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1" r:id="rId6"/>
    <p:sldMasterId id="2147483698" r:id="rId7"/>
    <p:sldMasterId id="2147483709" r:id="rId8"/>
    <p:sldMasterId id="2147483723" r:id="rId9"/>
    <p:sldMasterId id="2147483749" r:id="rId10"/>
    <p:sldMasterId id="2147483780" r:id="rId11"/>
  </p:sldMasterIdLst>
  <p:notesMasterIdLst>
    <p:notesMasterId r:id="rId38"/>
  </p:notesMasterIdLst>
  <p:sldIdLst>
    <p:sldId id="256" r:id="rId12"/>
    <p:sldId id="1326" r:id="rId13"/>
    <p:sldId id="8423" r:id="rId14"/>
    <p:sldId id="589" r:id="rId15"/>
    <p:sldId id="302" r:id="rId16"/>
    <p:sldId id="3729" r:id="rId17"/>
    <p:sldId id="2291" r:id="rId18"/>
    <p:sldId id="2117" r:id="rId19"/>
    <p:sldId id="2284" r:id="rId20"/>
    <p:sldId id="8427" r:id="rId21"/>
    <p:sldId id="4593" r:id="rId22"/>
    <p:sldId id="4413" r:id="rId23"/>
    <p:sldId id="8424" r:id="rId24"/>
    <p:sldId id="2141" r:id="rId25"/>
    <p:sldId id="2028" r:id="rId26"/>
    <p:sldId id="3675" r:id="rId27"/>
    <p:sldId id="4438" r:id="rId28"/>
    <p:sldId id="558" r:id="rId29"/>
    <p:sldId id="4408" r:id="rId30"/>
    <p:sldId id="569" r:id="rId31"/>
    <p:sldId id="4480" r:id="rId32"/>
    <p:sldId id="539" r:id="rId33"/>
    <p:sldId id="537" r:id="rId34"/>
    <p:sldId id="1276" r:id="rId35"/>
    <p:sldId id="463" r:id="rId36"/>
    <p:sldId id="84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900"/>
    <a:srgbClr val="00301C"/>
    <a:srgbClr val="FFFFFF"/>
    <a:srgbClr val="AE0027"/>
    <a:srgbClr val="272727"/>
    <a:srgbClr val="FF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68346-9F11-4446-8104-EA3B24E73DC3}" v="13" dt="2019-04-04T16:10:26.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p:cViewPr varScale="1">
        <p:scale>
          <a:sx n="109" d="100"/>
          <a:sy n="109" d="100"/>
        </p:scale>
        <p:origin x="3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Kinane" userId="7cf16e3a-ff64-416f-b930-8f7574178e8b" providerId="ADAL" clId="{B5268346-9F11-4446-8104-EA3B24E73DC3}"/>
    <pc:docChg chg="undo custSel addSld delSld modSld sldOrd">
      <pc:chgData name="Alan Kinane" userId="7cf16e3a-ff64-416f-b930-8f7574178e8b" providerId="ADAL" clId="{B5268346-9F11-4446-8104-EA3B24E73DC3}" dt="2019-04-04T16:10:16.018" v="17" actId="2696"/>
      <pc:docMkLst>
        <pc:docMk/>
      </pc:docMkLst>
      <pc:sldChg chg="ord">
        <pc:chgData name="Alan Kinane" userId="7cf16e3a-ff64-416f-b930-8f7574178e8b" providerId="ADAL" clId="{B5268346-9F11-4446-8104-EA3B24E73DC3}" dt="2019-04-04T11:49:01.227" v="16"/>
        <pc:sldMkLst>
          <pc:docMk/>
          <pc:sldMk cId="2442497703" sldId="2284"/>
        </pc:sldMkLst>
      </pc:sldChg>
      <pc:sldChg chg="del">
        <pc:chgData name="Alan Kinane" userId="7cf16e3a-ff64-416f-b930-8f7574178e8b" providerId="ADAL" clId="{B5268346-9F11-4446-8104-EA3B24E73DC3}" dt="2019-04-04T16:10:16.018" v="17" actId="2696"/>
        <pc:sldMkLst>
          <pc:docMk/>
          <pc:sldMk cId="1219900272" sldId="3728"/>
        </pc:sldMkLst>
      </pc:sldChg>
      <pc:sldChg chg="add ord">
        <pc:chgData name="Alan Kinane" userId="7cf16e3a-ff64-416f-b930-8f7574178e8b" providerId="ADAL" clId="{B5268346-9F11-4446-8104-EA3B24E73DC3}" dt="2019-04-04T11:40:31.048" v="1"/>
        <pc:sldMkLst>
          <pc:docMk/>
          <pc:sldMk cId="2824143287" sldId="8427"/>
        </pc:sldMkLst>
      </pc:sldChg>
      <pc:sldChg chg="addSp delSp modSp add del">
        <pc:chgData name="Alan Kinane" userId="7cf16e3a-ff64-416f-b930-8f7574178e8b" providerId="ADAL" clId="{B5268346-9F11-4446-8104-EA3B24E73DC3}" dt="2019-04-04T11:48:30.052" v="15"/>
        <pc:sldMkLst>
          <pc:docMk/>
          <pc:sldMk cId="1275044085" sldId="8428"/>
        </pc:sldMkLst>
        <pc:spChg chg="add del">
          <ac:chgData name="Alan Kinane" userId="7cf16e3a-ff64-416f-b930-8f7574178e8b" providerId="ADAL" clId="{B5268346-9F11-4446-8104-EA3B24E73DC3}" dt="2019-04-04T11:48:29.100" v="14"/>
          <ac:spMkLst>
            <pc:docMk/>
            <pc:sldMk cId="1275044085" sldId="8428"/>
            <ac:spMk id="2" creationId="{549FEC97-E5F4-4328-AF9B-98CEBE5069BE}"/>
          </ac:spMkLst>
        </pc:spChg>
        <pc:spChg chg="add del">
          <ac:chgData name="Alan Kinane" userId="7cf16e3a-ff64-416f-b930-8f7574178e8b" providerId="ADAL" clId="{B5268346-9F11-4446-8104-EA3B24E73DC3}" dt="2019-04-04T11:47:51.407" v="5"/>
          <ac:spMkLst>
            <pc:docMk/>
            <pc:sldMk cId="1275044085" sldId="8428"/>
            <ac:spMk id="3" creationId="{FDF42EAC-7146-4135-8D98-CB177ECD075B}"/>
          </ac:spMkLst>
        </pc:spChg>
        <pc:spChg chg="add del mod">
          <ac:chgData name="Alan Kinane" userId="7cf16e3a-ff64-416f-b930-8f7574178e8b" providerId="ADAL" clId="{B5268346-9F11-4446-8104-EA3B24E73DC3}" dt="2019-04-04T11:48:27.925" v="13"/>
          <ac:spMkLst>
            <pc:docMk/>
            <pc:sldMk cId="1275044085" sldId="8428"/>
            <ac:spMk id="4" creationId="{1B18CF69-7309-4891-930E-6305F2FBB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34396-497F-4D58-8A0B-A72893182B48}" type="datetimeFigureOut">
              <a:rPr lang="en-GB" smtClean="0"/>
              <a:t>04/04/2019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64F04-38FC-47E8-AE30-2EC531FD0764}" type="slidenum">
              <a:rPr lang="en-GB" smtClean="0"/>
              <a:t>‹#›</a:t>
            </a:fld>
            <a:endParaRPr lang="en-GB" dirty="0"/>
          </a:p>
        </p:txBody>
      </p:sp>
    </p:spTree>
    <p:extLst>
      <p:ext uri="{BB962C8B-B14F-4D97-AF65-F5344CB8AC3E}">
        <p14:creationId xmlns:p14="http://schemas.microsoft.com/office/powerpoint/2010/main" val="48976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upport.microsoft.com/lifecycl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port.microsoft.com/lifecycl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ortal.msrc.microsoft.com/en-US/security-guidance/advisory/ADV180002" TargetMode="External"/><Relationship Id="rId5" Type="http://schemas.openxmlformats.org/officeDocument/2006/relationships/hyperlink" Target="https://blogs.technet.microsoft.com/msrc/2017/05/12/customer-guidance-for-wannacrypt-attacks/" TargetMode="External"/><Relationship Id="rId4" Type="http://schemas.openxmlformats.org/officeDocument/2006/relationships/hyperlink" Target="https://portal.msrc.microsoft.com/en-u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nam06.safelinks.protection.outlook.com/?url=https://microsoft.sharepoint.com/teams/AzureMigrationGoBig/Shared%20Documents/azure.com/tco&amp;data=02|01|Ananthanarayan.Sundaram@microsoft.com|12df24badcb346fa4d4a08d680a45063|72f988bf86f141af91ab2d7cd011db47|1|0|636837842769684975&amp;sdata=LGJeOH5VulXms0mfiUiz3tfoL/3k6nWKnqetW4k9%2Bw0%3D&amp;reserved=0" TargetMode="External"/><Relationship Id="rId3" Type="http://schemas.openxmlformats.org/officeDocument/2006/relationships/hyperlink" Target="https://nam06.safelinks.protection.outlook.com/?url=https%3A%2F%2Fazure.microsoft.com%2Fen-us%2Foverview%2Fsecurity%2F&amp;data=02%7C01%7CAnanthanarayan.Sundaram%40microsoft.com%7C12df24badcb346fa4d4a08d680a45063%7C72f988bf86f141af91ab2d7cd011db47%7C1%7C0%7C636837842769664949&amp;sdata=VJ1kLVF3UoH3oH4kFgwf5up9KiFWFwBo6r6NsbrC72k%3D&amp;reserved=0" TargetMode="External"/><Relationship Id="rId7" Type="http://schemas.openxmlformats.org/officeDocument/2006/relationships/hyperlink" Target="https://nam06.safelinks.protection.outlook.com/?url=https%3A%2F%2Fazure.microsoft.com%2Fen-us%2Fpricing%2Fhybrid-benefit%2F&amp;data=02%7C01%7CAnanthanarayan.Sundaram%40microsoft.com%7C12df24badcb346fa4d4a08d680a45063%7C72f988bf86f141af91ab2d7cd011db47%7C1%7C0%7C636837842769684975&amp;sdata=uIIy0v8XfRff6%2F7%2FzxSW75QkgjnEQU5jh%2F0B5CD3kVA%3D&amp;reserved=0" TargetMode="External"/><Relationship Id="rId12" Type="http://schemas.openxmlformats.org/officeDocument/2006/relationships/hyperlink" Target="https://nam06.safelinks.protection.outlook.com/?url=https%3A%2F%2Fazure.microsoft.com%2Fen-us%2Foverview%2Fwhat-is-azure%2Fiaas%2F&amp;data=02%7C01%7CAnanthanarayan.Sundaram%40microsoft.com%7C12df24badcb346fa4d4a08d680a45063%7C72f988bf86f141af91ab2d7cd011db47%7C1%7C0%7C636837842769704991&amp;sdata=MZLt1ImNmOsgVNCljvJYg78g8UGRzdEuWA75c33MhOw%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am06.safelinks.protection.outlook.com/?url=http%3A%2F%2Fdownload.microsoft.com%2Fdownload%2FA%2F3%2FF%2FA3F0908A-0FD8-494C-82BC-E75F313F3FAD%2FExtended_Security_Updates_for_Windows_Server_2008_and_SQL_Server_2008_End_of_Service.pdf&amp;data=02%7C01%7CAnanthanarayan.Sundaram%40microsoft.com%7C12df24badcb346fa4d4a08d680a45063%7C72f988bf86f141af91ab2d7cd011db47%7C1%7C0%7C636837842769674971&amp;sdata=OgZcww3YibwZ3dtsR7%2FDGvlJGEXJpmkjzJQBTd4YlRU%3D&amp;reserved=0" TargetMode="External"/><Relationship Id="rId11" Type="http://schemas.openxmlformats.org/officeDocument/2006/relationships/hyperlink" Target="https://nam06.safelinks.protection.outlook.com/?url=https%3A%2F%2Fazure.microsoft.com%2Fen-us%2Fservices%2Fapp-service%2F&amp;data=02%7C01%7CAnanthanarayan.Sundaram%40microsoft.com%7C12df24badcb346fa4d4a08d680a45063%7C72f988bf86f141af91ab2d7cd011db47%7C1%7C0%7C636837842769694979&amp;sdata=L%2B%2BpaGcbgmf7P%2BgOhrVAIJ5GgKGPyqrJoAJTEz74Jew%3D&amp;reserved=0" TargetMode="External"/><Relationship Id="rId5" Type="http://schemas.openxmlformats.org/officeDocument/2006/relationships/hyperlink" Target="http://download.microsoft.com/download/A/5/A/A5AE965A-32E6-410D-AEF1-B9637F371C75/Windows_Server_2008_and_SQL_Server_2008_End_of_Support_Security_Brief.pdf" TargetMode="External"/><Relationship Id="rId10" Type="http://schemas.openxmlformats.org/officeDocument/2006/relationships/hyperlink" Target="https://nam06.safelinks.protection.outlook.com/?url=https%3A%2F%2Fazure.microsoft.com%2Fen-us%2Fservices%2Fsql-database%2F&amp;data=02%7C01%7CAnanthanarayan.Sundaram%40microsoft.com%7C12df24badcb346fa4d4a08d680a45063%7C72f988bf86f141af91ab2d7cd011db47%7C1%7C0%7C636837842769694979&amp;sdata=4nozv6pcw5i5%2FvjNqJrF8IiFxLds6c%2B1RxAiZoppM0k%3D&amp;reserved=0" TargetMode="External"/><Relationship Id="rId4" Type="http://schemas.openxmlformats.org/officeDocument/2006/relationships/hyperlink" Target="https://nam06.safelinks.protection.outlook.com/?url=https%3A%2F%2Fazure.microsoft.com%2Fen-us%2Foverview%2Ftrusted-cloud%2F&amp;data=02%7C01%7CAnanthanarayan.Sundaram%40microsoft.com%7C12df24badcb346fa4d4a08d680a45063%7C72f988bf86f141af91ab2d7cd011db47%7C1%7C0%7C636837842769664949&amp;sdata=GPhCt6Gll9WdnnURc%2Bh9MVOtJDA8KpC%2FLEZLSvrM%2BBY%3D&amp;reserved=0" TargetMode="External"/><Relationship Id="rId9" Type="http://schemas.openxmlformats.org/officeDocument/2006/relationships/hyperlink" Target="https://aka.ms/EOSTCOExamp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Many Microsoft customers will soon face End of Support transitions for a number of popular Microsoft products.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slide includes high-level options across both cloud and on-premises. End of support is a good time to reassess and consider the benefits of cloud-based solutions.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products also offer Extended Security Updates to help customers keep workloads protected if they cannot upgrade before the deadline.</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Official End of Support deadlines for all Microsoft products can be found at </a:t>
            </a:r>
            <a:r>
              <a:rPr lang="en-US" dirty="0">
                <a:hlinkClick r:id="rId3"/>
              </a:rPr>
              <a:t>support.microsoft.com/lifecycle/</a:t>
            </a:r>
            <a:r>
              <a:rPr lang="en-US" dirty="0"/>
              <a:t> </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0F619-E77B-49D3-950C-8C5F6E71F5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347143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base" latinLnBrk="0" hangingPunct="1">
              <a:lnSpc>
                <a:spcPct val="90000"/>
              </a:lnSpc>
              <a:spcBef>
                <a:spcPts val="0"/>
              </a:spcBef>
              <a:spcAft>
                <a:spcPts val="333"/>
              </a:spcAft>
              <a:buClrTx/>
              <a:buSzTx/>
              <a:buFontTx/>
              <a:buNone/>
              <a:tabLst/>
              <a:defRPr/>
            </a:pPr>
            <a:r>
              <a:rPr lang="en-US" sz="1200" dirty="0"/>
              <a:t>The </a:t>
            </a:r>
            <a:r>
              <a:rPr lang="en-US" sz="1200" b="1" dirty="0"/>
              <a:t>Azure Hybrid Benefit </a:t>
            </a:r>
            <a:r>
              <a:rPr lang="en-US" sz="1200" dirty="0"/>
              <a:t>helps maximize your existing investments in on-premises licenses with discounted rates on SQL Database. </a:t>
            </a:r>
            <a:br>
              <a:rPr lang="en-US" sz="1200" dirty="0"/>
            </a:br>
            <a:r>
              <a:rPr lang="en-US" sz="1200" dirty="0"/>
              <a:t> </a:t>
            </a:r>
            <a:endParaRPr lang="en-US" dirty="0"/>
          </a:p>
          <a:p>
            <a:r>
              <a:rPr lang="en-US" dirty="0"/>
              <a:t>*Note that the Azure Hybrid Benefit for SQL is an Azure benefit for customers with active Software Assurance (including subscription licensing) on their SQL cores.</a:t>
            </a:r>
          </a:p>
          <a:p>
            <a:r>
              <a:rPr lang="en-US" dirty="0"/>
              <a:t>Customers can use their licenses on premises, or as </a:t>
            </a:r>
            <a:r>
              <a:rPr lang="en-US" dirty="0" err="1"/>
              <a:t>vCores</a:t>
            </a:r>
            <a:r>
              <a:rPr lang="en-US" dirty="0"/>
              <a:t> towards eligible Azure data services. </a:t>
            </a:r>
          </a:p>
          <a:p>
            <a:r>
              <a:rPr lang="en-US" dirty="0"/>
              <a:t>By using this benefit, the customer is charged the ‘base rate’ in Azure, which excludes the charges. </a:t>
            </a:r>
            <a:r>
              <a:rPr kumimoji="0" lang="en-US" sz="1200" b="0" i="0" u="none" strike="noStrike" kern="1200" cap="none" spc="0" normalizeH="0" baseline="0" noProof="0" dirty="0">
                <a:ln>
                  <a:noFill/>
                </a:ln>
                <a:solidFill>
                  <a:srgbClr val="000000"/>
                </a:solidFill>
                <a:effectLst/>
                <a:uLnTx/>
                <a:uFillTx/>
                <a:latin typeface="Segoe UI"/>
                <a:ea typeface="+mn-ea"/>
                <a:cs typeface="+mn-cs"/>
              </a:rPr>
              <a:t>The ‘base rate’ is the cost of compute, storage, backup, and any I/O charges that may apply. SQL license costs are waived.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Calculations based on scenarios running 744 hours/month for 12 months at 3-year Reserved Capacity. Prices as of 10/24/2018, subject to change. SQL Server calculations based on 8 </a:t>
            </a:r>
            <a:r>
              <a:rPr lang="en-US" sz="1200" b="0" i="0" u="none" strike="noStrike" kern="1200" dirty="0" err="1">
                <a:solidFill>
                  <a:schemeClr val="tx1"/>
                </a:solidFill>
                <a:effectLst/>
                <a:latin typeface="+mn-lt"/>
                <a:ea typeface="+mn-ea"/>
                <a:cs typeface="+mn-cs"/>
              </a:rPr>
              <a:t>vCore</a:t>
            </a:r>
            <a:r>
              <a:rPr lang="en-US" sz="1200" b="0" i="0" u="none" strike="noStrike" kern="1200" dirty="0">
                <a:solidFill>
                  <a:schemeClr val="tx1"/>
                </a:solidFill>
                <a:effectLst/>
                <a:latin typeface="+mn-lt"/>
                <a:ea typeface="+mn-ea"/>
                <a:cs typeface="+mn-cs"/>
              </a:rPr>
              <a:t> Azure SQL Database Managed Instance Business Critical in US West 2 running at Azure Hybrid Benefit rate. AWS calculations based on RDS for SQL EE for db.r4.2xlarge on US West (Oregon) in a multi AZ deployment for Reserved Instances under Standard 3-year term, all upfront payment. Extended security updates cost used for AWS is based on Windows Server Standard open NL ERP pricing in USD. Actual savings may vary based on region, instance size, and performance tier. Savings exclude Software Assurance costs, which may vary based on Volume Licensing agreement. Contact your sales representative for details.</a:t>
            </a:r>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47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Segoe UI Light" pitchFamily="34" charset="0"/>
                <a:ea typeface="+mn-ea"/>
                <a:cs typeface="+mn-cs"/>
              </a:rPr>
              <a:t>It’s easier to support hybrid environments when your server licenses can transfer seamlessly— and cost-effectively—between on-premises and cloud deployments. The Azure Hybrid Benefit gives organizations the ability to use on-premises Windows Server licenses with Software Assurance (SA) and pay reduced VM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Segoe UI Light"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Segoe UI Light" pitchFamily="34" charset="0"/>
                <a:ea typeface="+mn-ea"/>
                <a:cs typeface="+mn-cs"/>
              </a:rPr>
              <a:t>This gives organizations flexibility to transition to the cloud at their own pace in a very cost-effective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Segoe UI Light"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4"/>
                </a:solidFill>
                <a:latin typeface="Segoe UI Light" pitchFamily="34" charset="0"/>
                <a:ea typeface="+mn-ea"/>
                <a:cs typeface="Segoe UI" panose="020B0502040204020203" pitchFamily="34" charset="0"/>
              </a:rPr>
              <a:t>Save up to 49% on Windows Server virtual machines with Azure Hybrid Benefit for Windows Server. Maximize your investment in Windows Server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4"/>
              </a:solidFill>
              <a:latin typeface="Segoe UI Light"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Combine with Azure Reserved Instances to save up to 80 percent. Reduce your total cost of ownership even more when you reserve Windows virtual machines on Azure for one-year or three-year. Reserved instances can help you manage costs across predictable and variable workloads. </a:t>
            </a:r>
            <a:endParaRPr lang="en-US" b="0" i="0" dirty="0">
              <a:effectLst/>
            </a:endParaRPr>
          </a:p>
          <a:p>
            <a:endParaRPr lang="en-US" dirty="0"/>
          </a:p>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8296B-8E3A-4B2C-9983-2A2FCC44FCAD}" type="datetime1">
              <a:rPr kumimoji="0" lang="en-US" sz="1800" b="0" i="0" u="none" strike="noStrike" kern="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4/4/2019</a:t>
            </a:fld>
            <a:endParaRPr kumimoji="0" lang="en-US" sz="1800" b="0" i="0" u="none" strike="noStrike" kern="0" cap="none" spc="0" normalizeH="0" baseline="0" noProof="0" dirty="0">
              <a:ln>
                <a:noFill/>
              </a:ln>
              <a:solidFill>
                <a:prstClr val="black"/>
              </a:solidFill>
              <a:effectLst/>
              <a:uLnTx/>
              <a:uFillTx/>
              <a:latin typeface="Segoe UI" pitchFamily="34" charset="0"/>
              <a:ea typeface="MS PGothic" panose="020B0600070205080204" pitchFamily="34" charset="-128"/>
              <a:cs typeface="+mn-cs"/>
            </a:endParaRPr>
          </a:p>
        </p:txBody>
      </p:sp>
      <p:sp>
        <p:nvSpPr>
          <p:cNvPr id="5" name="Footer Placeholder 4"/>
          <p:cNvSpPr>
            <a:spLocks noGrp="1"/>
          </p:cNvSpPr>
          <p:nvPr>
            <p:ph type="ftr" sz="quarter" idx="11"/>
          </p:nvPr>
        </p:nvSpPr>
        <p:spPr>
          <a:xfrm>
            <a:off x="0" y="6670726"/>
            <a:ext cx="8378190" cy="3511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Light" pitchFamily="34" charset="0"/>
                <a:ea typeface="MS PGothic" panose="020B0600070205080204" pitchFamily="34" charset="-128"/>
                <a:cs typeface="Segoe UI" panose="020B0502040204020203" pitchFamily="34" charset="0"/>
              </a:rPr>
              <a:t>© 2013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Light" pitchFamily="34" charset="0"/>
                <a:ea typeface="MS PGothic" panose="020B0600070205080204" pitchFamily="34" charset="-128"/>
                <a:cs typeface="Segoe UI"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800" b="0" i="0" u="none" strike="noStrike" kern="0" cap="none" spc="0" normalizeH="0" baseline="0" noProof="0" dirty="0">
                <a:ln>
                  <a:noFill/>
                </a:ln>
                <a:solidFill>
                  <a:srgbClr val="000000"/>
                </a:solidFill>
                <a:effectLst/>
                <a:uLnTx/>
                <a:uFillTx/>
                <a:latin typeface="Segoe UI Light" pitchFamily="34" charset="0"/>
                <a:ea typeface="MS PGothic" panose="020B0600070205080204" pitchFamily="34" charset="-128"/>
                <a:cs typeface="Segoe UI" panose="020B0502040204020203" pitchFamily="34" charset="0"/>
              </a:rPr>
            </a:br>
            <a:r>
              <a:rPr kumimoji="0" lang="en-US" sz="1800" b="0" i="0" u="none" strike="noStrike" kern="0" cap="none" spc="0" normalizeH="0" baseline="0" noProof="0" dirty="0">
                <a:ln>
                  <a:noFill/>
                </a:ln>
                <a:solidFill>
                  <a:srgbClr val="000000"/>
                </a:solidFill>
                <a:effectLst/>
                <a:uLnTx/>
                <a:uFillTx/>
                <a:latin typeface="Segoe UI Light" pitchFamily="34" charset="0"/>
                <a:ea typeface="MS PGothic" panose="020B0600070205080204" pitchFamily="34" charset="-128"/>
                <a:cs typeface="Segoe UI" panose="020B0502040204020203"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latin typeface="Segoe UI" pitchFamily="34" charset="0"/>
              <a:ea typeface="MS PGothic" panose="020B0600070205080204" pitchFamily="34" charset="-128"/>
              <a:cs typeface="+mn-cs"/>
            </a:endParaRPr>
          </a:p>
        </p:txBody>
      </p:sp>
      <p:sp>
        <p:nvSpPr>
          <p:cNvPr id="8" name="Header Placeholder 7"/>
          <p:cNvSpPr>
            <a:spLocks noGrp="1"/>
          </p:cNvSpPr>
          <p:nvPr>
            <p:ph type="hdr" sz="quarter" idx="13"/>
          </p:nvPr>
        </p:nvSpPr>
        <p:spPr>
          <a:xfrm>
            <a:off x="1" y="0"/>
            <a:ext cx="4033943" cy="3511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rPr>
              <a:t>Microsoft Consumer Channels and Central Marketing Group</a:t>
            </a:r>
          </a:p>
        </p:txBody>
      </p:sp>
    </p:spTree>
    <p:extLst>
      <p:ext uri="{BB962C8B-B14F-4D97-AF65-F5344CB8AC3E}">
        <p14:creationId xmlns:p14="http://schemas.microsoft.com/office/powerpoint/2010/main" val="171852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CE4556B0-6A96-4DB0-81AC-7F96845C7A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78F933-B143-4AFD-AB88-BE6DBB5C3174}"/>
              </a:ext>
            </a:extLst>
          </p:cNvPr>
          <p:cNvSpPr>
            <a:spLocks noGrp="1"/>
          </p:cNvSpPr>
          <p:nvPr>
            <p:ph type="body" idx="1"/>
          </p:nvPr>
        </p:nvSpPr>
        <p:spPr/>
        <p:txBody>
          <a:bodyPr/>
          <a:lstStyle/>
          <a:p>
            <a:r>
              <a:rPr lang="en-US" sz="800" kern="1200" dirty="0">
                <a:solidFill>
                  <a:schemeClr val="tx1"/>
                </a:solidFill>
                <a:effectLst/>
                <a:latin typeface="Segoe UI Light" pitchFamily="34" charset="0"/>
                <a:ea typeface="MS PGothic" panose="020B0600070205080204" pitchFamily="34" charset="-128"/>
                <a:cs typeface="MS PGothic" charset="0"/>
              </a:rPr>
              <a:t>By breaking down the migration process into three steps—Assess, Migrate, and Optimize—you can solve the most pressing migration challenges and deliver the reliability, performance, and security your business stakeholders expect. </a:t>
            </a:r>
          </a:p>
          <a:p>
            <a:endParaRPr lang="en-US" sz="800" kern="1200" dirty="0">
              <a:solidFill>
                <a:schemeClr val="tx1"/>
              </a:solidFill>
              <a:effectLst/>
              <a:latin typeface="Segoe UI Light" pitchFamily="34" charset="0"/>
              <a:ea typeface="MS PGothic" panose="020B0600070205080204" pitchFamily="34" charset="-128"/>
              <a:cs typeface="MS PGothic" charset="0"/>
            </a:endParaRPr>
          </a:p>
          <a:p>
            <a:r>
              <a:rPr lang="en-US" sz="800" kern="1200" dirty="0">
                <a:solidFill>
                  <a:schemeClr val="tx1"/>
                </a:solidFill>
                <a:effectLst/>
                <a:latin typeface="Segoe UI Light" pitchFamily="34" charset="0"/>
                <a:ea typeface="MS PGothic" panose="020B0600070205080204" pitchFamily="34" charset="-128"/>
                <a:cs typeface="MS PGothic" charset="0"/>
              </a:rPr>
              <a:t>Your approach depends on what your IT infrastructure looks like now, what you want it to look like, and the budget and schedule limits you’re working within. </a:t>
            </a:r>
            <a:endParaRPr lang="en-US" sz="882" dirty="0">
              <a:ea typeface="+mn-ea"/>
              <a:cs typeface="+mn-cs"/>
            </a:endParaRPr>
          </a:p>
        </p:txBody>
      </p:sp>
      <p:sp>
        <p:nvSpPr>
          <p:cNvPr id="76803" name="Header Placeholder 3">
            <a:extLst>
              <a:ext uri="{FF2B5EF4-FFF2-40B4-BE49-F238E27FC236}">
                <a16:creationId xmlns:a16="http://schemas.microsoft.com/office/drawing/2014/main" id="{D9D30153-2FDC-49CB-BCA7-01380F4C1FE8}"/>
              </a:ext>
            </a:extLst>
          </p:cNvPr>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t>Microsoft Build 2016</a:t>
            </a:r>
          </a:p>
        </p:txBody>
      </p:sp>
      <p:sp>
        <p:nvSpPr>
          <p:cNvPr id="5" name="Footer Placeholder 4">
            <a:extLst>
              <a:ext uri="{FF2B5EF4-FFF2-40B4-BE49-F238E27FC236}">
                <a16:creationId xmlns:a16="http://schemas.microsoft.com/office/drawing/2014/main" id="{C5806F59-E31F-4318-88C4-E0A0AACFADA1}"/>
              </a:ext>
            </a:extLst>
          </p:cNvPr>
          <p:cNvSpPr>
            <a:spLocks noGrp="1"/>
          </p:cNvSpPr>
          <p:nvPr>
            <p:ph type="ftr" sz="quarter" idx="4"/>
          </p:nvPr>
        </p:nvSpPr>
        <p:spPr>
          <a:xfrm>
            <a:off x="0" y="8831580"/>
            <a:ext cx="6052312" cy="361897"/>
          </a:xfrm>
        </p:spPr>
        <p:txBody>
          <a:bodyPr rtlCol="0"/>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 2016 Microsoft Corporation. All rights reserved. MICROSOFT MAKES NO WARRANTIES, EXPRESS, IMPLIED OR STATUTORY, AS TO THE INFORMATION IN THIS PRESENTATION.</a:t>
            </a:r>
          </a:p>
        </p:txBody>
      </p:sp>
      <p:sp>
        <p:nvSpPr>
          <p:cNvPr id="76805" name="Date Placeholder 5">
            <a:extLst>
              <a:ext uri="{FF2B5EF4-FFF2-40B4-BE49-F238E27FC236}">
                <a16:creationId xmlns:a16="http://schemas.microsoft.com/office/drawing/2014/main" id="{3BFBCAC9-49FB-48EB-B972-61D809A19FB3}"/>
              </a:ext>
            </a:extLst>
          </p:cNvPr>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613BCA-9D19-4966-BFE1-2E3E7C6F825E}" type="datetime8">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4/4/2019 5:02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6806" name="Slide Number Placeholder 6">
            <a:extLst>
              <a:ext uri="{FF2B5EF4-FFF2-40B4-BE49-F238E27FC236}">
                <a16:creationId xmlns:a16="http://schemas.microsoft.com/office/drawing/2014/main" id="{95A04A87-2A0D-4D3C-A92F-94350341BF8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735D07-2BEC-4D71-B806-4EF55ED1E4AA}" type="slidenum">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11646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For customers who experience </a:t>
            </a:r>
            <a:r>
              <a:rPr lang="en-US" dirty="0" err="1">
                <a:highlight>
                  <a:srgbClr val="FFFF00"/>
                </a:highlight>
              </a:rPr>
              <a:t>EoS</a:t>
            </a:r>
            <a:r>
              <a:rPr lang="en-US" dirty="0">
                <a:highlight>
                  <a:srgbClr val="FFFF00"/>
                </a:highlight>
              </a:rPr>
              <a:t> for SQL 2008/R2, they will have 3 options to upgrade to the latest version of our software </a:t>
            </a:r>
            <a:r>
              <a:rPr lang="en-US" dirty="0"/>
              <a:t>to help reduce security risks and continue to get regular security updates. These are: </a:t>
            </a:r>
          </a:p>
          <a:p>
            <a:endParaRPr lang="en-US" dirty="0"/>
          </a:p>
          <a:p>
            <a:pPr marL="228600" indent="-228600">
              <a:buAutoNum type="arabicPeriod"/>
            </a:pPr>
            <a:r>
              <a:rPr lang="en-US" dirty="0"/>
              <a:t>Migrate to Azure SQL database managed instance (SQL Database MI) – PaaS option </a:t>
            </a:r>
          </a:p>
          <a:p>
            <a:pPr marL="228600" indent="-228600">
              <a:buAutoNum type="arabicPeriod"/>
            </a:pPr>
            <a:r>
              <a:rPr lang="en-US" dirty="0"/>
              <a:t>Migrate to Azure SQL VM – IaaS option </a:t>
            </a:r>
          </a:p>
          <a:p>
            <a:pPr marL="228600" indent="-228600">
              <a:buAutoNum type="arabicPeriod"/>
            </a:pPr>
            <a:r>
              <a:rPr lang="en-US" dirty="0"/>
              <a:t>Stay on-premise and upgrade </a:t>
            </a:r>
          </a:p>
          <a:p>
            <a:endParaRPr lang="en-US" b="1" dirty="0"/>
          </a:p>
          <a:p>
            <a:r>
              <a:rPr lang="en-US" b="1" dirty="0"/>
              <a:t> End of Support offers for SQL Server and Windows Server 2008 and 2008 R2:</a:t>
            </a:r>
          </a:p>
          <a:p>
            <a:endParaRPr lang="en-US" dirty="0"/>
          </a:p>
          <a:p>
            <a:r>
              <a:rPr lang="en-US" b="1" dirty="0"/>
              <a:t>Extended Security Updates in Azure: </a:t>
            </a:r>
            <a:r>
              <a:rPr lang="en-US" dirty="0"/>
              <a:t>Extended Security Updates for Windows Server and SQL Server 2008 and 2008 R2 will be offered on Azure IaaS at no additional charge above the standard pricing for Azure Virtual </a:t>
            </a:r>
            <a:r>
              <a:rPr lang="en-US" dirty="0" err="1"/>
              <a:t>Machines.For</a:t>
            </a:r>
            <a:r>
              <a:rPr lang="en-US" dirty="0"/>
              <a:t> customers that migrate workloads to Azure Virtual Machines, we will offer Security Updates and Bulletins rated “Critical” and “Important” for Windows Server 2008 and 2008 R2, and those rated “Critical” for SQL Server 2008 and 2008 R2. </a:t>
            </a:r>
          </a:p>
          <a:p>
            <a:r>
              <a:rPr lang="en-US" dirty="0"/>
              <a:t>For SQL Server, we recommend customers consider migration to Azure SQL Database Managed Instance. </a:t>
            </a:r>
          </a:p>
          <a:p>
            <a:endParaRPr lang="en-US" dirty="0"/>
          </a:p>
          <a:p>
            <a:r>
              <a:rPr lang="en-US" dirty="0"/>
              <a:t>Azure SQL Database Managed Instance (preview) is a new service in Azure providing near 100% compatibility with SQL Server on-premises. Managed Instance provides built-in HA/DR capabilities plus intelligent performance features and the ability to scale on the fly. </a:t>
            </a:r>
            <a:r>
              <a:rPr lang="en-US" b="1" dirty="0"/>
              <a:t>Managed Instance also provides a version-less experience that takes away the need for manual security patching and upgrades. </a:t>
            </a:r>
          </a:p>
          <a:p>
            <a:endParaRPr lang="en-US" dirty="0">
              <a:highlight>
                <a:srgbClr val="FFFF00"/>
              </a:highlight>
            </a:endParaRPr>
          </a:p>
          <a:p>
            <a:r>
              <a:rPr lang="en-US" b="1" dirty="0"/>
              <a:t>Extended Security Updates for on-premises environments: </a:t>
            </a:r>
            <a:r>
              <a:rPr lang="en-US" dirty="0"/>
              <a:t>Extended Security Updates will also be available for workloads running on-premises or in a hosting environment. Customers running Windows Server or SQL Server under licenses with active Software Assurance or Subscription licenses under an Enterprise Agreement enrollment are eligible to purchase Extended Security Updates annually for three years after End of Support (for 75% of the license cost). Customers can purchase Extended Security Updates for only the servers they need to cover. This offer replaces Premium Assurance. </a:t>
            </a:r>
            <a:endParaRPr lang="en-US" dirty="0">
              <a:highlight>
                <a:srgbClr val="FFFF00"/>
              </a:highlight>
            </a:endParaRPr>
          </a:p>
          <a:p>
            <a:endParaRPr lang="en-US" dirty="0">
              <a:highlight>
                <a:srgbClr val="FFFF00"/>
              </a:highlight>
            </a:endParaRPr>
          </a:p>
          <a:p>
            <a:r>
              <a:rPr lang="en-US" b="1" dirty="0"/>
              <a:t>FAQ: What is Azure SQL Database Managed Instance? </a:t>
            </a:r>
          </a:p>
          <a:p>
            <a:endParaRPr lang="en-US" dirty="0"/>
          </a:p>
          <a:p>
            <a:r>
              <a:rPr lang="en-US" dirty="0"/>
              <a:t>A: Azure SQL Database Managed Instance combines the rich SQL Server surface area with the operational and financial benefits of an intelligent, fully-managed service.  Managed Instance is an instance-scoped deployment option in SQL Database that provides the broadest SQL Server engine compatibility, so customers can migrate their SQL Server databases without rearchitecting their apps.  Managed Instance uses the new </a:t>
            </a:r>
            <a:r>
              <a:rPr lang="en-US" dirty="0" err="1"/>
              <a:t>vCore</a:t>
            </a:r>
            <a:r>
              <a:rPr lang="en-US" dirty="0"/>
              <a:t>-based performance tiers, General Purpose and Business Critical, providing the flexibility to choose compute resources, storage performance and high availability and making it easier to translate on-premises requirements to the cloud.  Customers can also maximize their on-premises license investments for savings of up to 55% on Managed Instance with Azure Hybrid Benefit for SQL Server. </a:t>
            </a:r>
          </a:p>
          <a:p>
            <a:endParaRPr lang="en-US" dirty="0"/>
          </a:p>
          <a:p>
            <a:r>
              <a:rPr lang="en-US" dirty="0"/>
              <a:t>SQL Database Managed Instance General Purpose is currently in preview and will be generally available in early Q4 CY18.  The Business Critical performance tier is available for preview in July 2018.  Designed for mission-critical business apps with high I/O requirements, Business Critical provides faster storage performance and supports high availability with the highest level of storage and compute redundancy.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B5E76-AD58-4FA8-A9A6-753C40CA05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19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00" b="0"/>
              <a:t>SQL Server on Azure VMs – customers with certain requirements or preferences, including those desiring OS and DB control, having BI requirements such as SQL Server Reporting Services, or ISV certification may choose to run SQL Server on Azure Virtual Machines.  Customers choosing to run their cloud databases in IaaS are better off using Azure than AWS for the following reasons:</a:t>
            </a: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800" b="1"/>
              <a:t>Secure and compliant </a:t>
            </a:r>
            <a:r>
              <a:rPr lang="en-US" sz="800" b="0"/>
              <a:t>- Azure offers the most global, national, and industry certifications</a:t>
            </a: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800" b="1"/>
              <a:t>Seamless cloud migration </a:t>
            </a:r>
            <a:r>
              <a:rPr lang="en-US" sz="800" b="0"/>
              <a:t>– 100% SQL Server compatibility, and Azure Gallery images created and optimized by the SQL Server Engineering team.  Additionally, Azure is the only cloud where customers can deploy a pre-configured Developer edition, which contains the full feature set of Enterprise edition at a lower costs (Developer edition is not for use in production or with production data)</a:t>
            </a: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800" b="1"/>
              <a:t>Flexibility and control with automation </a:t>
            </a:r>
            <a:r>
              <a:rPr lang="en-US" sz="800" b="0"/>
              <a:t>– only Azure offers automatic application of critical security patches, as well as automatic backup easily configurable during the setup wizard</a:t>
            </a: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800" b="1"/>
              <a:t>Leading TCO </a:t>
            </a:r>
            <a:r>
              <a:rPr lang="en-US" sz="800" b="0"/>
              <a:t>– finally, only Azure allows customers with Software Assurance to combine both Azure Hybrid Benefit for SQL Server with Azure Hybrid Benefit for Windows Server, enabling tremendous cost savings of up to 43% vs. AWS EC2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25D1A-9CA5-4E94-B922-48D4C7E4C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50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For those of you who want </a:t>
            </a:r>
            <a:r>
              <a:rPr lang="en-US" sz="1200" b="1" kern="1200">
                <a:solidFill>
                  <a:schemeClr val="tx1"/>
                </a:solidFill>
                <a:effectLst/>
                <a:latin typeface="+mn-lt"/>
                <a:ea typeface="+mn-ea"/>
                <a:cs typeface="+mn-cs"/>
              </a:rPr>
              <a:t>great performance at an even lower total cost of ownership</a:t>
            </a:r>
            <a:r>
              <a:rPr lang="en-US" sz="1200" kern="1200">
                <a:solidFill>
                  <a:schemeClr val="tx1"/>
                </a:solidFill>
                <a:effectLst/>
                <a:latin typeface="+mn-lt"/>
                <a:ea typeface="+mn-ea"/>
                <a:cs typeface="+mn-cs"/>
              </a:rPr>
              <a:t>, why not </a:t>
            </a:r>
            <a:r>
              <a:rPr lang="en-US" sz="1200" b="1" kern="1200">
                <a:solidFill>
                  <a:schemeClr val="tx1"/>
                </a:solidFill>
                <a:effectLst/>
                <a:latin typeface="+mn-lt"/>
                <a:ea typeface="+mn-ea"/>
                <a:cs typeface="+mn-cs"/>
              </a:rPr>
              <a:t>run your new SQL Server 2017 licenses in an Azure VM </a:t>
            </a:r>
            <a:r>
              <a:rPr lang="en-US" sz="1200" kern="1200">
                <a:solidFill>
                  <a:schemeClr val="tx1"/>
                </a:solidFill>
                <a:effectLst/>
                <a:latin typeface="+mn-lt"/>
                <a:ea typeface="+mn-ea"/>
                <a:cs typeface="+mn-cs"/>
              </a:rPr>
              <a:t>– the only VM tuned by the team that built SQL Server?</a:t>
            </a:r>
          </a:p>
          <a:p>
            <a:pPr fontAlgn="base"/>
            <a:r>
              <a:rPr lang="en-US" sz="1200" kern="1200">
                <a:solidFill>
                  <a:schemeClr val="tx1"/>
                </a:solidFill>
                <a:effectLst/>
                <a:latin typeface="+mn-lt"/>
                <a:ea typeface="+mn-ea"/>
                <a:cs typeface="+mn-cs"/>
              </a:rPr>
              <a:t> </a:t>
            </a:r>
          </a:p>
          <a:p>
            <a:pPr marL="628650" lvl="1" indent="-171450" fontAlgn="base">
              <a:buFont typeface="Arial" panose="020B0604020202020204" pitchFamily="34" charset="0"/>
              <a:buChar char="•"/>
            </a:pPr>
            <a:r>
              <a:rPr lang="en-US" sz="1200" kern="1200">
                <a:solidFill>
                  <a:schemeClr val="tx1"/>
                </a:solidFill>
                <a:effectLst/>
                <a:latin typeface="+mn-lt"/>
                <a:ea typeface="+mn-ea"/>
                <a:cs typeface="+mn-cs"/>
              </a:rPr>
              <a:t>Today, you’ll find </a:t>
            </a:r>
            <a:r>
              <a:rPr lang="en-US" sz="1200" b="1" kern="1200">
                <a:solidFill>
                  <a:schemeClr val="tx1"/>
                </a:solidFill>
                <a:effectLst/>
                <a:latin typeface="+mn-lt"/>
                <a:ea typeface="+mn-ea"/>
                <a:cs typeface="+mn-cs"/>
              </a:rPr>
              <a:t>new gallery images </a:t>
            </a:r>
            <a:r>
              <a:rPr lang="en-US" sz="1200" kern="1200">
                <a:solidFill>
                  <a:schemeClr val="tx1"/>
                </a:solidFill>
                <a:effectLst/>
                <a:latin typeface="+mn-lt"/>
                <a:ea typeface="+mn-ea"/>
                <a:cs typeface="+mn-cs"/>
              </a:rPr>
              <a:t>for both Windows Server and Linux as well as </a:t>
            </a:r>
            <a:r>
              <a:rPr lang="en-US" sz="1200" b="1" kern="1200">
                <a:solidFill>
                  <a:schemeClr val="tx1"/>
                </a:solidFill>
                <a:effectLst/>
                <a:latin typeface="+mn-lt"/>
                <a:ea typeface="+mn-ea"/>
                <a:cs typeface="+mn-cs"/>
              </a:rPr>
              <a:t>templates </a:t>
            </a:r>
            <a:r>
              <a:rPr lang="en-US" sz="1200" kern="1200">
                <a:solidFill>
                  <a:schemeClr val="tx1"/>
                </a:solidFill>
                <a:effectLst/>
                <a:latin typeface="+mn-lt"/>
                <a:ea typeface="+mn-ea"/>
                <a:cs typeface="+mn-cs"/>
              </a:rPr>
              <a:t>that make it a lot easier to create a SQL instance.</a:t>
            </a:r>
          </a:p>
          <a:p>
            <a:pPr marL="628650" lvl="1" indent="-171450" fontAlgn="base">
              <a:buFont typeface="Arial" panose="020B0604020202020204" pitchFamily="34" charset="0"/>
              <a:buChar char="•"/>
            </a:pPr>
            <a:r>
              <a:rPr lang="en-US" sz="1200" kern="1200">
                <a:solidFill>
                  <a:schemeClr val="tx1"/>
                </a:solidFill>
                <a:effectLst/>
                <a:latin typeface="+mn-lt"/>
                <a:ea typeface="+mn-ea"/>
                <a:cs typeface="+mn-cs"/>
              </a:rPr>
              <a:t>We also heard some of you need a simpler way to handle backup for lots of VMs, so we created a </a:t>
            </a:r>
            <a:r>
              <a:rPr lang="en-US" sz="1200" b="1" kern="1200">
                <a:solidFill>
                  <a:schemeClr val="tx1"/>
                </a:solidFill>
                <a:effectLst/>
                <a:latin typeface="+mn-lt"/>
                <a:ea typeface="+mn-ea"/>
                <a:cs typeface="+mn-cs"/>
              </a:rPr>
              <a:t>new enterprise backup solution</a:t>
            </a:r>
            <a:r>
              <a:rPr lang="en-US" sz="1200" kern="1200">
                <a:solidFill>
                  <a:schemeClr val="tx1"/>
                </a:solidFill>
                <a:effectLst/>
                <a:latin typeface="+mn-lt"/>
                <a:ea typeface="+mn-ea"/>
                <a:cs typeface="+mn-cs"/>
              </a:rPr>
              <a:t>.</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Running VMs on Azure is a great way to </a:t>
            </a:r>
            <a:r>
              <a:rPr lang="en-US" sz="1200" b="1" kern="1200">
                <a:solidFill>
                  <a:schemeClr val="tx1"/>
                </a:solidFill>
                <a:effectLst/>
                <a:latin typeface="+mn-lt"/>
                <a:ea typeface="+mn-ea"/>
                <a:cs typeface="+mn-cs"/>
              </a:rPr>
              <a:t>get more value from your SQL Server investments</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A891C8-62DB-D344-905D-84AFD2567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1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Azure SQL Database is your </a:t>
            </a:r>
            <a:r>
              <a:rPr lang="en-US" b="1" dirty="0"/>
              <a:t>fully-managed relational database-as-a service: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best and most economical cloud destination for your SQL Server data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Running on the Microsoft SQL Server engine means it’s high-performing, reliable, and secure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it to build data-driven applications/websites in the programming language of your choice, without needing to manage infrastructure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1. Save time and resources by </a:t>
            </a:r>
            <a:r>
              <a:rPr lang="en-US" b="1" dirty="0"/>
              <a:t>seamlessly migrating SQL Server data </a:t>
            </a:r>
            <a:r>
              <a:rPr lang="en-US" dirty="0"/>
              <a:t>to the cloud via a managed instance with a </a:t>
            </a:r>
            <a:r>
              <a:rPr lang="en-US" b="1" dirty="0"/>
              <a:t>full SQL Server programming surface area </a:t>
            </a:r>
            <a:r>
              <a:rPr lang="en-US" dirty="0"/>
              <a:t>that removes the need to re-architect the apps.</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2. </a:t>
            </a:r>
            <a:r>
              <a:rPr lang="en-US" b="1" dirty="0"/>
              <a:t>Realize</a:t>
            </a:r>
            <a:r>
              <a:rPr lang="en-US" b="0" dirty="0"/>
              <a:t> </a:t>
            </a:r>
            <a:r>
              <a:rPr lang="en-US" b="1" dirty="0"/>
              <a:t>up to 212% ROI over 3 years by migrating your SQL Server workloads to SQL Database Managed Instance</a:t>
            </a:r>
            <a:r>
              <a:rPr lang="en-US" baseline="30000" dirty="0"/>
              <a:t>1</a:t>
            </a:r>
            <a:r>
              <a:rPr lang="en-US" dirty="0"/>
              <a:t> (according to recent Forrester Total Economic Impact study).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Microsoft offers economic incentives, such as the Azure Hybrid Benefit and reserved capacity pricing.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Maximize ROI of migrating to Azure, </a:t>
            </a:r>
            <a:r>
              <a:rPr lang="en-US" sz="1200" b="0" kern="1200" dirty="0">
                <a:solidFill>
                  <a:schemeClr val="tx1"/>
                </a:solidFill>
                <a:effectLst/>
                <a:latin typeface="+mn-lt"/>
                <a:ea typeface="+mn-ea"/>
                <a:cs typeface="+mn-cs"/>
              </a:rPr>
              <a:t>with</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savings of up to 80% versus license-included pricing.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Azure SQL Database is the most cost-effective cloud for SQL </a:t>
            </a:r>
            <a:r>
              <a:rPr lang="en-US" sz="1200" b="0" kern="1200" dirty="0">
                <a:solidFill>
                  <a:schemeClr val="tx1"/>
                </a:solidFill>
                <a:effectLst/>
                <a:latin typeface="+mn-lt"/>
                <a:ea typeface="+mn-ea"/>
                <a:cs typeface="+mn-cs"/>
              </a:rPr>
              <a:t>Server (AWS is 5x more expensive).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SQL Database </a:t>
            </a:r>
            <a:r>
              <a:rPr lang="en-US" b="1" dirty="0"/>
              <a:t>breakthrough productivity and performance </a:t>
            </a:r>
            <a:r>
              <a:rPr lang="en-US" dirty="0"/>
              <a:t>meets the demands of today’s apps.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Each database is isolated and portable</a:t>
            </a:r>
            <a:r>
              <a:rPr lang="en-US" dirty="0"/>
              <a:t>, each with its own service tier and guaranteed performance level.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Different performance levels for different needs, </a:t>
            </a:r>
            <a:r>
              <a:rPr lang="en-US" b="1" dirty="0"/>
              <a:t>enabling the pooling of databases </a:t>
            </a:r>
            <a:r>
              <a:rPr lang="en-US" dirty="0"/>
              <a:t>to maximize resources and investment.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Adjust performance with minimal downtime to your app and provide foundation for future growth: SQL Database supports very large databases (VLDB) without the headaches, enabling migration and </a:t>
            </a:r>
            <a:r>
              <a:rPr lang="en-US" b="1" dirty="0"/>
              <a:t>Hyperscale of your databases up to 100TB in constant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Dynamic scalability</a:t>
            </a:r>
            <a:r>
              <a:rPr lang="en-US" dirty="0"/>
              <a:t> enables your database to transparently respond to rapidly changing resource requirements, and you pay only for the resources you need when you need them.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In-memory technologies </a:t>
            </a:r>
            <a:r>
              <a:rPr lang="en-US" dirty="0"/>
              <a:t>enable r</a:t>
            </a:r>
            <a:r>
              <a:rPr lang="en-US" dirty="0">
                <a:solidFill>
                  <a:srgbClr val="128A04"/>
                </a:solidFill>
                <a:latin typeface="+mn-lt"/>
              </a:rPr>
              <a:t>eal-time business insight with </a:t>
            </a:r>
            <a:r>
              <a:rPr lang="en-US" sz="1200" b="0" kern="1200" dirty="0">
                <a:solidFill>
                  <a:schemeClr val="tx1"/>
                </a:solidFill>
                <a:effectLst/>
                <a:latin typeface="+mn-lt"/>
                <a:ea typeface="+mn-ea"/>
                <a:cs typeface="+mn-cs"/>
              </a:rPr>
              <a:t>up to 30x improved throughput and latency and up to 100x faster queries and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sz="1200" b="1" i="0" u="none" strike="noStrike" kern="1200" dirty="0">
                <a:solidFill>
                  <a:schemeClr val="tx1"/>
                </a:solidFill>
                <a:effectLst/>
                <a:latin typeface="+mn-lt"/>
                <a:ea typeface="+mn-ea"/>
                <a:cs typeface="+mn-cs"/>
              </a:rPr>
              <a:t>Intelligent</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protection</a:t>
            </a:r>
            <a:r>
              <a:rPr lang="en-US" sz="1200" b="0" i="0" u="none" strike="noStrike" kern="1200" dirty="0">
                <a:solidFill>
                  <a:schemeClr val="tx1"/>
                </a:solidFill>
                <a:effectLst/>
                <a:latin typeface="+mn-lt"/>
                <a:ea typeface="+mn-ea"/>
                <a:cs typeface="+mn-cs"/>
              </a:rPr>
              <a:t> and industry-leading security and privacy capabilities allow you to: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Control access to your databases with </a:t>
            </a:r>
            <a:r>
              <a:rPr lang="en-US" sz="1200" b="1" i="0" u="none" strike="noStrike" kern="1200" dirty="0">
                <a:solidFill>
                  <a:schemeClr val="tx1"/>
                </a:solidFill>
                <a:effectLst/>
                <a:latin typeface="+mn-lt"/>
                <a:ea typeface="+mn-ea"/>
                <a:cs typeface="+mn-cs"/>
              </a:rPr>
              <a:t>multifactor authentication</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Leave sensitive data encrypted while in use, with </a:t>
            </a:r>
            <a:r>
              <a:rPr lang="en-US" sz="1200" b="1" i="0" u="none" strike="noStrike" kern="1200" dirty="0">
                <a:solidFill>
                  <a:schemeClr val="tx1"/>
                </a:solidFill>
                <a:effectLst/>
                <a:latin typeface="+mn-lt"/>
                <a:ea typeface="+mn-ea"/>
                <a:cs typeface="+mn-cs"/>
              </a:rPr>
              <a:t>Always Encrypted</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Monitor your databases for potential threats and vulnerabilities using </a:t>
            </a:r>
            <a:r>
              <a:rPr lang="en-US" sz="1200" b="1" i="0" u="none" strike="noStrike" kern="1200" dirty="0">
                <a:solidFill>
                  <a:schemeClr val="tx1"/>
                </a:solidFill>
                <a:effectLst/>
                <a:latin typeface="+mn-lt"/>
                <a:ea typeface="+mn-ea"/>
                <a:cs typeface="+mn-cs"/>
              </a:rPr>
              <a:t>Advanced Threat Protection</a:t>
            </a:r>
          </a:p>
          <a:p>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Protect your data and maintain business continuity with built-in high availability and business continuity tools.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Azure's </a:t>
            </a:r>
            <a:r>
              <a:rPr lang="en-US" sz="1200" b="1" kern="1200" dirty="0">
                <a:solidFill>
                  <a:schemeClr val="tx1"/>
                </a:solidFill>
                <a:effectLst/>
                <a:latin typeface="+mn-lt"/>
                <a:ea typeface="+mn-ea"/>
                <a:cs typeface="+mn-cs"/>
              </a:rPr>
              <a:t>financially-backed 99.99% availability SLA</a:t>
            </a:r>
            <a:r>
              <a:rPr lang="en-US" sz="1200" b="1"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powered by a global network of Microsoft-managed datacenters over 38 regions, helps keep your apps running 24/7. </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Minimize data loss from disruptive events</a:t>
            </a:r>
            <a:r>
              <a:rPr lang="en-US" sz="1200" kern="1200" dirty="0">
                <a:solidFill>
                  <a:schemeClr val="tx1"/>
                </a:solidFill>
                <a:effectLst/>
                <a:latin typeface="+mn-lt"/>
                <a:ea typeface="+mn-ea"/>
                <a:cs typeface="+mn-cs"/>
              </a:rPr>
              <a:t> achieve recovery with recovery point objective (RPO) of </a:t>
            </a:r>
            <a:r>
              <a:rPr lang="en-US" sz="1200" i="1" kern="1200" dirty="0">
                <a:solidFill>
                  <a:schemeClr val="tx1"/>
                </a:solidFill>
                <a:effectLst/>
                <a:latin typeface="+mn-lt"/>
                <a:ea typeface="+mn-ea"/>
                <a:cs typeface="+mn-cs"/>
              </a:rPr>
              <a:t>less than 5 seconds</a:t>
            </a:r>
            <a:r>
              <a:rPr lang="en-US" sz="1200" kern="1200" dirty="0">
                <a:solidFill>
                  <a:schemeClr val="tx1"/>
                </a:solidFill>
                <a:effectLst/>
                <a:latin typeface="+mn-lt"/>
                <a:ea typeface="+mn-ea"/>
                <a:cs typeface="+mn-cs"/>
              </a:rPr>
              <a:t>. (AWS provides an RPO commitment of 5 minutes)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Protect against data center outages with up to four readable secondary databases </a:t>
            </a:r>
            <a:r>
              <a:rPr lang="en-US" sz="1200" kern="1200" dirty="0">
                <a:solidFill>
                  <a:schemeClr val="tx1"/>
                </a:solidFill>
                <a:effectLst/>
                <a:latin typeface="+mn-lt"/>
                <a:ea typeface="+mn-ea"/>
                <a:cs typeface="+mn-cs"/>
              </a:rPr>
              <a:t>enabled through active geo-replication.</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Automatically create full, differential, and transaction log backups</a:t>
            </a:r>
            <a:r>
              <a:rPr lang="en-US" sz="1200" kern="1200" dirty="0">
                <a:solidFill>
                  <a:schemeClr val="tx1"/>
                </a:solidFill>
                <a:effectLst/>
                <a:latin typeface="+mn-lt"/>
                <a:ea typeface="+mn-ea"/>
                <a:cs typeface="+mn-cs"/>
              </a:rPr>
              <a:t> every 5 - 10 minutes.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Restore an existing database to an earlier point in time up to 35 days</a:t>
            </a:r>
            <a:r>
              <a:rPr lang="en-US" sz="1200" kern="1200" dirty="0">
                <a:solidFill>
                  <a:schemeClr val="tx1"/>
                </a:solidFill>
                <a:effectLst/>
                <a:latin typeface="+mn-lt"/>
                <a:ea typeface="+mn-ea"/>
                <a:cs typeface="+mn-cs"/>
              </a:rPr>
              <a:t> on the same logical server.</a:t>
            </a:r>
          </a:p>
          <a:p>
            <a:pPr marL="628650" lvl="1"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dirty="0"/>
              <a:t>5. SQL Database also has </a:t>
            </a:r>
            <a:r>
              <a:rPr lang="en-US" b="1" dirty="0"/>
              <a:t>built-in intelligence </a:t>
            </a:r>
            <a:r>
              <a:rPr lang="en-US" dirty="0"/>
              <a:t>that helps customers dramatically reduce the costs of running and managing databases and maximizes both the performance and security of their application.  </a:t>
            </a:r>
          </a:p>
          <a:p>
            <a:endParaRPr lang="en-US" dirty="0"/>
          </a:p>
          <a:p>
            <a:endParaRPr lang="en-US" dirty="0"/>
          </a:p>
          <a:p>
            <a:pPr rtl="0"/>
            <a:endParaRPr lang="en-US" dirty="0"/>
          </a:p>
          <a:p>
            <a:pPr rtl="0"/>
            <a:r>
              <a:rPr lang="en-US" dirty="0"/>
              <a:t>Source:</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30000" noProof="0" dirty="0">
                <a:ln>
                  <a:noFill/>
                </a:ln>
                <a:solidFill>
                  <a:schemeClr val="tx1">
                    <a:lumMod val="75000"/>
                  </a:schemeClr>
                </a:solidFill>
                <a:effectLst/>
                <a:uLnTx/>
                <a:uFillTx/>
                <a:latin typeface="Segoe UI" panose="020B0502040204020203" pitchFamily="34" charset="0"/>
                <a:cs typeface="Segoe UI" panose="020B0502040204020203" pitchFamily="34" charset="0"/>
              </a:rPr>
              <a:t>1</a:t>
            </a:r>
            <a:r>
              <a:rPr kumimoji="0" lang="en-US" sz="1200" b="0" i="0" u="none" strike="noStrike" kern="0" cap="none" spc="0" normalizeH="0" baseline="0" noProof="0" dirty="0">
                <a:ln>
                  <a:noFill/>
                </a:ln>
                <a:solidFill>
                  <a:schemeClr val="tx1">
                    <a:lumMod val="75000"/>
                  </a:schemeClr>
                </a:solidFill>
                <a:effectLst/>
                <a:uLnTx/>
                <a:uFillTx/>
                <a:latin typeface="Segoe UI" panose="020B0502040204020203" pitchFamily="34" charset="0"/>
                <a:cs typeface="Segoe UI" panose="020B0502040204020203" pitchFamily="34" charset="0"/>
              </a:rPr>
              <a:t>The Total Economic </a:t>
            </a:r>
            <a:r>
              <a:rPr kumimoji="0" lang="en-US" sz="1200" b="0" i="0" u="none" strike="noStrike" kern="0" cap="none" spc="0" normalizeH="0" baseline="0" noProof="0" dirty="0" err="1">
                <a:ln>
                  <a:noFill/>
                </a:ln>
                <a:solidFill>
                  <a:schemeClr val="tx1">
                    <a:lumMod val="75000"/>
                  </a:schemeClr>
                </a:solidFill>
                <a:effectLst/>
                <a:uLnTx/>
                <a:uFillTx/>
                <a:latin typeface="Segoe UI" panose="020B0502040204020203" pitchFamily="34" charset="0"/>
                <a:cs typeface="Segoe UI" panose="020B0502040204020203" pitchFamily="34" charset="0"/>
              </a:rPr>
              <a:t>Impact</a:t>
            </a:r>
            <a:r>
              <a:rPr kumimoji="0" lang="en-US" sz="1200" b="0" i="0" u="none" strike="noStrike" kern="0" cap="none" spc="0" normalizeH="0" baseline="30000" noProof="0" dirty="0" err="1">
                <a:ln>
                  <a:noFill/>
                </a:ln>
                <a:solidFill>
                  <a:schemeClr val="tx1">
                    <a:lumMod val="75000"/>
                  </a:schemeClr>
                </a:solidFill>
                <a:effectLst/>
                <a:uLnTx/>
                <a:uFillTx/>
                <a:latin typeface="Segoe UI" panose="020B0502040204020203" pitchFamily="34" charset="0"/>
                <a:cs typeface="Segoe UI" panose="020B0502040204020203" pitchFamily="34" charset="0"/>
              </a:rPr>
              <a:t>TM</a:t>
            </a:r>
            <a:r>
              <a:rPr kumimoji="0" lang="en-US" sz="1200" b="0" i="0" u="none" strike="noStrike" kern="0" cap="none" spc="0" normalizeH="0" baseline="0" noProof="0" dirty="0">
                <a:ln>
                  <a:noFill/>
                </a:ln>
                <a:solidFill>
                  <a:schemeClr val="tx1">
                    <a:lumMod val="75000"/>
                  </a:schemeClr>
                </a:solidFill>
                <a:effectLst/>
                <a:uLnTx/>
                <a:uFillTx/>
                <a:latin typeface="Segoe UI" panose="020B0502040204020203" pitchFamily="34" charset="0"/>
                <a:cs typeface="Segoe UI" panose="020B0502040204020203" pitchFamily="34" charset="0"/>
              </a:rPr>
              <a:t> of Microsoft Azure SQL Database Managed Instance, Forrester Consulting, September 2018</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30000" dirty="0"/>
              <a:t>2</a:t>
            </a:r>
            <a:r>
              <a:rPr lang="en-US" dirty="0"/>
              <a:t> We guarantee at least 99.99% of the time customers will have connectivity between their single or elastic Basic, Standard, or Premium Microsoft Azure SQL Database and our Internet gateway. See “SLA for SQL Database” for more information (https://azure.microsoft.com/en-us/support/legal/sla/sql-database/v1_1/)</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tx1">
                  <a:lumMod val="75000"/>
                </a:schemeClr>
              </a:solidFill>
              <a:effectLst/>
              <a:uLnTx/>
              <a:uFillTx/>
              <a:latin typeface="Segoe UI" panose="020B0502040204020203" pitchFamily="34" charset="0"/>
              <a:cs typeface="Segoe UI" panose="020B0502040204020203"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tx1">
                  <a:lumMod val="75000"/>
                </a:schemeClr>
              </a:solidFill>
              <a:effectLst/>
              <a:uLnTx/>
              <a:uFillTx/>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264DF-0A5C-4835-8CF4-1B7226355E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39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Introducing Azure SQL Database Managed Instance: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b="0">
                <a:solidFill>
                  <a:srgbClr val="FF0000"/>
                </a:solidFill>
              </a:rPr>
              <a:t>SQL Database Managed Instance is the </a:t>
            </a:r>
            <a:r>
              <a:rPr lang="en-US" b="1">
                <a:solidFill>
                  <a:srgbClr val="FF0000"/>
                </a:solidFill>
              </a:rPr>
              <a:t>third and newest hosting option within Azure SQL Database</a:t>
            </a:r>
            <a:r>
              <a:rPr lang="en-US" b="0">
                <a:solidFill>
                  <a:srgbClr val="FF0000"/>
                </a:solidFill>
              </a:rPr>
              <a:t>, offering:</a:t>
            </a:r>
            <a:endParaRPr lang="en-US" b="1">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Simplified </a:t>
            </a:r>
            <a:r>
              <a:rPr lang="en-US" sz="1200" b="1" kern="1200">
                <a:solidFill>
                  <a:schemeClr val="tx1"/>
                </a:solidFill>
                <a:effectLst/>
                <a:latin typeface="+mn-lt"/>
                <a:ea typeface="+mn-ea"/>
                <a:cs typeface="+mn-cs"/>
              </a:rPr>
              <a:t>instance-scoped programming model</a:t>
            </a:r>
            <a:r>
              <a:rPr lang="en-US" sz="1200" kern="1200">
                <a:solidFill>
                  <a:schemeClr val="tx1"/>
                </a:solidFill>
                <a:effectLst/>
                <a:latin typeface="+mn-lt"/>
                <a:ea typeface="+mn-ea"/>
                <a:cs typeface="+mn-cs"/>
              </a:rPr>
              <a:t> that is like an on-premises SQL Server instance.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Managed Instance databases that share allocated resources, with Managed Instance also representing the management grouping for these databases.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High compatibility, with the programming model of an on-premises SQL Server and out-of-box support for a large majority of SQL Server features and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An expansion of the existing SQL Database service, it’s designed to enable database migration to a fully-managed database service, without re-designing the application.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Experience the best of SQL Server combined with the operational and financial benefits of a fully managed and intelligent, cloud relational database service.  </a:t>
            </a:r>
            <a:endParaRPr lang="en-US" b="1">
              <a:solidFill>
                <a:srgbClr val="FF0000"/>
              </a:solidFill>
            </a:endParaRPr>
          </a:p>
          <a:p>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The other two hosting options available are:</a:t>
            </a:r>
          </a:p>
          <a:p>
            <a:pPr marL="228600" indent="-228600">
              <a:buFont typeface="+mj-lt"/>
              <a:buAutoNum type="arabicPeriod"/>
            </a:pPr>
            <a:r>
              <a:rPr lang="en-US" sz="1200" i="1" kern="1200">
                <a:solidFill>
                  <a:schemeClr val="tx1"/>
                </a:solidFill>
                <a:effectLst/>
                <a:latin typeface="+mn-lt"/>
                <a:ea typeface="+mn-ea"/>
                <a:cs typeface="+mn-cs"/>
              </a:rPr>
              <a:t>Single database, </a:t>
            </a:r>
            <a:r>
              <a:rPr lang="en-US" sz="1200" kern="1200">
                <a:solidFill>
                  <a:schemeClr val="tx1"/>
                </a:solidFill>
                <a:effectLst/>
                <a:latin typeface="+mn-lt"/>
                <a:ea typeface="+mn-ea"/>
                <a:cs typeface="+mn-cs"/>
              </a:rPr>
              <a:t>assigning a certain amount of resources via performance tiers and focusing on a simplified </a:t>
            </a:r>
            <a:r>
              <a:rPr lang="en-US" sz="1200" b="1" kern="1200">
                <a:solidFill>
                  <a:schemeClr val="tx1"/>
                </a:solidFill>
                <a:effectLst/>
                <a:latin typeface="+mn-lt"/>
                <a:ea typeface="+mn-ea"/>
                <a:cs typeface="+mn-cs"/>
              </a:rPr>
              <a:t>database-scoped programming model</a:t>
            </a:r>
            <a:r>
              <a:rPr lang="en-US" sz="1200" kern="1200">
                <a:solidFill>
                  <a:schemeClr val="tx1"/>
                </a:solidFill>
                <a:effectLst/>
                <a:latin typeface="+mn-lt"/>
                <a:ea typeface="+mn-ea"/>
                <a:cs typeface="+mn-cs"/>
              </a:rPr>
              <a:t> and applications with a predictable pattern and relatively stable workload. </a:t>
            </a:r>
          </a:p>
          <a:p>
            <a:pPr marL="228600" indent="-228600">
              <a:buFont typeface="+mj-lt"/>
              <a:buAutoNum type="arabicPeriod"/>
            </a:pPr>
            <a:r>
              <a:rPr lang="en-US" sz="1200" i="1" kern="1200">
                <a:solidFill>
                  <a:schemeClr val="tx1"/>
                </a:solidFill>
                <a:effectLst/>
                <a:latin typeface="+mn-lt"/>
                <a:ea typeface="+mn-ea"/>
                <a:cs typeface="+mn-cs"/>
              </a:rPr>
              <a:t>Elastic database pool</a:t>
            </a:r>
            <a:r>
              <a:rPr lang="en-US" sz="1200" kern="1200">
                <a:solidFill>
                  <a:schemeClr val="tx1"/>
                </a:solidFill>
                <a:effectLst/>
                <a:latin typeface="+mn-lt"/>
                <a:ea typeface="+mn-ea"/>
                <a:cs typeface="+mn-cs"/>
              </a:rPr>
              <a:t> is a shared resource model that enables higher resource utilization efficiency, with all databases within an elastic pool sharing predefined resources. This option focuses on a simplified </a:t>
            </a:r>
            <a:r>
              <a:rPr lang="en-US" sz="1200" b="1" kern="1200">
                <a:solidFill>
                  <a:schemeClr val="tx1"/>
                </a:solidFill>
                <a:effectLst/>
                <a:latin typeface="+mn-lt"/>
                <a:ea typeface="+mn-ea"/>
                <a:cs typeface="+mn-cs"/>
              </a:rPr>
              <a:t>database-scoped programming model</a:t>
            </a:r>
            <a:r>
              <a:rPr lang="en-US" sz="1200" kern="1200">
                <a:solidFill>
                  <a:schemeClr val="tx1"/>
                </a:solidFill>
                <a:effectLst/>
                <a:latin typeface="+mn-lt"/>
                <a:ea typeface="+mn-ea"/>
                <a:cs typeface="+mn-cs"/>
              </a:rPr>
              <a:t> for multi-tenant SaaS apps.  The workload pattern is well-defined and is highly cost-effective in multi-tenant scenarios.  For ISVs with SaaS apps, the savings can be significant, in the hundreds of thousands of dollars or more.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69098-AF98-44ED-B19A-289934A1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29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58">
              <a:spcBef>
                <a:spcPts val="630"/>
              </a:spcBef>
              <a:spcAft>
                <a:spcPts val="630"/>
              </a:spcAft>
              <a:defRPr/>
            </a:pPr>
            <a:endParaRPr lang="en-US"/>
          </a:p>
        </p:txBody>
      </p:sp>
      <p:sp>
        <p:nvSpPr>
          <p:cNvPr id="4" name="Slide Number Placeholder 3"/>
          <p:cNvSpPr>
            <a:spLocks noGrp="1"/>
          </p:cNvSpPr>
          <p:nvPr>
            <p:ph type="sldNum" sz="quarter" idx="10"/>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AFD00E60-4F94-4CEC-A663-EF88E7844A3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05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4/4/2019 5:02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27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304C7C2-E2B6-4EEF-AE6C-58F90B285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a:extLst>
              <a:ext uri="{FF2B5EF4-FFF2-40B4-BE49-F238E27FC236}">
                <a16:creationId xmlns:a16="http://schemas.microsoft.com/office/drawing/2014/main" id="{B12CB1BA-AC3E-45F4-B4D3-F0905F078336}"/>
              </a:ext>
            </a:extLst>
          </p:cNvPr>
          <p:cNvSpPr>
            <a:spLocks noGrp="1"/>
          </p:cNvSpPr>
          <p:nvPr>
            <p:ph type="body" idx="1"/>
          </p:nvPr>
        </p:nvSpPr>
        <p:spPr/>
        <p:txBody>
          <a:bodyPr/>
          <a:lstStyle/>
          <a:p>
            <a:pPr defTabSz="914460" eaLnBrk="1" fontAlgn="auto" hangingPunct="1">
              <a:spcBef>
                <a:spcPts val="0"/>
              </a:spcBef>
              <a:spcAft>
                <a:spcPts val="333"/>
              </a:spcAft>
              <a:defRPr/>
            </a:pPr>
            <a:r>
              <a:rPr lang="en-US" sz="800" b="0" kern="1200" dirty="0">
                <a:solidFill>
                  <a:schemeClr val="tx1"/>
                </a:solidFill>
                <a:effectLst/>
                <a:latin typeface="Segoe UI Light" pitchFamily="34" charset="0"/>
                <a:ea typeface="MS PGothic" panose="020B0600070205080204" pitchFamily="34" charset="-128"/>
                <a:cs typeface="MS PGothic" charset="0"/>
              </a:rPr>
              <a:t>For Windows Server 2008 and Windows Server 2008 R2, end-of-life mainstream support </a:t>
            </a:r>
            <a:r>
              <a:rPr lang="en-US" sz="800" kern="1200" dirty="0">
                <a:solidFill>
                  <a:schemeClr val="tx1"/>
                </a:solidFill>
                <a:effectLst/>
                <a:latin typeface="Segoe UI Light" pitchFamily="34" charset="0"/>
                <a:ea typeface="MS PGothic" panose="020B0600070205080204" pitchFamily="34" charset="-128"/>
                <a:cs typeface="MS PGothic" charset="0"/>
              </a:rPr>
              <a:t>ended January 14, 2015—and Microsoft ends Extended Support on January 14, 2020.</a:t>
            </a:r>
          </a:p>
          <a:p>
            <a:pPr defTabSz="914460" eaLnBrk="1" fontAlgn="auto" hangingPunct="1">
              <a:spcBef>
                <a:spcPts val="0"/>
              </a:spcBef>
              <a:spcAft>
                <a:spcPts val="333"/>
              </a:spcAft>
              <a:defRPr/>
            </a:pPr>
            <a:endParaRPr lang="en-US" sz="800" kern="1200" dirty="0">
              <a:solidFill>
                <a:schemeClr val="tx1"/>
              </a:solidFill>
              <a:effectLst/>
              <a:latin typeface="Segoe UI Light" pitchFamily="34" charset="0"/>
              <a:ea typeface="MS PGothic" panose="020B0600070205080204" pitchFamily="34" charset="-128"/>
              <a:cs typeface="MS PGothic" charset="0"/>
            </a:endParaRPr>
          </a:p>
          <a:p>
            <a:pPr defTabSz="914460" eaLnBrk="1" fontAlgn="auto" hangingPunct="1">
              <a:spcBef>
                <a:spcPts val="0"/>
              </a:spcBef>
              <a:spcAft>
                <a:spcPts val="333"/>
              </a:spcAft>
              <a:defRPr/>
            </a:pPr>
            <a:r>
              <a:rPr lang="en-US" sz="800" kern="1200" dirty="0">
                <a:solidFill>
                  <a:schemeClr val="tx1"/>
                </a:solidFill>
                <a:effectLst/>
                <a:latin typeface="Segoe UI Light" pitchFamily="34" charset="0"/>
                <a:ea typeface="MS PGothic" panose="020B0600070205080204" pitchFamily="34" charset="-128"/>
                <a:cs typeface="MS PGothic" charset="0"/>
              </a:rPr>
              <a:t>Likewise, Extended Support for SQL Server 2008 and 2008 R2 ends July 9, 2019. The database is often tied to one or more applications running on Windows Server, so it makes sense to look at both as you build your EOS plan.</a:t>
            </a:r>
          </a:p>
          <a:p>
            <a:pPr defTabSz="914460" eaLnBrk="1" fontAlgn="auto" hangingPunct="1">
              <a:spcBef>
                <a:spcPts val="0"/>
              </a:spcBef>
              <a:spcAft>
                <a:spcPts val="333"/>
              </a:spcAft>
              <a:defRPr/>
            </a:pPr>
            <a:endParaRPr lang="en-US" sz="800" kern="1200" dirty="0">
              <a:solidFill>
                <a:schemeClr val="tx1"/>
              </a:solidFill>
              <a:effectLst/>
              <a:latin typeface="Segoe UI Light" pitchFamily="34" charset="0"/>
              <a:ea typeface="MS PGothic" panose="020B0600070205080204" pitchFamily="34" charset="-128"/>
              <a:cs typeface="+mn-cs"/>
            </a:endParaRPr>
          </a:p>
          <a:p>
            <a:pPr defTabSz="914460" eaLnBrk="1" fontAlgn="auto" hangingPunct="1">
              <a:spcBef>
                <a:spcPts val="0"/>
              </a:spcBef>
              <a:spcAft>
                <a:spcPts val="333"/>
              </a:spcAft>
              <a:defRPr/>
            </a:pPr>
            <a:r>
              <a:rPr lang="en-US" sz="800" kern="1200" dirty="0">
                <a:solidFill>
                  <a:schemeClr val="tx1"/>
                </a:solidFill>
                <a:effectLst/>
                <a:latin typeface="Segoe UI Light" pitchFamily="34" charset="0"/>
                <a:ea typeface="MS PGothic" panose="020B0600070205080204" pitchFamily="34" charset="-128"/>
                <a:cs typeface="+mn-cs"/>
              </a:rPr>
              <a:t>Many organizations are running workloads on Windows Server 2008 and 2008 R2. </a:t>
            </a:r>
            <a:r>
              <a:rPr lang="en-US" sz="800" dirty="0"/>
              <a:t>You can continue to use Windows Server 2008 R2 safely in your environment’s architecture, at least until the extended support expiration date. </a:t>
            </a:r>
          </a:p>
          <a:p>
            <a:pPr defTabSz="914460" eaLnBrk="1" fontAlgn="auto" hangingPunct="1">
              <a:spcBef>
                <a:spcPts val="0"/>
              </a:spcBef>
              <a:spcAft>
                <a:spcPts val="333"/>
              </a:spcAft>
              <a:defRPr/>
            </a:pPr>
            <a:endParaRPr lang="en-US" sz="800" kern="1200" dirty="0">
              <a:solidFill>
                <a:schemeClr val="tx1"/>
              </a:solidFill>
              <a:effectLst/>
              <a:latin typeface="Segoe UI Light" pitchFamily="34" charset="0"/>
              <a:ea typeface="MS PGothic" panose="020B0600070205080204" pitchFamily="34" charset="-128"/>
              <a:cs typeface="+mn-cs"/>
            </a:endParaRPr>
          </a:p>
          <a:p>
            <a:pPr defTabSz="914460" eaLnBrk="1" fontAlgn="auto" hangingPunct="1">
              <a:spcBef>
                <a:spcPts val="0"/>
              </a:spcBef>
              <a:spcAft>
                <a:spcPts val="333"/>
              </a:spcAft>
              <a:defRPr/>
            </a:pPr>
            <a:r>
              <a:rPr lang="en-US" sz="800" kern="1200" dirty="0">
                <a:solidFill>
                  <a:schemeClr val="tx1"/>
                </a:solidFill>
                <a:effectLst/>
                <a:latin typeface="Segoe UI Light" pitchFamily="34" charset="0"/>
                <a:ea typeface="MS PGothic" panose="020B0600070205080204" pitchFamily="34" charset="-128"/>
                <a:cs typeface="+mn-cs"/>
              </a:rPr>
              <a:t>If you put off action, however, you miss out on new security and efficiency features that could easily justify a move – either to Azure or Windows Server 2016.  Take the time to assess your options and make decisions that are right for your organization. With the right strategies, you can make sure your organization is protected and your infrastructure secure.</a:t>
            </a:r>
          </a:p>
          <a:p>
            <a:pPr defTabSz="914460" eaLnBrk="1" fontAlgn="auto" hangingPunct="1">
              <a:spcBef>
                <a:spcPts val="0"/>
              </a:spcBef>
              <a:spcAft>
                <a:spcPts val="333"/>
              </a:spcAft>
              <a:defRPr/>
            </a:pPr>
            <a:endParaRPr lang="en-US" sz="800" kern="1200" dirty="0">
              <a:solidFill>
                <a:schemeClr val="tx1"/>
              </a:solidFill>
              <a:effectLst/>
              <a:latin typeface="Segoe UI Light" pitchFamily="34" charset="0"/>
              <a:ea typeface="MS PGothic" panose="020B0600070205080204" pitchFamily="34" charset="-128"/>
              <a:cs typeface="+mn-cs"/>
            </a:endParaRPr>
          </a:p>
          <a:p>
            <a:pPr defTabSz="914460" eaLnBrk="1" fontAlgn="auto" hangingPunct="1">
              <a:spcBef>
                <a:spcPts val="0"/>
              </a:spcBef>
              <a:spcAft>
                <a:spcPts val="333"/>
              </a:spcAft>
              <a:defRPr/>
            </a:pPr>
            <a:endParaRPr lang="en-US" sz="800" kern="1200" dirty="0">
              <a:solidFill>
                <a:schemeClr val="tx1"/>
              </a:solidFill>
              <a:effectLst/>
              <a:latin typeface="Segoe UI Light" pitchFamily="34" charset="0"/>
              <a:ea typeface="MS PGothic" panose="020B0600070205080204" pitchFamily="34" charset="-128"/>
              <a:cs typeface="+mn-cs"/>
            </a:endParaRPr>
          </a:p>
          <a:p>
            <a:pPr defTabSz="914460" eaLnBrk="1" fontAlgn="auto" hangingPunct="1">
              <a:spcBef>
                <a:spcPts val="0"/>
              </a:spcBef>
              <a:spcAft>
                <a:spcPts val="333"/>
              </a:spcAft>
              <a:defRPr/>
            </a:pPr>
            <a:endParaRPr lang="en-US" sz="882" dirty="0">
              <a:ea typeface="+mn-ea"/>
              <a:cs typeface="+mn-cs"/>
            </a:endParaRPr>
          </a:p>
        </p:txBody>
      </p:sp>
      <p:sp>
        <p:nvSpPr>
          <p:cNvPr id="33795" name="Header Placeholder 3">
            <a:extLst>
              <a:ext uri="{FF2B5EF4-FFF2-40B4-BE49-F238E27FC236}">
                <a16:creationId xmlns:a16="http://schemas.microsoft.com/office/drawing/2014/main" id="{451B5EFB-0C8C-4A06-8831-99ABF347652A}"/>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rPr>
              <a:t>Microsoft Build 2016</a:t>
            </a:r>
          </a:p>
        </p:txBody>
      </p:sp>
      <p:sp>
        <p:nvSpPr>
          <p:cNvPr id="5" name="Footer Placeholder 4">
            <a:extLst>
              <a:ext uri="{FF2B5EF4-FFF2-40B4-BE49-F238E27FC236}">
                <a16:creationId xmlns:a16="http://schemas.microsoft.com/office/drawing/2014/main" id="{15F8EF56-FFEB-4258-A884-223BB841AE11}"/>
              </a:ext>
            </a:extLst>
          </p:cNvPr>
          <p:cNvSpPr>
            <a:spLocks noGrp="1"/>
          </p:cNvSpPr>
          <p:nvPr>
            <p:ph type="ftr" sz="quarter" idx="4"/>
          </p:nvPr>
        </p:nvSpPr>
        <p:spPr>
          <a:xfrm>
            <a:off x="0" y="8831580"/>
            <a:ext cx="6052312" cy="361897"/>
          </a:xfrm>
        </p:spPr>
        <p:txBody>
          <a:bodyPr rtlCol="0"/>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 2016 Microsoft Corporation. All rights reserved. MICROSOFT MAKES NO WARRANTIES, EXPRESS, IMPLIED OR STATUTORY, AS TO THE INFORMATION IN THIS PRESENTATION.</a:t>
            </a:r>
          </a:p>
        </p:txBody>
      </p:sp>
      <p:sp>
        <p:nvSpPr>
          <p:cNvPr id="33797" name="Date Placeholder 5">
            <a:extLst>
              <a:ext uri="{FF2B5EF4-FFF2-40B4-BE49-F238E27FC236}">
                <a16:creationId xmlns:a16="http://schemas.microsoft.com/office/drawing/2014/main" id="{5EF0393D-EC39-479D-8664-9305D268B3C0}"/>
              </a:ext>
            </a:extLst>
          </p:cNvPr>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E819A-EED3-44CB-85D8-4386456FF616}" type="datetime8">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4/4/2019 5:02 PM</a:t>
            </a:fld>
            <a:endPar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33798" name="Slide Number Placeholder 6">
            <a:extLst>
              <a:ext uri="{FF2B5EF4-FFF2-40B4-BE49-F238E27FC236}">
                <a16:creationId xmlns:a16="http://schemas.microsoft.com/office/drawing/2014/main" id="{1191ED11-26E6-469D-BFED-2CDB065C8CC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F8CFFA-587F-40A2-B749-84F566BE5D70}" type="slidenum">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775560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072C1-B6DF-4141-9168-FAAF687637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74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ts val="338"/>
              </a:spcAft>
              <a:buClrTx/>
              <a:buSzTx/>
              <a:buFontTx/>
              <a:buNone/>
              <a:tabLst/>
              <a:defRPr/>
            </a:pPr>
            <a:r>
              <a:rPr lang="en-US" sz="800" kern="1200" dirty="0">
                <a:solidFill>
                  <a:schemeClr val="tx1"/>
                </a:solidFill>
                <a:effectLst/>
                <a:latin typeface="Segoe UI Light" pitchFamily="34" charset="0"/>
                <a:ea typeface="MS PGothic" panose="020B0600070205080204" pitchFamily="34" charset="-128"/>
                <a:cs typeface="MS PGothic" charset="0"/>
              </a:rPr>
              <a:t>If you’re running Windows Server or SQL Server 2008 or 2008 R2, these versions are reaching the end of their </a:t>
            </a:r>
            <a:r>
              <a:rPr lang="en-US" sz="800" u="sng" kern="1200" dirty="0">
                <a:solidFill>
                  <a:schemeClr val="tx1"/>
                </a:solidFill>
                <a:effectLst/>
                <a:latin typeface="Segoe UI Light" pitchFamily="34" charset="0"/>
                <a:ea typeface="MS PGothic" panose="020B0600070205080204" pitchFamily="34" charset="-128"/>
                <a:cs typeface="MS PGothic" charset="0"/>
                <a:hlinkClick r:id="rId3"/>
              </a:rPr>
              <a:t>support lifecycle</a:t>
            </a:r>
            <a:r>
              <a:rPr lang="en-US" sz="800" kern="1200" dirty="0">
                <a:solidFill>
                  <a:schemeClr val="tx1"/>
                </a:solidFill>
                <a:effectLst/>
                <a:latin typeface="Segoe UI Light" pitchFamily="34" charset="0"/>
                <a:ea typeface="MS PGothic" panose="020B0600070205080204" pitchFamily="34" charset="-128"/>
                <a:cs typeface="MS PGothic" charset="0"/>
              </a:rPr>
              <a:t>. Each version is backed by a minimum of 10 years of support (5 years for Mainstream Support and 5 years for Extended Support) including regular </a:t>
            </a:r>
            <a:r>
              <a:rPr lang="en-US" sz="800" u="sng" kern="1200" dirty="0">
                <a:solidFill>
                  <a:schemeClr val="tx1"/>
                </a:solidFill>
                <a:effectLst/>
                <a:latin typeface="Segoe UI Light" pitchFamily="34" charset="0"/>
                <a:ea typeface="MS PGothic" panose="020B0600070205080204" pitchFamily="34" charset="-128"/>
                <a:cs typeface="MS PGothic" charset="0"/>
                <a:hlinkClick r:id="rId4"/>
              </a:rPr>
              <a:t>security updates</a:t>
            </a:r>
            <a:r>
              <a:rPr lang="en-US" sz="800" kern="1200" dirty="0">
                <a:solidFill>
                  <a:schemeClr val="tx1"/>
                </a:solidFill>
                <a:effectLst/>
                <a:latin typeface="Segoe UI Light" pitchFamily="34" charset="0"/>
                <a:ea typeface="MS PGothic" panose="020B0600070205080204" pitchFamily="34" charset="-128"/>
                <a:cs typeface="MS PGothic" charset="0"/>
              </a:rPr>
              <a:t>. End of support means the end of security updates, which can cause security and compliance issues and put applications and business at risk. We recommend upgrading to current versions for the most advanced security, performance, and innovation. To help customers that can’t get it all upgraded by the deadline, new options  help you protect applications and data during the upgrade transition. </a:t>
            </a:r>
          </a:p>
          <a:p>
            <a:pPr marL="0" marR="0" lvl="0" indent="0" algn="l" defTabSz="914400" rtl="0" eaLnBrk="0" fontAlgn="base" latinLnBrk="0" hangingPunct="0">
              <a:lnSpc>
                <a:spcPct val="90000"/>
              </a:lnSpc>
              <a:spcBef>
                <a:spcPct val="30000"/>
              </a:spcBef>
              <a:spcAft>
                <a:spcPts val="338"/>
              </a:spcAft>
              <a:buClrTx/>
              <a:buSzTx/>
              <a:buFontTx/>
              <a:buNone/>
              <a:tabLst/>
              <a:defRPr/>
            </a:pPr>
            <a:endParaRPr lang="en-US" sz="800" kern="1200" dirty="0">
              <a:solidFill>
                <a:schemeClr val="tx1"/>
              </a:solidFill>
              <a:effectLst/>
              <a:latin typeface="Segoe UI Light" pitchFamily="34" charset="0"/>
              <a:ea typeface="MS PGothic" panose="020B0600070205080204" pitchFamily="34" charset="-128"/>
              <a:cs typeface="MS PGothic" charset="0"/>
            </a:endParaRPr>
          </a:p>
          <a:p>
            <a:pPr>
              <a:defRPr/>
            </a:pPr>
            <a:r>
              <a:rPr lang="en-US" kern="1200" dirty="0">
                <a:effectLst/>
                <a:latin typeface="Segoe UI Light" pitchFamily="34" charset="0"/>
                <a:ea typeface="MS PGothic" panose="020B0600070205080204" pitchFamily="34" charset="-128"/>
                <a:cs typeface="MS PGothic" charset="0"/>
              </a:rPr>
              <a:t>Here are a few examples of security updates Microsoft has released recently to </a:t>
            </a:r>
            <a:r>
              <a:rPr lang="en-US" b="0" i="0" u="none" strike="noStrike" kern="1200" dirty="0">
                <a:effectLst/>
                <a:latin typeface="Segoe UI Light" pitchFamily="34" charset="0"/>
                <a:ea typeface="MS PGothic" panose="020B0600070205080204" pitchFamily="34" charset="-128"/>
                <a:cs typeface="MS PGothic" charset="0"/>
              </a:rPr>
              <a:t>address vulnerabilities exploited by attacks.</a:t>
            </a:r>
            <a:r>
              <a:rPr lang="en-US" dirty="0">
                <a:cs typeface="Segoe UI Light"/>
              </a:rPr>
              <a:t> More information is here </a:t>
            </a:r>
            <a:r>
              <a:rPr lang="en-US" dirty="0"/>
              <a:t> </a:t>
            </a:r>
            <a:r>
              <a:rPr lang="en-US" u="sng" dirty="0"/>
              <a:t>https://portal.msrc.microsoft.com</a:t>
            </a:r>
            <a:endParaRPr lang="en-US" b="0" i="0" u="sng" strike="noStrike" kern="1200" dirty="0">
              <a:cs typeface="Segoe UI Light"/>
            </a:endParaRPr>
          </a:p>
          <a:p>
            <a:endParaRPr lang="en-US" dirty="0"/>
          </a:p>
          <a:p>
            <a:r>
              <a:rPr lang="en-US" dirty="0"/>
              <a:t>More info on WannaCrypt</a:t>
            </a:r>
          </a:p>
          <a:p>
            <a:pPr marL="0" marR="0" lvl="0" indent="0" algn="l" defTabSz="914400" rtl="0" eaLnBrk="0" fontAlgn="base" latinLnBrk="0" hangingPunct="0">
              <a:lnSpc>
                <a:spcPct val="90000"/>
              </a:lnSpc>
              <a:spcBef>
                <a:spcPct val="30000"/>
              </a:spcBef>
              <a:spcAft>
                <a:spcPts val="338"/>
              </a:spcAft>
              <a:buClrTx/>
              <a:buSzTx/>
              <a:buFontTx/>
              <a:buNone/>
              <a:tabLst/>
              <a:defRPr/>
            </a:pPr>
            <a:r>
              <a:rPr lang="en-US" sz="800" u="sng" dirty="0">
                <a:effectLst/>
                <a:hlinkClick r:id="rId5"/>
              </a:rPr>
              <a:t>https://blogs.technet.microsoft.com/msrc/2017/05/12/customer-guidance-for-wannacrypt-attacks/</a:t>
            </a:r>
            <a:r>
              <a:rPr lang="en-US" sz="800" dirty="0">
                <a:effectLst/>
              </a:rPr>
              <a:t> </a:t>
            </a:r>
            <a:endParaRPr lang="en-US" sz="800" dirty="0">
              <a:effectLst/>
              <a:latin typeface="Calibri" panose="020F0502020204030204" pitchFamily="34" charset="0"/>
              <a:ea typeface="Calibri" panose="020F0502020204030204" pitchFamily="34" charset="0"/>
            </a:endParaRPr>
          </a:p>
          <a:p>
            <a:endParaRPr lang="en-US" dirty="0"/>
          </a:p>
          <a:p>
            <a:r>
              <a:rPr lang="en-US" dirty="0"/>
              <a:t>More info on Meltdown/</a:t>
            </a:r>
            <a:r>
              <a:rPr lang="en-US" dirty="0" err="1"/>
              <a:t>Spectre</a:t>
            </a:r>
            <a:endParaRPr lang="en-US" dirty="0"/>
          </a:p>
          <a:p>
            <a:pPr rtl="0" eaLnBrk="1" fontAlgn="t" latinLnBrk="0" hangingPunct="1"/>
            <a:r>
              <a:rPr lang="en-US" sz="800" b="0" i="0" u="none" strike="noStrike" kern="1200" dirty="0">
                <a:solidFill>
                  <a:schemeClr val="tx1"/>
                </a:solidFill>
                <a:effectLst/>
                <a:latin typeface="Segoe UI Light" pitchFamily="34" charset="0"/>
                <a:ea typeface="MS PGothic" panose="020B0600070205080204" pitchFamily="34" charset="-128"/>
                <a:cs typeface="MS PGothic" charset="0"/>
              </a:rPr>
              <a:t> </a:t>
            </a:r>
            <a:r>
              <a:rPr lang="en-US" sz="800" b="0" i="0" u="sng" strike="noStrike" kern="1200" dirty="0">
                <a:solidFill>
                  <a:schemeClr val="tx1"/>
                </a:solidFill>
                <a:effectLst/>
                <a:latin typeface="Segoe UI Light" pitchFamily="34" charset="0"/>
                <a:ea typeface="MS PGothic" panose="020B0600070205080204" pitchFamily="34" charset="-128"/>
                <a:cs typeface="MS PGothic" charset="0"/>
                <a:hlinkClick r:id="rId6"/>
              </a:rPr>
              <a:t>https://portal.msrc.microsoft.com/en-US/security-guidance/advisory/ADV180002</a:t>
            </a:r>
            <a:r>
              <a:rPr lang="en-US" sz="800" b="0" i="0" u="none" strike="noStrike" kern="1200" dirty="0">
                <a:solidFill>
                  <a:schemeClr val="tx1"/>
                </a:solidFill>
                <a:effectLst/>
                <a:latin typeface="Segoe UI Light" pitchFamily="34" charset="0"/>
                <a:ea typeface="MS PGothic" panose="020B0600070205080204" pitchFamily="34" charset="-128"/>
                <a:cs typeface="MS PGothic" charset="0"/>
              </a:rPr>
              <a:t> </a:t>
            </a:r>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D3F565A-DA72-42CA-94BA-69F4CC5335A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32742" rtl="0" eaLnBrk="1" fontAlgn="auto" latinLnBrk="0" hangingPunct="1">
                <a:lnSpc>
                  <a:spcPct val="100000"/>
                </a:lnSpc>
                <a:spcBef>
                  <a:spcPts val="0"/>
                </a:spcBef>
                <a:spcAft>
                  <a:spcPts val="0"/>
                </a:spcAft>
                <a:buClrTx/>
                <a:buSzTx/>
                <a:buFontTx/>
                <a:buNone/>
                <a:tabLst/>
                <a:defRPr/>
              </a:pPr>
              <a:t>4/4/2019 5:02 PM</a:t>
            </a:fld>
            <a:endParaRPr kumimoji="0" lang="en-US" sz="1200" b="0" i="0" u="none" strike="noStrike" kern="1200" cap="none" spc="0" normalizeH="0" baseline="0" noProof="0">
              <a:ln>
                <a:noFill/>
              </a:ln>
              <a:solidFill>
                <a:prstClr val="black"/>
              </a:solidFill>
              <a:effectLst/>
              <a:uLnTx/>
              <a:uFillTx/>
              <a:latin typeface="Segoe UI"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S PGothic" panose="020B0600070205080204" pitchFamily="34" charset="-128"/>
              <a:cs typeface="+mn-cs"/>
            </a:endParaRPr>
          </a:p>
        </p:txBody>
      </p:sp>
    </p:spTree>
    <p:extLst>
      <p:ext uri="{BB962C8B-B14F-4D97-AF65-F5344CB8AC3E}">
        <p14:creationId xmlns:p14="http://schemas.microsoft.com/office/powerpoint/2010/main" val="360941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BC16D08-0769-4380-8A0F-55BCF283D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11C2C979-9457-407A-9DED-151D29D8BE9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39" name="Header Placeholder 3">
            <a:extLst>
              <a:ext uri="{FF2B5EF4-FFF2-40B4-BE49-F238E27FC236}">
                <a16:creationId xmlns:a16="http://schemas.microsoft.com/office/drawing/2014/main" id="{3480242C-6875-4CC0-9F31-0C19976CB010}"/>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t>Microsoft Build 2016</a:t>
            </a:r>
          </a:p>
        </p:txBody>
      </p:sp>
      <p:sp>
        <p:nvSpPr>
          <p:cNvPr id="5" name="Footer Placeholder 4">
            <a:extLst>
              <a:ext uri="{FF2B5EF4-FFF2-40B4-BE49-F238E27FC236}">
                <a16:creationId xmlns:a16="http://schemas.microsoft.com/office/drawing/2014/main" id="{131B2CC5-A976-4779-B399-5BEB866262C6}"/>
              </a:ext>
            </a:extLst>
          </p:cNvPr>
          <p:cNvSpPr>
            <a:spLocks noGrp="1"/>
          </p:cNvSpPr>
          <p:nvPr>
            <p:ph type="ftr" sz="quarter" idx="4"/>
          </p:nvPr>
        </p:nvSpPr>
        <p:spPr>
          <a:xfrm>
            <a:off x="0" y="8831580"/>
            <a:ext cx="6052312" cy="361897"/>
          </a:xfrm>
        </p:spPr>
        <p:txBody>
          <a:bodyPr rtlCol="0"/>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 2016 Microsoft Corporation. All rights reserved. MICROSOFT MAKES NO WARRANTIES, EXPRESS, IMPLIED OR STATUTORY, AS TO THE INFORMATION IN THIS PRESENTATION.</a:t>
            </a:r>
          </a:p>
        </p:txBody>
      </p:sp>
      <p:sp>
        <p:nvSpPr>
          <p:cNvPr id="39941" name="Date Placeholder 5">
            <a:extLst>
              <a:ext uri="{FF2B5EF4-FFF2-40B4-BE49-F238E27FC236}">
                <a16:creationId xmlns:a16="http://schemas.microsoft.com/office/drawing/2014/main" id="{3753E418-A606-461D-B8CA-669E15DA0718}"/>
              </a:ext>
            </a:extLst>
          </p:cNvPr>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38FB5C-22CC-4E9D-8219-9263CD640C59}" type="datetime8">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4/4/2019 5:02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39942" name="Slide Number Placeholder 6">
            <a:extLst>
              <a:ext uri="{FF2B5EF4-FFF2-40B4-BE49-F238E27FC236}">
                <a16:creationId xmlns:a16="http://schemas.microsoft.com/office/drawing/2014/main" id="{59AF5D22-CD58-4EB0-BD21-E102C3B68DA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F3DA08-238D-41A4-860C-A79B2ADAC954}" type="slidenum">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17102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304C7C2-E2B6-4EEF-AE6C-58F90B285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2CB1BA-AC3E-45F4-B4D3-F0905F078336}"/>
              </a:ext>
            </a:extLst>
          </p:cNvPr>
          <p:cNvSpPr>
            <a:spLocks noGrp="1"/>
          </p:cNvSpPr>
          <p:nvPr>
            <p:ph type="body" idx="1"/>
          </p:nvPr>
        </p:nvSpPr>
        <p:spPr/>
        <p:txBody>
          <a:bodyPr/>
          <a:lstStyle/>
          <a:p>
            <a:r>
              <a:rPr lang="en-US" sz="800" b="1" dirty="0"/>
              <a:t>Alternative slide for EOS options.</a:t>
            </a:r>
          </a:p>
          <a:p>
            <a:endParaRPr lang="en-US" sz="800" b="1" dirty="0"/>
          </a:p>
          <a:p>
            <a:r>
              <a:rPr lang="en-US" sz="800" b="1" dirty="0"/>
              <a:t>Are you still running a lot 2008 and 2008 R2 workloads? End of support is coming soon!</a:t>
            </a:r>
          </a:p>
          <a:p>
            <a:endParaRPr lang="en-US" sz="800" dirty="0"/>
          </a:p>
          <a:p>
            <a:r>
              <a:rPr lang="en-US" sz="800" dirty="0"/>
              <a:t>We are pleased to announce new options to keep workloads protected if you can’t get it all upgraded in time for the deadline. </a:t>
            </a:r>
          </a:p>
          <a:p>
            <a:endParaRPr lang="en-US" sz="800" dirty="0"/>
          </a:p>
          <a:p>
            <a:r>
              <a:rPr lang="en-US" sz="800" dirty="0"/>
              <a:t>In Azure:</a:t>
            </a:r>
          </a:p>
          <a:p>
            <a:r>
              <a:rPr lang="en-US" sz="800" dirty="0"/>
              <a:t>If Azure is your destination, you can simply migrate apps running on Windows Server 2008/2008 R2 as is – and get three more years of security updates for free. This buys you more time to work on upgrading or modernizing your applications in the cloud. </a:t>
            </a:r>
          </a:p>
          <a:p>
            <a:endParaRPr lang="en-US" sz="800" dirty="0"/>
          </a:p>
          <a:p>
            <a:r>
              <a:rPr lang="en-US" sz="800" dirty="0"/>
              <a:t>Many apps are tied to data, so we will also offer 3 years of free Extended Security Updates for SQL Server 2008/2008 R2 running in Azure VMs. Or, even better, migrate to Azure SQL Database Managed Instance for a version-free option that will make this your last end-of-support transition.</a:t>
            </a:r>
          </a:p>
          <a:p>
            <a:endParaRPr lang="en-US" sz="800" dirty="0"/>
          </a:p>
          <a:p>
            <a:r>
              <a:rPr lang="en-US" sz="800" dirty="0"/>
              <a:t>On-premises:</a:t>
            </a:r>
          </a:p>
          <a:p>
            <a:r>
              <a:rPr lang="en-US" sz="800" dirty="0"/>
              <a:t>We recommend upgrading to the most current versions of Windows Server and SQL Server. If you cannot meet the deadline, you can buy Extended Security Updates to keep the remaining servers protected until you get them upgraded.</a:t>
            </a:r>
          </a:p>
          <a:p>
            <a:endParaRPr lang="en-US" sz="800" dirty="0"/>
          </a:p>
        </p:txBody>
      </p:sp>
      <p:sp>
        <p:nvSpPr>
          <p:cNvPr id="33795" name="Header Placeholder 3">
            <a:extLst>
              <a:ext uri="{FF2B5EF4-FFF2-40B4-BE49-F238E27FC236}">
                <a16:creationId xmlns:a16="http://schemas.microsoft.com/office/drawing/2014/main" id="{451B5EFB-0C8C-4A06-8831-99ABF347652A}"/>
              </a:ext>
            </a:extLst>
          </p:cNvPr>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rPr>
              <a:t>Microsoft Build 2016</a:t>
            </a:r>
          </a:p>
        </p:txBody>
      </p:sp>
      <p:sp>
        <p:nvSpPr>
          <p:cNvPr id="5" name="Footer Placeholder 4">
            <a:extLst>
              <a:ext uri="{FF2B5EF4-FFF2-40B4-BE49-F238E27FC236}">
                <a16:creationId xmlns:a16="http://schemas.microsoft.com/office/drawing/2014/main" id="{15F8EF56-FFEB-4258-A884-223BB841AE11}"/>
              </a:ext>
            </a:extLst>
          </p:cNvPr>
          <p:cNvSpPr>
            <a:spLocks noGrp="1"/>
          </p:cNvSpPr>
          <p:nvPr>
            <p:ph type="ftr" sz="quarter" idx="4"/>
          </p:nvPr>
        </p:nvSpPr>
        <p:spPr>
          <a:xfrm>
            <a:off x="0" y="8831580"/>
            <a:ext cx="6052312" cy="361897"/>
          </a:xfrm>
        </p:spPr>
        <p:txBody>
          <a:bodyPr rtlCol="0"/>
          <a:lstStyle/>
          <a:p>
            <a:pPr marL="582359" marR="0" lvl="0" indent="0" algn="l" defTabSz="9314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prstClr val="black"/>
                    </a:gs>
                    <a:gs pos="100000">
                      <a:prstClr val="black"/>
                    </a:gs>
                  </a:gsLst>
                  <a:lin ang="5400000" scaled="0"/>
                </a:gradFill>
                <a:effectLst/>
                <a:uLnTx/>
                <a:uFillTx/>
                <a:latin typeface="Calibri"/>
                <a:ea typeface="Segoe UI" pitchFamily="34" charset="0"/>
                <a:cs typeface="Segoe UI" panose="020B0502040204020203" pitchFamily="34" charset="0"/>
              </a:rPr>
              <a:t>© 2016 Microsoft Corporation. All rights reserved. MICROSOFT MAKES NO WARRANTIES, EXPRESS, IMPLIED OR STATUTORY, AS TO THE INFORMATION IN THIS PRESENTATION.</a:t>
            </a:r>
          </a:p>
        </p:txBody>
      </p:sp>
      <p:sp>
        <p:nvSpPr>
          <p:cNvPr id="33797" name="Date Placeholder 5">
            <a:extLst>
              <a:ext uri="{FF2B5EF4-FFF2-40B4-BE49-F238E27FC236}">
                <a16:creationId xmlns:a16="http://schemas.microsoft.com/office/drawing/2014/main" id="{5EF0393D-EC39-479D-8664-9305D268B3C0}"/>
              </a:ext>
            </a:extLst>
          </p:cNvPr>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fld id="{91C0EED8-6039-430B-B6BE-F85B2AC973D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2742" rtl="0" eaLnBrk="1" fontAlgn="auto" latinLnBrk="0" hangingPunct="1">
                <a:lnSpc>
                  <a:spcPct val="100000"/>
                </a:lnSpc>
                <a:spcBef>
                  <a:spcPts val="0"/>
                </a:spcBef>
                <a:spcAft>
                  <a:spcPts val="0"/>
                </a:spcAft>
                <a:buClrTx/>
                <a:buSzTx/>
                <a:buFontTx/>
                <a:buNone/>
                <a:tabLst/>
                <a:defRPr/>
              </a:pPr>
              <a:t>4/4/2019 5:02 PM</a:t>
            </a:fld>
            <a:endPar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33798" name="Slide Number Placeholder 6">
            <a:extLst>
              <a:ext uri="{FF2B5EF4-FFF2-40B4-BE49-F238E27FC236}">
                <a16:creationId xmlns:a16="http://schemas.microsoft.com/office/drawing/2014/main" id="{1191ED11-26E6-469D-BFED-2CDB065C8CC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32742" rtl="0" eaLnBrk="1" fontAlgn="auto" latinLnBrk="0" hangingPunct="1">
              <a:lnSpc>
                <a:spcPct val="100000"/>
              </a:lnSpc>
              <a:spcBef>
                <a:spcPts val="0"/>
              </a:spcBef>
              <a:spcAft>
                <a:spcPts val="0"/>
              </a:spcAft>
              <a:buClrTx/>
              <a:buSzTx/>
              <a:buFontTx/>
              <a:buNone/>
              <a:tabLst/>
              <a:defRPr/>
            </a:pPr>
            <a:fld id="{D2F8CFFA-587F-40A2-B749-84F566BE5D70}" type="slidenum">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327052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67D2877-517E-4BC4-87E8-E010AB92BD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0F35B2-C81D-45A3-85D6-6B2F3307734C}"/>
              </a:ext>
            </a:extLst>
          </p:cNvPr>
          <p:cNvSpPr>
            <a:spLocks noGrp="1"/>
          </p:cNvSpPr>
          <p:nvPr>
            <p:ph type="body" idx="1"/>
          </p:nvPr>
        </p:nvSpPr>
        <p:spPr/>
        <p:txBody>
          <a:bodyPr/>
          <a:lstStyle/>
          <a:p>
            <a:pPr rtl="0" fontAlgn="base"/>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Organizations have options. You may use multiple options to move workloads from Windows Server 2008/2008 R2, depending on the workload.</a:t>
            </a:r>
          </a:p>
          <a:p>
            <a:pPr rtl="0" fontAlgn="base"/>
            <a:endParaRPr lang="en-US" sz="900" b="0" i="0" u="none" strike="noStrike" kern="1200" dirty="0">
              <a:solidFill>
                <a:schemeClr val="tx1"/>
              </a:solidFill>
              <a:effectLst/>
              <a:latin typeface="Segoe UI Light" pitchFamily="34" charset="0"/>
              <a:ea typeface="MS PGothic" panose="020B0600070205080204" pitchFamily="34" charset="-128"/>
              <a:cs typeface="MS PGothic" charset="0"/>
            </a:endParaRP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Do you want to keep the workload on-premises or move to the cloud?</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Can you upgrade the operating system?</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Do you want rebuild the application using new app patterns with Azure PaaS – or simplify containerize to lift and shift with minimal code changes?</a:t>
            </a:r>
          </a:p>
          <a:p>
            <a:pPr rtl="0" fontAlgn="base"/>
            <a:endParaRPr lang="en-US" sz="900" b="0" i="0" u="none" strike="noStrike" kern="1200" dirty="0">
              <a:solidFill>
                <a:schemeClr val="tx1"/>
              </a:solidFill>
              <a:effectLst/>
              <a:latin typeface="Segoe UI Light" pitchFamily="34" charset="0"/>
              <a:ea typeface="MS PGothic" panose="020B0600070205080204" pitchFamily="34" charset="-128"/>
              <a:cs typeface="MS PGothic" charset="0"/>
            </a:endParaRPr>
          </a:p>
          <a:p>
            <a:pPr rtl="0" fontAlgn="base"/>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Microsoft has you covered across all options:</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Move to Azure by choosing to Rehost, Refactor, or Rebuild your workload or app. </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S PGothic" panose="020B0600070205080204" pitchFamily="34" charset="-128"/>
                <a:cs typeface="MS PGothic" charset="0"/>
              </a:rPr>
              <a:t>Or Upgrade on premises to the latest version of Windows Server.</a:t>
            </a:r>
          </a:p>
        </p:txBody>
      </p:sp>
      <p:sp>
        <p:nvSpPr>
          <p:cNvPr id="54275" name="Header Placeholder 3">
            <a:extLst>
              <a:ext uri="{FF2B5EF4-FFF2-40B4-BE49-F238E27FC236}">
                <a16:creationId xmlns:a16="http://schemas.microsoft.com/office/drawing/2014/main" id="{81B7F024-9E9F-4387-B8FF-2063A15219A9}"/>
              </a:ext>
            </a:extLst>
          </p:cNvPr>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t>Microsoft Build 2016</a:t>
            </a:r>
          </a:p>
        </p:txBody>
      </p:sp>
      <p:sp>
        <p:nvSpPr>
          <p:cNvPr id="5" name="Footer Placeholder 4">
            <a:extLst>
              <a:ext uri="{FF2B5EF4-FFF2-40B4-BE49-F238E27FC236}">
                <a16:creationId xmlns:a16="http://schemas.microsoft.com/office/drawing/2014/main" id="{59254001-E4A7-4EFE-9C16-FEC3CFA2A800}"/>
              </a:ext>
            </a:extLst>
          </p:cNvPr>
          <p:cNvSpPr>
            <a:spLocks noGrp="1"/>
          </p:cNvSpPr>
          <p:nvPr>
            <p:ph type="ftr" sz="quarter" idx="4"/>
          </p:nvPr>
        </p:nvSpPr>
        <p:spPr>
          <a:xfrm>
            <a:off x="0" y="8831580"/>
            <a:ext cx="6052312" cy="361897"/>
          </a:xfrm>
        </p:spPr>
        <p:txBody>
          <a:bodyPr rtlCol="0"/>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 2016 Microsoft Corporation. All rights reserved. MICROSOFT MAKES NO WARRANTIES, EXPRESS, IMPLIED OR STATUTORY, AS TO THE INFORMATION IN THIS PRESENTATION.</a:t>
            </a:r>
          </a:p>
        </p:txBody>
      </p:sp>
      <p:sp>
        <p:nvSpPr>
          <p:cNvPr id="54277" name="Date Placeholder 5">
            <a:extLst>
              <a:ext uri="{FF2B5EF4-FFF2-40B4-BE49-F238E27FC236}">
                <a16:creationId xmlns:a16="http://schemas.microsoft.com/office/drawing/2014/main" id="{F836BBC7-C3E0-47A7-B7C5-94F53BB21B74}"/>
              </a:ext>
            </a:extLst>
          </p:cNvPr>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543B99-20AA-4D0C-8F31-99983AA7933D}" type="datetime8">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4/4/2019 5:02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54278" name="Slide Number Placeholder 6">
            <a:extLst>
              <a:ext uri="{FF2B5EF4-FFF2-40B4-BE49-F238E27FC236}">
                <a16:creationId xmlns:a16="http://schemas.microsoft.com/office/drawing/2014/main" id="{EB4AD559-6AB8-4ECB-85FF-CC3FB3FF407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Segoe UI" panose="020B0502040204020203" pitchFamily="34" charset="0"/>
                <a:ea typeface="MS PGothic" panose="020B0600070205080204" pitchFamily="34" charset="-128"/>
              </a:defRPr>
            </a:lvl1pPr>
            <a:lvl2pPr marL="742950" indent="-285750">
              <a:defRPr sz="1700">
                <a:solidFill>
                  <a:schemeClr val="tx1"/>
                </a:solidFill>
                <a:latin typeface="Segoe UI" panose="020B0502040204020203" pitchFamily="34" charset="0"/>
                <a:ea typeface="MS PGothic" panose="020B0600070205080204" pitchFamily="34" charset="-128"/>
              </a:defRPr>
            </a:lvl2pPr>
            <a:lvl3pPr marL="1143000" indent="-228600">
              <a:defRPr sz="1700">
                <a:solidFill>
                  <a:schemeClr val="tx1"/>
                </a:solidFill>
                <a:latin typeface="Segoe UI" panose="020B0502040204020203" pitchFamily="34" charset="0"/>
                <a:ea typeface="MS PGothic" panose="020B0600070205080204" pitchFamily="34" charset="-128"/>
              </a:defRPr>
            </a:lvl3pPr>
            <a:lvl4pPr marL="1600200" indent="-228600">
              <a:defRPr sz="1700">
                <a:solidFill>
                  <a:schemeClr val="tx1"/>
                </a:solidFill>
                <a:latin typeface="Segoe UI" panose="020B0502040204020203" pitchFamily="34" charset="0"/>
                <a:ea typeface="MS PGothic" panose="020B0600070205080204" pitchFamily="34" charset="-128"/>
              </a:defRPr>
            </a:lvl4pPr>
            <a:lvl5pPr marL="2057400" indent="-228600">
              <a:defRPr sz="1700">
                <a:solidFill>
                  <a:schemeClr val="tx1"/>
                </a:solidFill>
                <a:latin typeface="Segoe UI" panose="020B0502040204020203" pitchFamily="34"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9CF8E-ECDA-406B-BC70-186386AFC53B}" type="slidenum">
              <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60054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pleased to announce new options to keep workloads protected if you can’t get it all upgraded in time for the deadline. </a:t>
            </a:r>
          </a:p>
          <a:p>
            <a:endParaRPr lang="en-US" dirty="0"/>
          </a:p>
          <a:p>
            <a:r>
              <a:rPr lang="en-US" dirty="0"/>
              <a:t>In Azure:</a:t>
            </a:r>
          </a:p>
          <a:p>
            <a:r>
              <a:rPr lang="en-US" dirty="0"/>
              <a:t>If Azure is your destination, you can simply migrate apps running on 2008/2008 R2 as is – and get three more years of security updates for free. This buys you more time to work on upgrading or modernizing your applications in the cloud. </a:t>
            </a:r>
          </a:p>
          <a:p>
            <a:endParaRPr lang="en-US" dirty="0"/>
          </a:p>
          <a:p>
            <a:r>
              <a:rPr lang="en-US" dirty="0"/>
              <a:t>Many apps are tied to data, so we will also offer 3 years of free Extended Security Updates for SQL Server 2008/2008 R2 running in Azure VMs. Or, even better, migrate to Azure SQL Database Managed Instance for a version-free option that will make this your last end-of-support transition.</a:t>
            </a:r>
          </a:p>
          <a:p>
            <a:endParaRPr lang="en-US" dirty="0"/>
          </a:p>
          <a:p>
            <a:r>
              <a:rPr lang="en-US" dirty="0"/>
              <a:t>On-premises:</a:t>
            </a:r>
          </a:p>
          <a:p>
            <a:r>
              <a:rPr lang="en-US" dirty="0"/>
              <a:t>We recommend upgrading to the most current versions of Windows Server and SQL Server. If you cannot meet the deadline, you can buy Extended Security Updates to keep the remaining servers protected until you get them upgraded.</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206B87-2AFC-47DA-91A7-270E07D18E4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10046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3 key reasons for you to migrate 2008 servers to Azure now: </a:t>
            </a:r>
          </a:p>
          <a:p>
            <a:endParaRPr lang="en-US" dirty="0">
              <a:effectLst/>
            </a:endParaRPr>
          </a:p>
          <a:p>
            <a:pPr marL="212982" marR="0" lvl="1" indent="-105829" algn="l" defTabSz="914367" rtl="0" eaLnBrk="1" fontAlgn="auto" latinLnBrk="0" hangingPunct="1">
              <a:lnSpc>
                <a:spcPct val="90000"/>
              </a:lnSpc>
              <a:spcBef>
                <a:spcPts val="0"/>
              </a:spcBef>
              <a:spcAft>
                <a:spcPts val="333"/>
              </a:spcAft>
              <a:buClrTx/>
              <a:buSzTx/>
              <a:buFont typeface="Arial" pitchFamily="34" charset="0"/>
              <a:buChar char="•"/>
              <a:tabLst/>
              <a:defRPr/>
            </a:pPr>
            <a:r>
              <a:rPr lang="en-US" sz="900" b="1" kern="1200" dirty="0">
                <a:solidFill>
                  <a:schemeClr val="tx1"/>
                </a:solidFill>
                <a:effectLst/>
                <a:latin typeface="Segoe UI Light" pitchFamily="34" charset="0"/>
                <a:ea typeface="+mn-ea"/>
                <a:cs typeface="+mn-cs"/>
              </a:rPr>
              <a:t>Security and Compliance:</a:t>
            </a:r>
            <a:r>
              <a:rPr lang="en-US" sz="900" kern="1200" dirty="0">
                <a:solidFill>
                  <a:schemeClr val="tx1"/>
                </a:solidFill>
                <a:effectLst/>
                <a:latin typeface="Segoe UI Light" pitchFamily="34" charset="0"/>
                <a:ea typeface="+mn-ea"/>
                <a:cs typeface="+mn-cs"/>
              </a:rPr>
              <a:t> Migrating your applications to Azure enables you to strengthen your </a:t>
            </a:r>
            <a:r>
              <a:rPr lang="en-US" sz="900" u="sng" kern="1200" dirty="0">
                <a:solidFill>
                  <a:schemeClr val="tx1"/>
                </a:solidFill>
                <a:effectLst/>
                <a:latin typeface="Segoe UI Light" pitchFamily="34" charset="0"/>
                <a:ea typeface="+mn-ea"/>
                <a:cs typeface="+mn-cs"/>
                <a:hlinkClick r:id="rId3"/>
              </a:rPr>
              <a:t>security posture</a:t>
            </a:r>
            <a:r>
              <a:rPr lang="en-US" sz="900" kern="1200" dirty="0">
                <a:solidFill>
                  <a:schemeClr val="tx1"/>
                </a:solidFill>
                <a:effectLst/>
                <a:latin typeface="Segoe UI Light" pitchFamily="34" charset="0"/>
                <a:ea typeface="+mn-ea"/>
                <a:cs typeface="+mn-cs"/>
              </a:rPr>
              <a:t> and consistently meet </a:t>
            </a:r>
            <a:r>
              <a:rPr lang="en-US" sz="900" u="sng" kern="1200" dirty="0">
                <a:solidFill>
                  <a:schemeClr val="tx1"/>
                </a:solidFill>
                <a:effectLst/>
                <a:latin typeface="Segoe UI Light" pitchFamily="34" charset="0"/>
                <a:ea typeface="+mn-ea"/>
                <a:cs typeface="+mn-cs"/>
                <a:hlinkClick r:id="rId4"/>
              </a:rPr>
              <a:t>compliance</a:t>
            </a:r>
            <a:r>
              <a:rPr lang="en-US" sz="900" kern="1200" dirty="0">
                <a:solidFill>
                  <a:schemeClr val="tx1"/>
                </a:solidFill>
                <a:effectLst/>
                <a:latin typeface="Segoe UI Light" pitchFamily="34" charset="0"/>
                <a:ea typeface="+mn-ea"/>
                <a:cs typeface="+mn-cs"/>
              </a:rPr>
              <a:t> requirements.  Our secure cloud foundation will help you effectively counter sophisticated security threats.  Check out this </a:t>
            </a:r>
            <a:r>
              <a:rPr lang="en-US" sz="882" u="sng" kern="1200" dirty="0">
                <a:solidFill>
                  <a:schemeClr val="tx1"/>
                </a:solidFill>
                <a:effectLst/>
                <a:latin typeface="Segoe UI Light" pitchFamily="34" charset="0"/>
                <a:ea typeface="+mn-ea"/>
                <a:cs typeface="+mn-cs"/>
                <a:hlinkClick r:id="rId5"/>
              </a:rPr>
              <a:t>EOS Security Risk datasheet</a:t>
            </a:r>
            <a:r>
              <a:rPr lang="en-US" sz="900" kern="1200" dirty="0">
                <a:solidFill>
                  <a:schemeClr val="tx1"/>
                </a:solidFill>
                <a:effectLst/>
                <a:latin typeface="Segoe UI Light" pitchFamily="34" charset="0"/>
                <a:ea typeface="+mn-ea"/>
                <a:cs typeface="+mn-cs"/>
              </a:rPr>
              <a:t> to learn more. </a:t>
            </a:r>
          </a:p>
          <a:p>
            <a:pPr marL="107153" lvl="1" indent="0">
              <a:buNone/>
            </a:pPr>
            <a:endParaRPr lang="en-US" sz="900" kern="1200" dirty="0">
              <a:solidFill>
                <a:schemeClr val="tx1"/>
              </a:solidFill>
              <a:effectLst/>
              <a:latin typeface="Segoe UI Light" pitchFamily="34" charset="0"/>
              <a:ea typeface="+mn-ea"/>
              <a:cs typeface="+mn-cs"/>
            </a:endParaRPr>
          </a:p>
          <a:p>
            <a:pPr marL="212982" marR="0" lvl="1" indent="-105829" algn="l" defTabSz="914367" rtl="0" eaLnBrk="1" fontAlgn="auto" latinLnBrk="0" hangingPunct="1">
              <a:lnSpc>
                <a:spcPct val="90000"/>
              </a:lnSpc>
              <a:spcBef>
                <a:spcPts val="0"/>
              </a:spcBef>
              <a:spcAft>
                <a:spcPts val="333"/>
              </a:spcAft>
              <a:buClrTx/>
              <a:buSzTx/>
              <a:buFont typeface="Arial" pitchFamily="34" charset="0"/>
              <a:buChar char="•"/>
              <a:tabLst/>
              <a:defRPr/>
            </a:pPr>
            <a:r>
              <a:rPr lang="en-US" sz="900" b="1" kern="1200" dirty="0">
                <a:solidFill>
                  <a:schemeClr val="tx1"/>
                </a:solidFill>
                <a:effectLst/>
                <a:latin typeface="Segoe UI Light" pitchFamily="34" charset="0"/>
                <a:ea typeface="+mn-ea"/>
                <a:cs typeface="+mn-cs"/>
              </a:rPr>
              <a:t>Save money:</a:t>
            </a:r>
            <a:r>
              <a:rPr lang="en-US" sz="900" kern="1200" dirty="0">
                <a:solidFill>
                  <a:schemeClr val="tx1"/>
                </a:solidFill>
                <a:effectLst/>
                <a:latin typeface="Segoe UI Light" pitchFamily="34" charset="0"/>
                <a:ea typeface="+mn-ea"/>
                <a:cs typeface="+mn-cs"/>
              </a:rPr>
              <a:t> Save with </a:t>
            </a:r>
            <a:r>
              <a:rPr lang="en-US" sz="900" u="sng" kern="1200" dirty="0">
                <a:solidFill>
                  <a:schemeClr val="tx1"/>
                </a:solidFill>
                <a:effectLst/>
                <a:latin typeface="Segoe UI Light" pitchFamily="34" charset="0"/>
                <a:ea typeface="+mn-ea"/>
                <a:cs typeface="+mn-cs"/>
                <a:hlinkClick r:id="rId6"/>
              </a:rPr>
              <a:t>free extended security updates</a:t>
            </a:r>
            <a:r>
              <a:rPr lang="en-US" sz="900" kern="1200" dirty="0">
                <a:solidFill>
                  <a:schemeClr val="tx1"/>
                </a:solidFill>
                <a:effectLst/>
                <a:latin typeface="Segoe UI Light" pitchFamily="34" charset="0"/>
                <a:ea typeface="+mn-ea"/>
                <a:cs typeface="+mn-cs"/>
              </a:rPr>
              <a:t>, </a:t>
            </a:r>
            <a:r>
              <a:rPr lang="en-US" sz="900" u="sng" kern="1200" dirty="0">
                <a:solidFill>
                  <a:schemeClr val="tx1"/>
                </a:solidFill>
                <a:effectLst/>
                <a:latin typeface="Segoe UI Light" pitchFamily="34" charset="0"/>
                <a:ea typeface="+mn-ea"/>
                <a:cs typeface="+mn-cs"/>
                <a:hlinkClick r:id="rId7"/>
              </a:rPr>
              <a:t>Azure Hybrid Benefit</a:t>
            </a:r>
            <a:r>
              <a:rPr lang="en-US" sz="900" u="none" strike="noStrike" kern="120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and optimized infrastructure.  For example, moving 100 End of Support servers to Azure can save customers over $750K over 3 years vs. running them on-premises (source: </a:t>
            </a:r>
            <a:r>
              <a:rPr lang="en-US" sz="900" u="sng" kern="1200" dirty="0">
                <a:solidFill>
                  <a:schemeClr val="tx1"/>
                </a:solidFill>
                <a:effectLst/>
                <a:latin typeface="Segoe UI Light" pitchFamily="34" charset="0"/>
                <a:ea typeface="+mn-ea"/>
                <a:cs typeface="+mn-cs"/>
                <a:hlinkClick r:id="rId8"/>
              </a:rPr>
              <a:t>Azure TCO calculator</a:t>
            </a:r>
            <a:r>
              <a:rPr lang="en-US" sz="900" kern="1200" dirty="0">
                <a:solidFill>
                  <a:schemeClr val="tx1"/>
                </a:solidFill>
                <a:effectLst/>
                <a:latin typeface="Segoe UI Light" pitchFamily="34" charset="0"/>
                <a:ea typeface="+mn-ea"/>
                <a:cs typeface="+mn-cs"/>
              </a:rPr>
              <a:t>).  </a:t>
            </a:r>
            <a:r>
              <a:rPr lang="en-US" sz="882" u="sng" kern="1200" dirty="0">
                <a:solidFill>
                  <a:schemeClr val="tx1"/>
                </a:solidFill>
                <a:effectLst/>
                <a:latin typeface="Segoe UI Light" pitchFamily="34" charset="0"/>
                <a:ea typeface="+mn-ea"/>
                <a:cs typeface="+mn-cs"/>
                <a:hlinkClick r:id="rId9"/>
              </a:rPr>
              <a:t>Sample report</a:t>
            </a:r>
            <a:r>
              <a:rPr lang="en-US" sz="882" u="sng" kern="1200" dirty="0">
                <a:solidFill>
                  <a:schemeClr val="tx1"/>
                </a:solidFill>
                <a:effectLst/>
                <a:latin typeface="Segoe UI Light" pitchFamily="34" charset="0"/>
                <a:ea typeface="+mn-ea"/>
                <a:cs typeface="+mn-cs"/>
              </a:rPr>
              <a:t>. </a:t>
            </a:r>
            <a:endParaRPr lang="en-US" sz="900" kern="1200" dirty="0">
              <a:solidFill>
                <a:schemeClr val="tx1"/>
              </a:solidFill>
              <a:effectLst/>
              <a:latin typeface="Segoe UI Light" pitchFamily="34" charset="0"/>
              <a:ea typeface="+mn-ea"/>
              <a:cs typeface="+mn-cs"/>
            </a:endParaRPr>
          </a:p>
          <a:p>
            <a:pPr marL="107153" lvl="1" indent="0">
              <a:buNone/>
            </a:pPr>
            <a:endParaRPr lang="en-US" sz="900" b="1" kern="1200" dirty="0">
              <a:solidFill>
                <a:schemeClr val="tx1"/>
              </a:solidFill>
              <a:effectLst/>
              <a:latin typeface="Segoe UI Light" pitchFamily="34" charset="0"/>
              <a:ea typeface="+mn-ea"/>
              <a:cs typeface="+mn-cs"/>
            </a:endParaRPr>
          </a:p>
          <a:p>
            <a:pPr lvl="1"/>
            <a:r>
              <a:rPr lang="en-US" sz="900" b="1" kern="1200" dirty="0">
                <a:solidFill>
                  <a:schemeClr val="tx1"/>
                </a:solidFill>
                <a:effectLst/>
                <a:latin typeface="Segoe UI Light" pitchFamily="34" charset="0"/>
                <a:ea typeface="+mn-ea"/>
                <a:cs typeface="+mn-cs"/>
              </a:rPr>
              <a:t>Innovation:</a:t>
            </a:r>
            <a:r>
              <a:rPr lang="en-US" sz="900" kern="1200" dirty="0">
                <a:solidFill>
                  <a:schemeClr val="tx1"/>
                </a:solidFill>
                <a:effectLst/>
                <a:latin typeface="Segoe UI Light" pitchFamily="34" charset="0"/>
                <a:ea typeface="+mn-ea"/>
                <a:cs typeface="+mn-cs"/>
              </a:rPr>
              <a:t> As you migrate you can embrace the innovation available in Azure to modernize your applications. You can focus on business innovation with fully-managed services such as </a:t>
            </a:r>
            <a:r>
              <a:rPr lang="en-US" sz="900" u="sng" kern="1200" dirty="0">
                <a:solidFill>
                  <a:schemeClr val="tx1"/>
                </a:solidFill>
                <a:effectLst/>
                <a:latin typeface="Segoe UI Light" pitchFamily="34" charset="0"/>
                <a:ea typeface="+mn-ea"/>
                <a:cs typeface="+mn-cs"/>
                <a:hlinkClick r:id="rId10"/>
              </a:rPr>
              <a:t>Azure SQL Database</a:t>
            </a:r>
            <a:r>
              <a:rPr lang="en-US" sz="900" kern="1200" dirty="0">
                <a:solidFill>
                  <a:schemeClr val="tx1"/>
                </a:solidFill>
                <a:effectLst/>
                <a:latin typeface="Segoe UI Light" pitchFamily="34" charset="0"/>
                <a:ea typeface="+mn-ea"/>
                <a:cs typeface="+mn-cs"/>
              </a:rPr>
              <a:t>, </a:t>
            </a:r>
            <a:r>
              <a:rPr lang="en-US" sz="900" u="sng" kern="1200" dirty="0">
                <a:solidFill>
                  <a:schemeClr val="tx1"/>
                </a:solidFill>
                <a:effectLst/>
                <a:latin typeface="Segoe UI Light" pitchFamily="34" charset="0"/>
                <a:ea typeface="+mn-ea"/>
                <a:cs typeface="+mn-cs"/>
                <a:hlinkClick r:id="rId11"/>
              </a:rPr>
              <a:t>Azure App Service</a:t>
            </a:r>
            <a:r>
              <a:rPr lang="en-US" sz="900" kern="1200" dirty="0">
                <a:solidFill>
                  <a:schemeClr val="tx1"/>
                </a:solidFill>
                <a:effectLst/>
                <a:latin typeface="Segoe UI Light" pitchFamily="34" charset="0"/>
                <a:ea typeface="+mn-ea"/>
                <a:cs typeface="+mn-cs"/>
              </a:rPr>
              <a:t>, and </a:t>
            </a:r>
            <a:r>
              <a:rPr lang="en-US" sz="900" u="sng" kern="1200" dirty="0">
                <a:solidFill>
                  <a:schemeClr val="tx1"/>
                </a:solidFill>
                <a:effectLst/>
                <a:latin typeface="Segoe UI Light" pitchFamily="34" charset="0"/>
                <a:ea typeface="+mn-ea"/>
                <a:cs typeface="+mn-cs"/>
                <a:hlinkClick r:id="rId12"/>
              </a:rPr>
              <a:t>Azure IaaS</a:t>
            </a:r>
            <a:r>
              <a:rPr lang="en-US" sz="900" kern="1200" dirty="0">
                <a:solidFill>
                  <a:schemeClr val="tx1"/>
                </a:solidFill>
                <a:effectLst/>
                <a:latin typeface="Segoe UI Light" pitchFamily="34" charset="0"/>
                <a:ea typeface="+mn-ea"/>
                <a:cs typeface="+mn-cs"/>
              </a:rPr>
              <a:t>.</a:t>
            </a:r>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14367" rtl="0" eaLnBrk="1" fontAlgn="auto" latinLnBrk="0" hangingPunct="1">
                <a:lnSpc>
                  <a:spcPct val="100000"/>
                </a:lnSpc>
                <a:spcBef>
                  <a:spcPts val="0"/>
                </a:spcBef>
                <a:spcAft>
                  <a:spcPts val="0"/>
                </a:spcAft>
                <a:buClrTx/>
                <a:buSzTx/>
                <a:buFontTx/>
                <a:buNone/>
                <a:tabLst/>
                <a:defRPr/>
              </a:pPr>
              <a:t>4/4/2019 5:02 PM</a:t>
            </a:fld>
            <a:endParaRPr kumimoji="0" lang="en-US" sz="1200" b="0" i="0" u="none" strike="noStrike" kern="1200" cap="none" spc="0" normalizeH="0" baseline="0" noProof="0">
              <a:ln>
                <a:noFill/>
              </a:ln>
              <a:solidFill>
                <a:prstClr val="black"/>
              </a:solidFill>
              <a:effectLst/>
              <a:uLnTx/>
              <a:uFillTx/>
              <a:latin typeface="Segoe UI" pitchFamily="34" charset="0"/>
              <a:ea typeface="MS PGothic" panose="020B0600070205080204" pitchFamily="34" charset="-128"/>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S PGothic" panose="020B0600070205080204" pitchFamily="34" charset="-128"/>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S PGothic" panose="020B0600070205080204" pitchFamily="34" charset="-128"/>
              <a:cs typeface="+mn-cs"/>
            </a:endParaRPr>
          </a:p>
        </p:txBody>
      </p:sp>
    </p:spTree>
    <p:extLst>
      <p:ext uri="{BB962C8B-B14F-4D97-AF65-F5344CB8AC3E}">
        <p14:creationId xmlns:p14="http://schemas.microsoft.com/office/powerpoint/2010/main" val="285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Azure is the most cost-effective cloud for Windows Server workloads. </a:t>
            </a:r>
          </a:p>
          <a:p>
            <a:endParaRPr lang="en-US" sz="1200" dirty="0"/>
          </a:p>
          <a:p>
            <a:r>
              <a:rPr lang="en-US" sz="1200" dirty="0"/>
              <a:t>If you already own Windows Server licenses with Software Assurance, you can use the value of those licenses to save on Azure virtual machines using the Azure Hybrid Benefit. For the Standard edition, you will move the use of those licenses to Azure. For the Datacenter edition, you can continue to use the licenses both on-premises and in Azure. This benefit is only available with Azure, which means you will repurchase Windows Server licenses when you choose other clouds.</a:t>
            </a:r>
          </a:p>
          <a:p>
            <a:endParaRPr lang="en-US" sz="1200" dirty="0"/>
          </a:p>
          <a:p>
            <a:r>
              <a:rPr lang="en-US" sz="1200" dirty="0"/>
              <a:t>Also available only on Azure: FREE extended security updates for Windows Server 2008/R2. This gets you three more years of security updates while you work on upgrading, refactoring or retiring your app.</a:t>
            </a:r>
          </a:p>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3268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14947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9CE98F-3E4D-4CEC-9698-5AE541E73215}"/>
              </a:ext>
            </a:extLst>
          </p:cNvPr>
          <p:cNvSpPr txBox="1">
            <a:spLocks/>
          </p:cNvSpPr>
          <p:nvPr userDrawn="1"/>
        </p:nvSpPr>
        <p:spPr>
          <a:xfrm>
            <a:off x="237506" y="6484883"/>
            <a:ext cx="1326078" cy="373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dirty="0">
                <a:solidFill>
                  <a:srgbClr val="3AC900"/>
                </a:solidFill>
                <a:latin typeface="Myriad Pro"/>
              </a:rPr>
              <a:t>www.mwh.ie</a:t>
            </a:r>
          </a:p>
        </p:txBody>
      </p:sp>
      <p:pic>
        <p:nvPicPr>
          <p:cNvPr id="15" name="Picture 14" descr="A close up of a sign&#10;&#10;Description automatically generated">
            <a:extLst>
              <a:ext uri="{FF2B5EF4-FFF2-40B4-BE49-F238E27FC236}">
                <a16:creationId xmlns:a16="http://schemas.microsoft.com/office/drawing/2014/main" id="{759CA74F-E3D0-4028-8EA2-E51F64D829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06" y="309274"/>
            <a:ext cx="4428360" cy="1523356"/>
          </a:xfrm>
          <a:prstGeom prst="rect">
            <a:avLst/>
          </a:prstGeom>
        </p:spPr>
      </p:pic>
      <p:pic>
        <p:nvPicPr>
          <p:cNvPr id="16" name="Picture 15">
            <a:extLst>
              <a:ext uri="{FF2B5EF4-FFF2-40B4-BE49-F238E27FC236}">
                <a16:creationId xmlns:a16="http://schemas.microsoft.com/office/drawing/2014/main" id="{8C230358-F001-47A6-893D-314A9890CF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2670968"/>
            <a:ext cx="2815929" cy="2815929"/>
          </a:xfrm>
          <a:prstGeom prst="rect">
            <a:avLst/>
          </a:prstGeom>
        </p:spPr>
      </p:pic>
    </p:spTree>
    <p:extLst>
      <p:ext uri="{BB962C8B-B14F-4D97-AF65-F5344CB8AC3E}">
        <p14:creationId xmlns:p14="http://schemas.microsoft.com/office/powerpoint/2010/main" val="6134038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9383" y="2122072"/>
            <a:ext cx="5553007" cy="2374698"/>
          </a:xfrm>
        </p:spPr>
        <p:txBody>
          <a:bodyPr wrap="square" lIns="0" tIns="0" rIns="0" bIns="0">
            <a:noAutofit/>
          </a:bodyPr>
          <a:lstStyle>
            <a:lvl1pPr marL="0" marR="0" indent="0" algn="l" defTabSz="914367" rtl="0" eaLnBrk="1" fontAlgn="auto" latinLnBrk="0" hangingPunct="1">
              <a:lnSpc>
                <a:spcPct val="100000"/>
              </a:lnSpc>
              <a:spcBef>
                <a:spcPts val="1961"/>
              </a:spcBef>
              <a:spcAft>
                <a:spcPts val="0"/>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a:t>
            </a:r>
          </a:p>
          <a:p>
            <a:pPr lvl="0"/>
            <a:r>
              <a:rPr lang="pt-BR"/>
              <a:t>Subhead Segoe UI 26</a:t>
            </a:r>
          </a:p>
          <a:p>
            <a:pPr lvl="0"/>
            <a:r>
              <a:rPr lang="pt-BR"/>
              <a:t>Subhead Segoe UI 26</a:t>
            </a:r>
          </a:p>
        </p:txBody>
      </p:sp>
      <p:sp>
        <p:nvSpPr>
          <p:cNvPr id="3" name="Title 2">
            <a:extLst>
              <a:ext uri="{FF2B5EF4-FFF2-40B4-BE49-F238E27FC236}">
                <a16:creationId xmlns:a16="http://schemas.microsoft.com/office/drawing/2014/main" id="{43E187AA-EF04-4AB1-BC58-089B2A33C59B}"/>
              </a:ext>
            </a:extLst>
          </p:cNvPr>
          <p:cNvSpPr>
            <a:spLocks noGrp="1"/>
          </p:cNvSpPr>
          <p:nvPr>
            <p:ph type="title" hasCustomPrompt="1"/>
          </p:nvPr>
        </p:nvSpPr>
        <p:spPr>
          <a:xfrm>
            <a:off x="429383" y="438785"/>
            <a:ext cx="5553007" cy="741053"/>
          </a:xfrm>
        </p:spPr>
        <p:txBody>
          <a:bodyPr/>
          <a:lstStyle>
            <a:lvl1pPr>
              <a:defRPr/>
            </a:lvl1pPr>
          </a:lstStyle>
          <a:p>
            <a:r>
              <a:rPr lang="en-US"/>
              <a:t>Photo layout 1</a:t>
            </a:r>
          </a:p>
        </p:txBody>
      </p:sp>
      <p:sp>
        <p:nvSpPr>
          <p:cNvPr id="7" name="Picture Placeholder 3">
            <a:extLst>
              <a:ext uri="{FF2B5EF4-FFF2-40B4-BE49-F238E27FC236}">
                <a16:creationId xmlns:a16="http://schemas.microsoft.com/office/drawing/2014/main" id="{2A12A0E8-1E58-4A65-BA42-BEF0F69D25C0}"/>
              </a:ext>
            </a:extLst>
          </p:cNvPr>
          <p:cNvSpPr>
            <a:spLocks noGrp="1"/>
          </p:cNvSpPr>
          <p:nvPr>
            <p:ph type="pic" sz="quarter" idx="10" hasCustomPrompt="1"/>
          </p:nvPr>
        </p:nvSpPr>
        <p:spPr>
          <a:xfrm>
            <a:off x="6209610" y="2"/>
            <a:ext cx="5982390" cy="6858000"/>
          </a:xfrm>
          <a:blipFill dpi="0" rotWithShape="1">
            <a:blip r:embed="rId2"/>
            <a:srcRect/>
            <a:stretch>
              <a:fillRect/>
            </a:stretch>
          </a:blipFill>
        </p:spPr>
        <p:txBody>
          <a:bodyPr anchor="ctr">
            <a:noAutofit/>
          </a:bodyPr>
          <a:lstStyle>
            <a:lvl1pPr marL="0" indent="0" algn="ctr">
              <a:buNone/>
              <a:defRPr sz="1961">
                <a:solidFill>
                  <a:schemeClr val="bg2"/>
                </a:solidFill>
                <a:latin typeface="+mj-lt"/>
              </a:defRPr>
            </a:lvl1pPr>
          </a:lstStyle>
          <a:p>
            <a:r>
              <a:rPr lang="en-US"/>
              <a:t> </a:t>
            </a:r>
          </a:p>
        </p:txBody>
      </p:sp>
    </p:spTree>
    <p:extLst>
      <p:ext uri="{BB962C8B-B14F-4D97-AF65-F5344CB8AC3E}">
        <p14:creationId xmlns:p14="http://schemas.microsoft.com/office/powerpoint/2010/main" val="38950817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2AC6-8AAE-4F86-91E6-1C52491A1ABB}"/>
              </a:ext>
            </a:extLst>
          </p:cNvPr>
          <p:cNvSpPr>
            <a:spLocks noGrp="1"/>
          </p:cNvSpPr>
          <p:nvPr>
            <p:ph type="title" hasCustomPrompt="1"/>
          </p:nvPr>
        </p:nvSpPr>
        <p:spPr>
          <a:xfrm>
            <a:off x="344731" y="230665"/>
            <a:ext cx="11504375" cy="987571"/>
          </a:xfrm>
          <a:prstGeom prst="rect">
            <a:avLst/>
          </a:prstGeom>
        </p:spPr>
        <p:txBody>
          <a:bodyPr/>
          <a:lstStyle>
            <a:lvl1pPr>
              <a:defRPr b="1" i="0" baseline="0">
                <a:solidFill>
                  <a:srgbClr val="111F43"/>
                </a:solidFill>
                <a:latin typeface="Arial"/>
                <a:cs typeface="Arial"/>
              </a:defRPr>
            </a:lvl1pPr>
          </a:lstStyle>
          <a:p>
            <a:r>
              <a:rPr lang="en-US" dirty="0"/>
              <a:t>Primary header/content</a:t>
            </a:r>
          </a:p>
        </p:txBody>
      </p:sp>
      <p:sp>
        <p:nvSpPr>
          <p:cNvPr id="8" name="Text Placeholder 7">
            <a:extLst>
              <a:ext uri="{FF2B5EF4-FFF2-40B4-BE49-F238E27FC236}">
                <a16:creationId xmlns:a16="http://schemas.microsoft.com/office/drawing/2014/main" id="{6FA077B7-F777-4710-9A8C-1B5798A2EA4C}"/>
              </a:ext>
            </a:extLst>
          </p:cNvPr>
          <p:cNvSpPr>
            <a:spLocks noGrp="1"/>
          </p:cNvSpPr>
          <p:nvPr>
            <p:ph type="body" sz="quarter" idx="10" hasCustomPrompt="1"/>
          </p:nvPr>
        </p:nvSpPr>
        <p:spPr>
          <a:xfrm>
            <a:off x="344490" y="772240"/>
            <a:ext cx="11503025" cy="445996"/>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
        <p:nvSpPr>
          <p:cNvPr id="5" name="Content Placeholder 3">
            <a:extLst>
              <a:ext uri="{FF2B5EF4-FFF2-40B4-BE49-F238E27FC236}">
                <a16:creationId xmlns:a16="http://schemas.microsoft.com/office/drawing/2014/main" id="{2E307BEF-786C-4EF2-BD05-5319DADD9C46}"/>
              </a:ext>
            </a:extLst>
          </p:cNvPr>
          <p:cNvSpPr>
            <a:spLocks noGrp="1"/>
          </p:cNvSpPr>
          <p:nvPr>
            <p:ph sz="half" idx="11" hasCustomPrompt="1"/>
          </p:nvPr>
        </p:nvSpPr>
        <p:spPr>
          <a:xfrm>
            <a:off x="349446" y="1443652"/>
            <a:ext cx="5562599" cy="4343401"/>
          </a:xfrm>
          <a:prstGeom prst="rect">
            <a:avLst/>
          </a:prstGeom>
        </p:spPr>
        <p:txBody>
          <a:bodyPr/>
          <a:lstStyle>
            <a:lvl1pPr>
              <a:defRPr b="0">
                <a:solidFill>
                  <a:srgbClr val="0082E6"/>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864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6288681" y="1447804"/>
            <a:ext cx="5562599" cy="4343401"/>
          </a:xfrm>
          <a:prstGeom prst="rect">
            <a:avLst/>
          </a:prstGeom>
        </p:spPr>
        <p:txBody>
          <a:bodyPr/>
          <a:lstStyle>
            <a:lvl1pPr>
              <a:defRPr b="0">
                <a:solidFill>
                  <a:srgbClr val="0082E6"/>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A5CB0CF6-A215-4F26-A6F0-6F3057F0F2BB}"/>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
        <p:nvSpPr>
          <p:cNvPr id="7" name="Content Placeholder 3">
            <a:extLst>
              <a:ext uri="{FF2B5EF4-FFF2-40B4-BE49-F238E27FC236}">
                <a16:creationId xmlns:a16="http://schemas.microsoft.com/office/drawing/2014/main" id="{2E307BEF-786C-4EF2-BD05-5319DADD9C46}"/>
              </a:ext>
            </a:extLst>
          </p:cNvPr>
          <p:cNvSpPr>
            <a:spLocks noGrp="1"/>
          </p:cNvSpPr>
          <p:nvPr>
            <p:ph sz="half" idx="11" hasCustomPrompt="1"/>
          </p:nvPr>
        </p:nvSpPr>
        <p:spPr>
          <a:xfrm>
            <a:off x="349446" y="1443652"/>
            <a:ext cx="5562599" cy="4343401"/>
          </a:xfrm>
          <a:prstGeom prst="rect">
            <a:avLst/>
          </a:prstGeom>
        </p:spPr>
        <p:txBody>
          <a:bodyPr/>
          <a:lstStyle>
            <a:lvl1pPr>
              <a:defRPr b="0" baseline="0">
                <a:solidFill>
                  <a:srgbClr val="0082E6"/>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5330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27" y="1447803"/>
            <a:ext cx="3575304" cy="4343399"/>
          </a:xfrm>
          <a:prstGeom prst="rect">
            <a:avLst/>
          </a:prstGeom>
        </p:spPr>
        <p:txBody>
          <a:bodyPr/>
          <a:lstStyle>
            <a:lvl1pPr>
              <a:defRPr sz="1465" b="0">
                <a:solidFill>
                  <a:srgbClr val="0082E6"/>
                </a:solidFill>
              </a:defRPr>
            </a:lvl1pPr>
            <a:lvl2pPr>
              <a:defRPr sz="1465">
                <a:solidFill>
                  <a:schemeClr val="tx1">
                    <a:lumMod val="50000"/>
                  </a:schemeClr>
                </a:solidFill>
              </a:defRPr>
            </a:lvl2pPr>
            <a:lvl3pPr>
              <a:defRPr sz="1465">
                <a:solidFill>
                  <a:schemeClr val="tx1">
                    <a:lumMod val="50000"/>
                  </a:schemeClr>
                </a:solidFill>
              </a:defRPr>
            </a:lvl3pPr>
            <a:lvl4pPr>
              <a:defRPr sz="1332">
                <a:solidFill>
                  <a:schemeClr val="tx1">
                    <a:lumMod val="50000"/>
                  </a:schemeClr>
                </a:solidFill>
              </a:defRPr>
            </a:lvl4pPr>
            <a:lvl5pPr>
              <a:defRPr sz="1066">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4309493" y="1447803"/>
            <a:ext cx="3575304" cy="4343399"/>
          </a:xfrm>
          <a:prstGeom prst="rect">
            <a:avLst/>
          </a:prstGeom>
        </p:spPr>
        <p:txBody>
          <a:bodyPr/>
          <a:lstStyle>
            <a:lvl1pPr>
              <a:defRPr sz="1465" b="0">
                <a:solidFill>
                  <a:srgbClr val="0082E6"/>
                </a:solidFill>
              </a:defRPr>
            </a:lvl1pPr>
            <a:lvl2pPr>
              <a:defRPr sz="1465">
                <a:solidFill>
                  <a:schemeClr val="tx1">
                    <a:lumMod val="50000"/>
                  </a:schemeClr>
                </a:solidFill>
              </a:defRPr>
            </a:lvl2pPr>
            <a:lvl3pPr>
              <a:defRPr sz="1465">
                <a:solidFill>
                  <a:schemeClr val="tx1">
                    <a:lumMod val="50000"/>
                  </a:schemeClr>
                </a:solidFill>
              </a:defRPr>
            </a:lvl3pPr>
            <a:lvl4pPr>
              <a:defRPr sz="1332">
                <a:solidFill>
                  <a:schemeClr val="tx1">
                    <a:lumMod val="50000"/>
                  </a:schemeClr>
                </a:solidFill>
              </a:defRPr>
            </a:lvl4pPr>
            <a:lvl5pPr>
              <a:defRPr sz="1066">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C2C1A99D-71BC-422A-B7D8-8401EFD2A531}"/>
              </a:ext>
            </a:extLst>
          </p:cNvPr>
          <p:cNvSpPr>
            <a:spLocks noGrp="1"/>
          </p:cNvSpPr>
          <p:nvPr>
            <p:ph sz="half" idx="10" hasCustomPrompt="1"/>
          </p:nvPr>
        </p:nvSpPr>
        <p:spPr>
          <a:xfrm>
            <a:off x="8274259" y="1447803"/>
            <a:ext cx="3575304" cy="4343399"/>
          </a:xfrm>
          <a:prstGeom prst="rect">
            <a:avLst/>
          </a:prstGeom>
        </p:spPr>
        <p:txBody>
          <a:bodyPr/>
          <a:lstStyle>
            <a:lvl1pPr>
              <a:defRPr sz="1465" b="0">
                <a:solidFill>
                  <a:srgbClr val="0082E6"/>
                </a:solidFill>
              </a:defRPr>
            </a:lvl1pPr>
            <a:lvl2pPr>
              <a:defRPr sz="1465">
                <a:solidFill>
                  <a:schemeClr val="tx1">
                    <a:lumMod val="50000"/>
                  </a:schemeClr>
                </a:solidFill>
              </a:defRPr>
            </a:lvl2pPr>
            <a:lvl3pPr>
              <a:defRPr sz="1465">
                <a:solidFill>
                  <a:schemeClr val="tx1">
                    <a:lumMod val="50000"/>
                  </a:schemeClr>
                </a:solidFill>
              </a:defRPr>
            </a:lvl3pPr>
            <a:lvl4pPr>
              <a:defRPr sz="1332">
                <a:solidFill>
                  <a:schemeClr val="tx1">
                    <a:lumMod val="50000"/>
                  </a:schemeClr>
                </a:solidFill>
              </a:defRPr>
            </a:lvl4pPr>
            <a:lvl5pPr>
              <a:defRPr sz="1066">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8001BE38-B804-446E-9518-7356E9F502F3}"/>
              </a:ext>
            </a:extLst>
          </p:cNvPr>
          <p:cNvSpPr>
            <a:spLocks noGrp="1"/>
          </p:cNvSpPr>
          <p:nvPr>
            <p:ph type="body" sz="quarter" idx="11"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32004295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25" y="1449982"/>
            <a:ext cx="2596896" cy="4343401"/>
          </a:xfrm>
          <a:prstGeom prst="rect">
            <a:avLst/>
          </a:prstGeom>
        </p:spPr>
        <p:txBody>
          <a:bodyPr/>
          <a:lstStyle>
            <a:lvl1pPr>
              <a:defRPr sz="1332" b="0">
                <a:solidFill>
                  <a:srgbClr val="0082E6"/>
                </a:solidFill>
              </a:defRPr>
            </a:lvl1pPr>
            <a:lvl2pPr>
              <a:defRPr sz="1332">
                <a:solidFill>
                  <a:schemeClr val="tx1">
                    <a:lumMod val="50000"/>
                  </a:schemeClr>
                </a:solidFill>
              </a:defRPr>
            </a:lvl2pPr>
            <a:lvl3pPr>
              <a:defRPr sz="1332">
                <a:solidFill>
                  <a:schemeClr val="tx1">
                    <a:lumMod val="50000"/>
                  </a:schemeClr>
                </a:solidFill>
              </a:defRPr>
            </a:lvl3pPr>
            <a:lvl4pPr>
              <a:defRPr sz="1066">
                <a:solidFill>
                  <a:schemeClr val="tx1">
                    <a:lumMod val="50000"/>
                  </a:schemeClr>
                </a:solidFill>
              </a:defRPr>
            </a:lvl4pPr>
            <a:lvl5pPr>
              <a:defRPr sz="932">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3313973" y="1449982"/>
            <a:ext cx="2596896" cy="4343401"/>
          </a:xfrm>
          <a:prstGeom prst="rect">
            <a:avLst/>
          </a:prstGeom>
        </p:spPr>
        <p:txBody>
          <a:bodyPr/>
          <a:lstStyle>
            <a:lvl1pPr>
              <a:defRPr sz="1332" b="0">
                <a:solidFill>
                  <a:srgbClr val="0082E6"/>
                </a:solidFill>
              </a:defRPr>
            </a:lvl1pPr>
            <a:lvl2pPr>
              <a:defRPr sz="1332">
                <a:solidFill>
                  <a:schemeClr val="tx1">
                    <a:lumMod val="50000"/>
                  </a:schemeClr>
                </a:solidFill>
              </a:defRPr>
            </a:lvl2pPr>
            <a:lvl3pPr>
              <a:defRPr sz="1332">
                <a:solidFill>
                  <a:schemeClr val="tx1">
                    <a:lumMod val="50000"/>
                  </a:schemeClr>
                </a:solidFill>
              </a:defRPr>
            </a:lvl3pPr>
            <a:lvl4pPr>
              <a:defRPr sz="1066">
                <a:solidFill>
                  <a:schemeClr val="tx1">
                    <a:lumMod val="50000"/>
                  </a:schemeClr>
                </a:solidFill>
              </a:defRPr>
            </a:lvl4pPr>
            <a:lvl5pPr>
              <a:defRPr sz="932">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E363372C-A695-442E-94D9-21300BA75FAE}"/>
              </a:ext>
            </a:extLst>
          </p:cNvPr>
          <p:cNvSpPr>
            <a:spLocks noGrp="1"/>
          </p:cNvSpPr>
          <p:nvPr>
            <p:ph sz="half" idx="10" hasCustomPrompt="1"/>
          </p:nvPr>
        </p:nvSpPr>
        <p:spPr>
          <a:xfrm>
            <a:off x="6283221" y="1449982"/>
            <a:ext cx="2596896" cy="4343401"/>
          </a:xfrm>
          <a:prstGeom prst="rect">
            <a:avLst/>
          </a:prstGeom>
        </p:spPr>
        <p:txBody>
          <a:bodyPr/>
          <a:lstStyle>
            <a:lvl1pPr>
              <a:defRPr sz="1332" b="0">
                <a:solidFill>
                  <a:srgbClr val="0082E6"/>
                </a:solidFill>
              </a:defRPr>
            </a:lvl1pPr>
            <a:lvl2pPr>
              <a:defRPr sz="1332">
                <a:solidFill>
                  <a:schemeClr val="tx1">
                    <a:lumMod val="50000"/>
                  </a:schemeClr>
                </a:solidFill>
              </a:defRPr>
            </a:lvl2pPr>
            <a:lvl3pPr>
              <a:defRPr sz="1332">
                <a:solidFill>
                  <a:schemeClr val="tx1">
                    <a:lumMod val="50000"/>
                  </a:schemeClr>
                </a:solidFill>
              </a:defRPr>
            </a:lvl3pPr>
            <a:lvl4pPr>
              <a:defRPr sz="1066">
                <a:solidFill>
                  <a:schemeClr val="tx1">
                    <a:lumMod val="50000"/>
                  </a:schemeClr>
                </a:solidFill>
              </a:defRPr>
            </a:lvl4pPr>
            <a:lvl5pPr>
              <a:defRPr sz="932">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FD7434FF-104B-4D5C-92FB-9E15F2948911}"/>
              </a:ext>
            </a:extLst>
          </p:cNvPr>
          <p:cNvSpPr>
            <a:spLocks noGrp="1"/>
          </p:cNvSpPr>
          <p:nvPr>
            <p:ph sz="half" idx="11" hasCustomPrompt="1"/>
          </p:nvPr>
        </p:nvSpPr>
        <p:spPr>
          <a:xfrm>
            <a:off x="9252469" y="1449982"/>
            <a:ext cx="2596896" cy="4343401"/>
          </a:xfrm>
          <a:prstGeom prst="rect">
            <a:avLst/>
          </a:prstGeom>
        </p:spPr>
        <p:txBody>
          <a:bodyPr/>
          <a:lstStyle>
            <a:lvl1pPr>
              <a:defRPr sz="1332" b="0">
                <a:solidFill>
                  <a:srgbClr val="0082E6"/>
                </a:solidFill>
              </a:defRPr>
            </a:lvl1pPr>
            <a:lvl2pPr>
              <a:defRPr sz="1332">
                <a:solidFill>
                  <a:schemeClr val="tx1">
                    <a:lumMod val="50000"/>
                  </a:schemeClr>
                </a:solidFill>
              </a:defRPr>
            </a:lvl2pPr>
            <a:lvl3pPr>
              <a:defRPr sz="1332">
                <a:solidFill>
                  <a:schemeClr val="tx1">
                    <a:lumMod val="50000"/>
                  </a:schemeClr>
                </a:solidFill>
              </a:defRPr>
            </a:lvl3pPr>
            <a:lvl4pPr>
              <a:defRPr sz="1066">
                <a:solidFill>
                  <a:schemeClr val="tx1">
                    <a:lumMod val="50000"/>
                  </a:schemeClr>
                </a:solidFill>
              </a:defRPr>
            </a:lvl4pPr>
            <a:lvl5pPr>
              <a:defRPr sz="932">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02769744-088F-452D-8F00-C09037CD3E08}"/>
              </a:ext>
            </a:extLst>
          </p:cNvPr>
          <p:cNvSpPr>
            <a:spLocks noGrp="1"/>
          </p:cNvSpPr>
          <p:nvPr>
            <p:ph type="body" sz="quarter" idx="12"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9259526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453379F-F1BB-486E-A2EA-F7E8FCE5E082}"/>
              </a:ext>
            </a:extLst>
          </p:cNvPr>
          <p:cNvSpPr>
            <a:spLocks noGrp="1"/>
          </p:cNvSpPr>
          <p:nvPr>
            <p:ph type="pic" sz="quarter" idx="10"/>
          </p:nvPr>
        </p:nvSpPr>
        <p:spPr>
          <a:xfrm>
            <a:off x="6286503" y="1450332"/>
            <a:ext cx="5562599" cy="4340870"/>
          </a:xfrm>
          <a:prstGeom prst="rect">
            <a:avLst/>
          </a:prstGeom>
          <a:pattFill prst="wdUpDiag">
            <a:fgClr>
              <a:schemeClr val="tx1">
                <a:lumMod val="20000"/>
                <a:lumOff val="80000"/>
              </a:schemeClr>
            </a:fgClr>
            <a:bgClr>
              <a:schemeClr val="bg1"/>
            </a:bgClr>
          </a:patt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30" y="1450687"/>
            <a:ext cx="5560775" cy="4340519"/>
          </a:xfrm>
          <a:prstGeom prst="rect">
            <a:avLst/>
          </a:prstGeom>
        </p:spPr>
        <p:txBody>
          <a:bodyPr/>
          <a:lstStyle>
            <a:lvl1pPr>
              <a:defRPr b="0">
                <a:solidFill>
                  <a:srgbClr val="0082E6"/>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FE2BEBA4-6D13-4015-BD20-D00A672774AE}"/>
              </a:ext>
            </a:extLst>
          </p:cNvPr>
          <p:cNvSpPr>
            <a:spLocks noGrp="1"/>
          </p:cNvSpPr>
          <p:nvPr>
            <p:ph type="body" sz="quarter" idx="11"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16633480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ntent and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30" y="3621682"/>
            <a:ext cx="5560775" cy="2169523"/>
          </a:xfrm>
          <a:prstGeom prst="rect">
            <a:avLst/>
          </a:prstGeom>
        </p:spPr>
        <p:txBody>
          <a:bodyPr/>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6286504" y="3621682"/>
            <a:ext cx="5562600" cy="2169523"/>
          </a:xfrm>
          <a:prstGeom prst="rect">
            <a:avLst/>
          </a:prstGeom>
        </p:spPr>
        <p:txBody>
          <a:bodyPr/>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9694FBFB-A73B-4369-AD79-025380FC0C2E}"/>
              </a:ext>
            </a:extLst>
          </p:cNvPr>
          <p:cNvSpPr>
            <a:spLocks noGrp="1"/>
          </p:cNvSpPr>
          <p:nvPr>
            <p:ph type="pic" sz="quarter" idx="10"/>
          </p:nvPr>
        </p:nvSpPr>
        <p:spPr>
          <a:xfrm>
            <a:off x="342901" y="1447800"/>
            <a:ext cx="5562651" cy="1983188"/>
          </a:xfrm>
          <a:prstGeom prst="rect">
            <a:avLst/>
          </a:prstGeom>
          <a:pattFill prst="wdUpDiag">
            <a:fgClr>
              <a:schemeClr val="tx1">
                <a:lumMod val="20000"/>
                <a:lumOff val="80000"/>
              </a:schemeClr>
            </a:fgClr>
            <a:bgClr>
              <a:schemeClr val="bg1"/>
            </a:bgClr>
          </a:pattFill>
        </p:spPr>
        <p:txBody>
          <a:bodyPr/>
          <a:lstStyle/>
          <a:p>
            <a:r>
              <a:rPr lang="en-US"/>
              <a:t>Click icon to add picture</a:t>
            </a:r>
          </a:p>
        </p:txBody>
      </p:sp>
      <p:sp>
        <p:nvSpPr>
          <p:cNvPr id="9" name="Picture Placeholder 8">
            <a:extLst>
              <a:ext uri="{FF2B5EF4-FFF2-40B4-BE49-F238E27FC236}">
                <a16:creationId xmlns:a16="http://schemas.microsoft.com/office/drawing/2014/main" id="{7A8FF6D9-400A-43F3-AAFE-6C76413B9725}"/>
              </a:ext>
            </a:extLst>
          </p:cNvPr>
          <p:cNvSpPr>
            <a:spLocks noGrp="1"/>
          </p:cNvSpPr>
          <p:nvPr>
            <p:ph type="pic" sz="quarter" idx="11"/>
          </p:nvPr>
        </p:nvSpPr>
        <p:spPr>
          <a:xfrm>
            <a:off x="6286504" y="1447800"/>
            <a:ext cx="5562600" cy="1983188"/>
          </a:xfrm>
          <a:prstGeom prst="rect">
            <a:avLst/>
          </a:prstGeom>
          <a:pattFill prst="wdUpDiag">
            <a:fgClr>
              <a:schemeClr val="tx1">
                <a:lumMod val="20000"/>
                <a:lumOff val="80000"/>
              </a:schemeClr>
            </a:fgClr>
            <a:bgClr>
              <a:schemeClr val="bg1"/>
            </a:bgClr>
          </a:pattFill>
        </p:spPr>
        <p:txBody>
          <a:bodyPr vert="horz" lIns="0" tIns="0" rIns="0" bIns="0" rtlCol="0">
            <a:noAutofit/>
          </a:bodyPr>
          <a:lstStyle>
            <a:lvl1pPr>
              <a:defRPr lang="en-US"/>
            </a:lvl1pPr>
          </a:lstStyle>
          <a:p>
            <a:pPr lvl="0"/>
            <a:r>
              <a:rPr lang="en-US"/>
              <a:t>Click icon to add picture</a:t>
            </a:r>
          </a:p>
        </p:txBody>
      </p:sp>
      <p:sp>
        <p:nvSpPr>
          <p:cNvPr id="12" name="Text Placeholder 7">
            <a:extLst>
              <a:ext uri="{FF2B5EF4-FFF2-40B4-BE49-F238E27FC236}">
                <a16:creationId xmlns:a16="http://schemas.microsoft.com/office/drawing/2014/main" id="{66709F0E-0CCF-4740-9BE8-B3581FE74488}"/>
              </a:ext>
            </a:extLst>
          </p:cNvPr>
          <p:cNvSpPr>
            <a:spLocks noGrp="1"/>
          </p:cNvSpPr>
          <p:nvPr>
            <p:ph type="body" sz="quarter" idx="12"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3188065785"/>
      </p:ext>
    </p:extLst>
  </p:cSld>
  <p:clrMapOvr>
    <a:masterClrMapping/>
  </p:clrMapOvr>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and Gradient Icon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30" y="1449626"/>
            <a:ext cx="5560775" cy="4341576"/>
          </a:xfrm>
          <a:prstGeom prst="rect">
            <a:avLst/>
          </a:prstGeom>
          <a:solidFill>
            <a:srgbClr val="071E44"/>
          </a:solidFill>
        </p:spPr>
        <p:txBody>
          <a:bodyPr lIns="122516" tIns="1041379" rIns="122516" bIns="122516"/>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6286503" y="1449626"/>
            <a:ext cx="5562599" cy="4341576"/>
          </a:xfrm>
          <a:prstGeom prst="rect">
            <a:avLst/>
          </a:prstGeom>
        </p:spPr>
        <p:txBody>
          <a:bodyPr/>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9C9D95F2-D39B-4D5A-B198-8958A263A192}"/>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2311695674"/>
      </p:ext>
    </p:extLst>
  </p:cSld>
  <p:clrMapOvr>
    <a:masterClrMapping/>
  </p:clrMapOvr>
  <p:extLst mod="1">
    <p:ext uri="{DCECCB84-F9BA-43D5-87BE-67443E8EF086}">
      <p15:sldGuideLst xmlns:p15="http://schemas.microsoft.com/office/powerpoint/2012/main">
        <p15:guide id="1" orient="horz" pos="180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Four Content and Gradient Icon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27" y="1447804"/>
            <a:ext cx="3575304" cy="4343401"/>
          </a:xfrm>
          <a:prstGeom prst="rect">
            <a:avLst/>
          </a:prstGeom>
          <a:solidFill>
            <a:srgbClr val="071E44"/>
          </a:solidFill>
        </p:spPr>
        <p:txBody>
          <a:bodyPr vert="horz" lIns="122516" tIns="1041379" rIns="122516" bIns="122516"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4118995" y="3714756"/>
            <a:ext cx="3765804" cy="2076842"/>
          </a:xfrm>
          <a:prstGeom prst="rect">
            <a:avLst/>
          </a:prstGeom>
          <a:solidFill>
            <a:srgbClr val="EBEBEB"/>
          </a:solidFill>
        </p:spPr>
        <p:txBody>
          <a:bodyPr lIns="122516" tIns="61258" rIns="122516" bIns="61258"/>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C2C1A99D-71BC-422A-B7D8-8401EFD2A531}"/>
              </a:ext>
            </a:extLst>
          </p:cNvPr>
          <p:cNvSpPr>
            <a:spLocks noGrp="1"/>
          </p:cNvSpPr>
          <p:nvPr>
            <p:ph sz="half" idx="10" hasCustomPrompt="1"/>
          </p:nvPr>
        </p:nvSpPr>
        <p:spPr>
          <a:xfrm>
            <a:off x="8083759" y="3714756"/>
            <a:ext cx="3765804" cy="2076842"/>
          </a:xfrm>
          <a:prstGeom prst="rect">
            <a:avLst/>
          </a:prstGeom>
          <a:solidFill>
            <a:srgbClr val="EBEBEB"/>
          </a:solidFill>
        </p:spPr>
        <p:txBody>
          <a:bodyPr lIns="122516" tIns="61258" rIns="122516" bIns="61258"/>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1FD5D79D-14C4-4797-95B1-5916D3516789}"/>
              </a:ext>
            </a:extLst>
          </p:cNvPr>
          <p:cNvSpPr>
            <a:spLocks noGrp="1"/>
          </p:cNvSpPr>
          <p:nvPr>
            <p:ph sz="half" idx="11" hasCustomPrompt="1"/>
          </p:nvPr>
        </p:nvSpPr>
        <p:spPr>
          <a:xfrm>
            <a:off x="4116855" y="1450856"/>
            <a:ext cx="3765804" cy="2075734"/>
          </a:xfrm>
          <a:prstGeom prst="rect">
            <a:avLst/>
          </a:prstGeom>
          <a:solidFill>
            <a:srgbClr val="EBEBEB"/>
          </a:solidFill>
        </p:spPr>
        <p:txBody>
          <a:bodyPr lIns="122516" tIns="61258" rIns="122516" bIns="61258"/>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D12CD0F5-4353-4F2B-9D5A-83AA7AEA5AB2}"/>
              </a:ext>
            </a:extLst>
          </p:cNvPr>
          <p:cNvSpPr>
            <a:spLocks noGrp="1"/>
          </p:cNvSpPr>
          <p:nvPr>
            <p:ph sz="half" idx="12" hasCustomPrompt="1"/>
          </p:nvPr>
        </p:nvSpPr>
        <p:spPr>
          <a:xfrm>
            <a:off x="8081622" y="1450856"/>
            <a:ext cx="3765804" cy="2075734"/>
          </a:xfrm>
          <a:prstGeom prst="rect">
            <a:avLst/>
          </a:prstGeom>
          <a:solidFill>
            <a:srgbClr val="EBEBEB"/>
          </a:solidFill>
        </p:spPr>
        <p:txBody>
          <a:bodyPr lIns="122516" tIns="61258" rIns="122516" bIns="61258"/>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C76BDDC2-E28F-4100-85F8-5CD3D3CAC09B}"/>
              </a:ext>
            </a:extLst>
          </p:cNvPr>
          <p:cNvSpPr>
            <a:spLocks noGrp="1"/>
          </p:cNvSpPr>
          <p:nvPr>
            <p:ph type="body" sz="quarter" idx="13"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1442071895"/>
      </p:ext>
    </p:extLst>
  </p:cSld>
  <p:clrMapOvr>
    <a:masterClrMapping/>
  </p:clrMapOvr>
  <p:extLst mod="1">
    <p:ext uri="{DCECCB84-F9BA-43D5-87BE-67443E8EF086}">
      <p15:sldGuideLst xmlns:p15="http://schemas.microsoft.com/office/powerpoint/2012/main">
        <p15:guide id="1" pos="2592">
          <p15:clr>
            <a:srgbClr val="FBAE40"/>
          </p15:clr>
        </p15:guide>
        <p15:guide id="2" pos="5088">
          <p15:clr>
            <a:srgbClr val="FBAE40"/>
          </p15:clr>
        </p15:guide>
        <p15:guide id="3" pos="4968">
          <p15:clr>
            <a:srgbClr val="FBAE40"/>
          </p15:clr>
        </p15:guide>
        <p15:guide id="4" pos="247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ntent and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30" y="1998463"/>
            <a:ext cx="5560775" cy="3792740"/>
          </a:xfrm>
          <a:prstGeom prst="rect">
            <a:avLst/>
          </a:prstGeom>
          <a:solidFill>
            <a:srgbClr val="EBEBEB"/>
          </a:solidFill>
        </p:spPr>
        <p:txBody>
          <a:bodyPr lIns="122516" tIns="122516" rIns="122516" bIns="122516"/>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6286503" y="1998463"/>
            <a:ext cx="5562599" cy="3792740"/>
          </a:xfrm>
          <a:prstGeom prst="rect">
            <a:avLst/>
          </a:prstGeom>
          <a:solidFill>
            <a:srgbClr val="EBEBEB"/>
          </a:solidFill>
        </p:spPr>
        <p:txBody>
          <a:bodyPr lIns="122516" tIns="122516" rIns="122516" bIns="122516"/>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7F69F6E-DBCA-4725-8175-37A92206FDD0}"/>
              </a:ext>
            </a:extLst>
          </p:cNvPr>
          <p:cNvSpPr>
            <a:spLocks noGrp="1"/>
          </p:cNvSpPr>
          <p:nvPr>
            <p:ph type="body" sz="quarter" idx="11" hasCustomPrompt="1"/>
          </p:nvPr>
        </p:nvSpPr>
        <p:spPr>
          <a:xfrm>
            <a:off x="6288538" y="1449822"/>
            <a:ext cx="5560564" cy="548640"/>
          </a:xfrm>
          <a:prstGeom prst="rect">
            <a:avLst/>
          </a:prstGeom>
          <a:solidFill>
            <a:srgbClr val="0082E6"/>
          </a:solidFill>
        </p:spPr>
        <p:txBody>
          <a:bodyPr lIns="122516" tIns="79635" rIns="122516" bIns="79635" anchor="ctr" anchorCtr="0"/>
          <a:lstStyle>
            <a:lvl1pPr>
              <a:defRPr lang="en-US" sz="1732" b="1" kern="1200" dirty="0" smtClean="0">
                <a:solidFill>
                  <a:schemeClr val="bg1"/>
                </a:solidFill>
                <a:latin typeface="+mn-lt"/>
                <a:ea typeface="+mn-ea"/>
                <a:cs typeface="+mn-cs"/>
              </a:defRPr>
            </a:lvl1pPr>
          </a:lstStyle>
          <a:p>
            <a:pPr lvl="0"/>
            <a:r>
              <a:rPr lang="en-US" dirty="0"/>
              <a:t>Click to edit master text styles</a:t>
            </a:r>
          </a:p>
        </p:txBody>
      </p:sp>
      <p:sp>
        <p:nvSpPr>
          <p:cNvPr id="6" name="Text Placeholder 10">
            <a:extLst>
              <a:ext uri="{FF2B5EF4-FFF2-40B4-BE49-F238E27FC236}">
                <a16:creationId xmlns:a16="http://schemas.microsoft.com/office/drawing/2014/main" id="{ECFEF1BC-761B-4396-AD94-6F1A23BB667D}"/>
              </a:ext>
            </a:extLst>
          </p:cNvPr>
          <p:cNvSpPr>
            <a:spLocks noGrp="1"/>
          </p:cNvSpPr>
          <p:nvPr>
            <p:ph type="body" sz="quarter" idx="12" hasCustomPrompt="1"/>
          </p:nvPr>
        </p:nvSpPr>
        <p:spPr>
          <a:xfrm>
            <a:off x="346191" y="1449822"/>
            <a:ext cx="5560564" cy="548640"/>
          </a:xfrm>
          <a:prstGeom prst="rect">
            <a:avLst/>
          </a:prstGeom>
          <a:solidFill>
            <a:schemeClr val="accent2"/>
          </a:solidFill>
        </p:spPr>
        <p:txBody>
          <a:bodyPr lIns="122516" tIns="79635" rIns="122516" bIns="79635" anchor="ctr" anchorCtr="0"/>
          <a:lstStyle>
            <a:lvl1pPr>
              <a:defRPr lang="en-US" sz="1732" b="1" kern="1200" baseline="0" dirty="0" smtClean="0">
                <a:solidFill>
                  <a:schemeClr val="bg1"/>
                </a:solidFill>
                <a:latin typeface="+mn-lt"/>
                <a:ea typeface="+mn-ea"/>
                <a:cs typeface="+mn-cs"/>
              </a:defRPr>
            </a:lvl1pPr>
          </a:lstStyle>
          <a:p>
            <a:pPr lvl="0"/>
            <a:r>
              <a:rPr lang="en-US" dirty="0"/>
              <a:t>Click to edit master text styles</a:t>
            </a:r>
          </a:p>
        </p:txBody>
      </p:sp>
      <p:sp>
        <p:nvSpPr>
          <p:cNvPr id="7" name="Text Placeholder 7">
            <a:extLst>
              <a:ext uri="{FF2B5EF4-FFF2-40B4-BE49-F238E27FC236}">
                <a16:creationId xmlns:a16="http://schemas.microsoft.com/office/drawing/2014/main" id="{D257A558-CA19-48D8-B604-7B4F09222B98}"/>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1822769862"/>
      </p:ext>
    </p:extLst>
  </p:cSld>
  <p:clrMapOvr>
    <a:masterClrMapping/>
  </p:clrMapOvr>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hree Content and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27" y="1998463"/>
            <a:ext cx="3575304" cy="3792740"/>
          </a:xfrm>
          <a:prstGeom prst="rect">
            <a:avLst/>
          </a:prstGeom>
          <a:solidFill>
            <a:srgbClr val="EBEBEB"/>
          </a:solidFill>
        </p:spPr>
        <p:txBody>
          <a:bodyPr lIns="122516" tIns="122516" rIns="122516" bIns="122516"/>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4309493" y="1998463"/>
            <a:ext cx="3575304" cy="3792740"/>
          </a:xfrm>
          <a:prstGeom prst="rect">
            <a:avLst/>
          </a:prstGeom>
          <a:solidFill>
            <a:srgbClr val="EBEBEB"/>
          </a:solidFill>
        </p:spPr>
        <p:txBody>
          <a:bodyPr lIns="122516" tIns="122516" rIns="122516" bIns="122516"/>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C2C1A99D-71BC-422A-B7D8-8401EFD2A531}"/>
              </a:ext>
            </a:extLst>
          </p:cNvPr>
          <p:cNvSpPr>
            <a:spLocks noGrp="1"/>
          </p:cNvSpPr>
          <p:nvPr>
            <p:ph sz="half" idx="10" hasCustomPrompt="1"/>
          </p:nvPr>
        </p:nvSpPr>
        <p:spPr>
          <a:xfrm>
            <a:off x="8274259" y="1998463"/>
            <a:ext cx="3575304" cy="3792740"/>
          </a:xfrm>
          <a:prstGeom prst="rect">
            <a:avLst/>
          </a:prstGeom>
          <a:solidFill>
            <a:srgbClr val="EBEBEB"/>
          </a:solidFill>
        </p:spPr>
        <p:txBody>
          <a:bodyPr lIns="122516" tIns="122516" rIns="122516" bIns="122516"/>
          <a:lstStyle>
            <a:lvl1pPr>
              <a:defRPr sz="1465" b="0">
                <a:solidFill>
                  <a:srgbClr val="0082E6"/>
                </a:solidFill>
              </a:defRPr>
            </a:lvl1pPr>
            <a:lvl2pPr>
              <a:defRPr sz="1465"/>
            </a:lvl2pPr>
            <a:lvl3pPr>
              <a:defRPr sz="1465"/>
            </a:lvl3pPr>
            <a:lvl4pPr>
              <a:defRPr sz="1332"/>
            </a:lvl4pPr>
            <a:lvl5pPr>
              <a:defRPr sz="1066"/>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DCCF79F6-4B07-4C93-BA60-90609D863C51}"/>
              </a:ext>
            </a:extLst>
          </p:cNvPr>
          <p:cNvSpPr>
            <a:spLocks noGrp="1"/>
          </p:cNvSpPr>
          <p:nvPr>
            <p:ph type="body" sz="quarter" idx="11" hasCustomPrompt="1"/>
          </p:nvPr>
        </p:nvSpPr>
        <p:spPr>
          <a:xfrm>
            <a:off x="346191" y="1449822"/>
            <a:ext cx="3573839" cy="548640"/>
          </a:xfrm>
          <a:prstGeom prst="rect">
            <a:avLst/>
          </a:prstGeom>
          <a:solidFill>
            <a:schemeClr val="accent2"/>
          </a:solidFill>
        </p:spPr>
        <p:txBody>
          <a:bodyPr lIns="122516" tIns="85761" rIns="122516" bIns="85761" anchor="ctr" anchorCtr="0"/>
          <a:lstStyle>
            <a:lvl1pPr>
              <a:defRPr lang="en-US" sz="1465" b="1" kern="1200" baseline="0" dirty="0" smtClean="0">
                <a:solidFill>
                  <a:schemeClr val="bg1"/>
                </a:solidFill>
                <a:latin typeface="+mn-lt"/>
                <a:ea typeface="+mn-ea"/>
                <a:cs typeface="+mn-cs"/>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0FBC28C4-0B4B-4119-A131-E5EA75524861}"/>
              </a:ext>
            </a:extLst>
          </p:cNvPr>
          <p:cNvSpPr>
            <a:spLocks noGrp="1"/>
          </p:cNvSpPr>
          <p:nvPr>
            <p:ph type="body" sz="quarter" idx="12" hasCustomPrompt="1"/>
          </p:nvPr>
        </p:nvSpPr>
        <p:spPr>
          <a:xfrm>
            <a:off x="4310957" y="1449822"/>
            <a:ext cx="3573839" cy="548640"/>
          </a:xfrm>
          <a:prstGeom prst="rect">
            <a:avLst/>
          </a:prstGeom>
          <a:solidFill>
            <a:schemeClr val="accent1"/>
          </a:solidFill>
        </p:spPr>
        <p:txBody>
          <a:bodyPr lIns="122516" tIns="85761" rIns="122516" bIns="85761" anchor="ctr" anchorCtr="0"/>
          <a:lstStyle>
            <a:lvl1pPr>
              <a:defRPr lang="en-US" sz="1465" b="1" kern="1200" dirty="0" smtClean="0">
                <a:solidFill>
                  <a:schemeClr val="bg1"/>
                </a:solidFill>
                <a:latin typeface="+mn-lt"/>
                <a:ea typeface="+mn-ea"/>
                <a:cs typeface="+mn-cs"/>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D0195AF3-63CD-4301-82E7-96A2ED9339FE}"/>
              </a:ext>
            </a:extLst>
          </p:cNvPr>
          <p:cNvSpPr>
            <a:spLocks noGrp="1"/>
          </p:cNvSpPr>
          <p:nvPr>
            <p:ph type="body" sz="quarter" idx="13" hasCustomPrompt="1"/>
          </p:nvPr>
        </p:nvSpPr>
        <p:spPr>
          <a:xfrm>
            <a:off x="8275723" y="1449822"/>
            <a:ext cx="3573839" cy="548640"/>
          </a:xfrm>
          <a:prstGeom prst="rect">
            <a:avLst/>
          </a:prstGeom>
          <a:solidFill>
            <a:srgbClr val="14AAB4"/>
          </a:solidFill>
        </p:spPr>
        <p:txBody>
          <a:bodyPr lIns="122516" tIns="85761" rIns="122516" bIns="85761" anchor="ctr" anchorCtr="0"/>
          <a:lstStyle>
            <a:lvl1pPr>
              <a:defRPr lang="en-US" sz="1465" b="1" kern="1200" dirty="0" smtClean="0">
                <a:solidFill>
                  <a:schemeClr val="bg1"/>
                </a:solidFill>
                <a:latin typeface="+mn-lt"/>
                <a:ea typeface="+mn-ea"/>
                <a:cs typeface="+mn-cs"/>
              </a:defRPr>
            </a:lvl1pPr>
          </a:lstStyle>
          <a:p>
            <a:pPr lvl="0"/>
            <a:r>
              <a:rPr lang="en-US" dirty="0"/>
              <a:t>Click to edit master text styles</a:t>
            </a:r>
          </a:p>
        </p:txBody>
      </p:sp>
      <p:sp>
        <p:nvSpPr>
          <p:cNvPr id="9" name="Text Placeholder 7">
            <a:extLst>
              <a:ext uri="{FF2B5EF4-FFF2-40B4-BE49-F238E27FC236}">
                <a16:creationId xmlns:a16="http://schemas.microsoft.com/office/drawing/2014/main" id="{71259252-5FA0-4082-80C0-6898D9E96DE3}"/>
              </a:ext>
            </a:extLst>
          </p:cNvPr>
          <p:cNvSpPr>
            <a:spLocks noGrp="1"/>
          </p:cNvSpPr>
          <p:nvPr>
            <p:ph type="body" sz="quarter" idx="14"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52369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26425" y="4927922"/>
            <a:ext cx="3630521" cy="1408256"/>
          </a:xfrm>
        </p:spPr>
        <p:txBody>
          <a:bodyPr lIns="0" tIns="0" rIns="0" bIns="0"/>
          <a:lstStyle>
            <a:lvl1pPr marL="0" indent="0">
              <a:lnSpc>
                <a:spcPct val="100000"/>
              </a:lnSpc>
              <a:spcBef>
                <a:spcPts val="1568"/>
              </a:spcBef>
              <a:spcAft>
                <a:spcPts val="0"/>
              </a:spcAft>
              <a:buNone/>
              <a:defRPr sz="1568" b="1">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1361" y="4927922"/>
            <a:ext cx="3623050"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6963" y="4927922"/>
            <a:ext cx="3630521"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30929" y="440497"/>
            <a:ext cx="11326555" cy="739343"/>
          </a:xfrm>
          <a:prstGeom prst="rect">
            <a:avLst/>
          </a:prstGeom>
        </p:spPr>
        <p:txBody>
          <a:bodyPr vert="horz" wrap="square" lIns="0" tIns="164592" rIns="0" bIns="0" rtlCol="0" anchor="t">
            <a:noAutofit/>
          </a:bodyPr>
          <a:lstStyle>
            <a:lvl1pPr>
              <a:defRPr/>
            </a:lvl1pPr>
          </a:lstStyle>
          <a:p>
            <a:r>
              <a:rPr lang="en-US"/>
              <a:t>Photo layout 2</a:t>
            </a:r>
          </a:p>
        </p:txBody>
      </p:sp>
      <p:sp>
        <p:nvSpPr>
          <p:cNvPr id="15" name="Picture Placeholder 10">
            <a:extLst>
              <a:ext uri="{FF2B5EF4-FFF2-40B4-BE49-F238E27FC236}">
                <a16:creationId xmlns:a16="http://schemas.microsoft.com/office/drawing/2014/main" id="{2A24BECD-9F61-4DC6-BC63-6426A320F58D}"/>
              </a:ext>
            </a:extLst>
          </p:cNvPr>
          <p:cNvSpPr>
            <a:spLocks noGrp="1"/>
          </p:cNvSpPr>
          <p:nvPr>
            <p:ph type="pic" sz="quarter" idx="14" hasCustomPrompt="1"/>
          </p:nvPr>
        </p:nvSpPr>
        <p:spPr>
          <a:xfrm>
            <a:off x="426424" y="2135537"/>
            <a:ext cx="3632388" cy="2583813"/>
          </a:xfrm>
          <a:blipFill>
            <a:blip r:embed="rId2"/>
            <a:stretch>
              <a:fillRect/>
            </a:stretch>
          </a:blipFill>
        </p:spPr>
        <p:txBody>
          <a:bodyPr anchor="ctr">
            <a:noAutofit/>
          </a:bodyPr>
          <a:lstStyle>
            <a:lvl1pPr marL="0" indent="0" algn="ctr">
              <a:buNone/>
              <a:defRPr sz="1961">
                <a:solidFill>
                  <a:schemeClr val="bg2"/>
                </a:solidFill>
                <a:latin typeface="+mj-lt"/>
              </a:defRPr>
            </a:lvl1pPr>
          </a:lstStyle>
          <a:p>
            <a:r>
              <a:rPr lang="en-US"/>
              <a:t> </a:t>
            </a:r>
          </a:p>
        </p:txBody>
      </p:sp>
      <p:sp>
        <p:nvSpPr>
          <p:cNvPr id="16" name="Picture Placeholder 10">
            <a:extLst>
              <a:ext uri="{FF2B5EF4-FFF2-40B4-BE49-F238E27FC236}">
                <a16:creationId xmlns:a16="http://schemas.microsoft.com/office/drawing/2014/main" id="{F4C8D9CF-70F4-4C96-8B25-C6E6B7E9A260}"/>
              </a:ext>
            </a:extLst>
          </p:cNvPr>
          <p:cNvSpPr>
            <a:spLocks noGrp="1"/>
          </p:cNvSpPr>
          <p:nvPr>
            <p:ph type="pic" sz="quarter" idx="15" hasCustomPrompt="1"/>
          </p:nvPr>
        </p:nvSpPr>
        <p:spPr>
          <a:xfrm>
            <a:off x="4281364" y="2135537"/>
            <a:ext cx="3623050" cy="2583813"/>
          </a:xfrm>
          <a:blipFill>
            <a:blip r:embed="rId3"/>
            <a:stretch>
              <a:fillRect/>
            </a:stretch>
          </a:blipFill>
        </p:spPr>
        <p:txBody>
          <a:bodyPr anchor="ctr">
            <a:noAutofit/>
          </a:bodyPr>
          <a:lstStyle>
            <a:lvl1pPr marL="0" indent="0" algn="ctr">
              <a:buNone/>
              <a:defRPr sz="1961">
                <a:solidFill>
                  <a:schemeClr val="bg2"/>
                </a:solidFill>
                <a:latin typeface="+mj-lt"/>
              </a:defRPr>
            </a:lvl1pPr>
          </a:lstStyle>
          <a:p>
            <a:r>
              <a:rPr lang="en-US"/>
              <a:t>v</a:t>
            </a:r>
          </a:p>
        </p:txBody>
      </p:sp>
      <p:sp>
        <p:nvSpPr>
          <p:cNvPr id="17" name="Picture Placeholder 10">
            <a:extLst>
              <a:ext uri="{FF2B5EF4-FFF2-40B4-BE49-F238E27FC236}">
                <a16:creationId xmlns:a16="http://schemas.microsoft.com/office/drawing/2014/main" id="{C142A4C4-16C5-4F9B-8B41-005DE02869AB}"/>
              </a:ext>
            </a:extLst>
          </p:cNvPr>
          <p:cNvSpPr>
            <a:spLocks noGrp="1"/>
          </p:cNvSpPr>
          <p:nvPr>
            <p:ph type="pic" sz="quarter" idx="16" hasCustomPrompt="1"/>
          </p:nvPr>
        </p:nvSpPr>
        <p:spPr>
          <a:xfrm>
            <a:off x="8126964" y="2135538"/>
            <a:ext cx="3634002" cy="2583814"/>
          </a:xfrm>
          <a:blipFill>
            <a:blip r:embed="rId4"/>
            <a:stretch>
              <a:fillRect/>
            </a:stretch>
          </a:blipFill>
        </p:spPr>
        <p:txBody>
          <a:bodyPr anchor="ctr">
            <a:noAutofit/>
          </a:bodyPr>
          <a:lstStyle>
            <a:lvl1pPr marL="0" indent="0" algn="ctr">
              <a:buNone/>
              <a:defRPr sz="1961">
                <a:solidFill>
                  <a:schemeClr val="bg2"/>
                </a:solidFill>
                <a:latin typeface="+mj-lt"/>
              </a:defRPr>
            </a:lvl1pPr>
          </a:lstStyle>
          <a:p>
            <a:r>
              <a:rPr lang="en-US"/>
              <a:t> </a:t>
            </a:r>
          </a:p>
        </p:txBody>
      </p:sp>
    </p:spTree>
    <p:extLst>
      <p:ext uri="{BB962C8B-B14F-4D97-AF65-F5344CB8AC3E}">
        <p14:creationId xmlns:p14="http://schemas.microsoft.com/office/powerpoint/2010/main" val="236154640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ur Content and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25" y="1996955"/>
            <a:ext cx="2596896" cy="3794246"/>
          </a:xfrm>
          <a:prstGeom prst="rect">
            <a:avLst/>
          </a:prstGeom>
          <a:solidFill>
            <a:srgbClr val="EBEBEB"/>
          </a:solidFill>
        </p:spPr>
        <p:txBody>
          <a:bodyPr lIns="122516" tIns="122516" rIns="61258" bIns="61258"/>
          <a:lstStyle>
            <a:lvl1pPr>
              <a:defRPr sz="1332" b="0">
                <a:solidFill>
                  <a:srgbClr val="0082E6"/>
                </a:solidFill>
              </a:defRPr>
            </a:lvl1pPr>
            <a:lvl2pPr>
              <a:defRPr sz="1332"/>
            </a:lvl2pPr>
            <a:lvl3pPr>
              <a:defRPr sz="1332"/>
            </a:lvl3pPr>
            <a:lvl4pPr>
              <a:defRPr sz="1066"/>
            </a:lvl4pPr>
            <a:lvl5pPr>
              <a:defRPr sz="932"/>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hasCustomPrompt="1"/>
          </p:nvPr>
        </p:nvSpPr>
        <p:spPr>
          <a:xfrm>
            <a:off x="3313973" y="1996955"/>
            <a:ext cx="2596896" cy="3794246"/>
          </a:xfrm>
          <a:prstGeom prst="rect">
            <a:avLst/>
          </a:prstGeom>
          <a:solidFill>
            <a:srgbClr val="EBEBEB"/>
          </a:solidFill>
        </p:spPr>
        <p:txBody>
          <a:bodyPr lIns="122516" tIns="122516" rIns="61258" bIns="61258"/>
          <a:lstStyle>
            <a:lvl1pPr>
              <a:defRPr sz="1332" b="0">
                <a:solidFill>
                  <a:srgbClr val="0082E6"/>
                </a:solidFill>
              </a:defRPr>
            </a:lvl1pPr>
            <a:lvl2pPr>
              <a:defRPr sz="1332"/>
            </a:lvl2pPr>
            <a:lvl3pPr>
              <a:defRPr sz="1332"/>
            </a:lvl3pPr>
            <a:lvl4pPr>
              <a:defRPr sz="1066"/>
            </a:lvl4pPr>
            <a:lvl5pPr>
              <a:defRPr sz="932"/>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E363372C-A695-442E-94D9-21300BA75FAE}"/>
              </a:ext>
            </a:extLst>
          </p:cNvPr>
          <p:cNvSpPr>
            <a:spLocks noGrp="1"/>
          </p:cNvSpPr>
          <p:nvPr>
            <p:ph sz="half" idx="10" hasCustomPrompt="1"/>
          </p:nvPr>
        </p:nvSpPr>
        <p:spPr>
          <a:xfrm>
            <a:off x="6283221" y="1996955"/>
            <a:ext cx="2596896" cy="3794246"/>
          </a:xfrm>
          <a:prstGeom prst="rect">
            <a:avLst/>
          </a:prstGeom>
          <a:solidFill>
            <a:srgbClr val="EBEBEB"/>
          </a:solidFill>
        </p:spPr>
        <p:txBody>
          <a:bodyPr lIns="122516" tIns="122516" rIns="61258" bIns="61258"/>
          <a:lstStyle>
            <a:lvl1pPr>
              <a:defRPr sz="1332" b="0">
                <a:solidFill>
                  <a:srgbClr val="0082E6"/>
                </a:solidFill>
              </a:defRPr>
            </a:lvl1pPr>
            <a:lvl2pPr>
              <a:defRPr sz="1332"/>
            </a:lvl2pPr>
            <a:lvl3pPr>
              <a:defRPr sz="1332"/>
            </a:lvl3pPr>
            <a:lvl4pPr>
              <a:defRPr sz="1066"/>
            </a:lvl4pPr>
            <a:lvl5pPr>
              <a:defRPr sz="932"/>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FD7434FF-104B-4D5C-92FB-9E15F2948911}"/>
              </a:ext>
            </a:extLst>
          </p:cNvPr>
          <p:cNvSpPr>
            <a:spLocks noGrp="1"/>
          </p:cNvSpPr>
          <p:nvPr>
            <p:ph sz="half" idx="11" hasCustomPrompt="1"/>
          </p:nvPr>
        </p:nvSpPr>
        <p:spPr>
          <a:xfrm>
            <a:off x="9252469" y="1996955"/>
            <a:ext cx="2596896" cy="3794246"/>
          </a:xfrm>
          <a:prstGeom prst="rect">
            <a:avLst/>
          </a:prstGeom>
          <a:solidFill>
            <a:srgbClr val="EBEBEB"/>
          </a:solidFill>
        </p:spPr>
        <p:txBody>
          <a:bodyPr lIns="122516" tIns="122516" rIns="61258" bIns="61258"/>
          <a:lstStyle>
            <a:lvl1pPr>
              <a:defRPr sz="1332" b="0">
                <a:solidFill>
                  <a:srgbClr val="0082E6"/>
                </a:solidFill>
              </a:defRPr>
            </a:lvl1pPr>
            <a:lvl2pPr>
              <a:defRPr sz="1332"/>
            </a:lvl2pPr>
            <a:lvl3pPr>
              <a:defRPr sz="1332"/>
            </a:lvl3pPr>
            <a:lvl4pPr>
              <a:defRPr sz="1066"/>
            </a:lvl4pPr>
            <a:lvl5pPr>
              <a:defRPr sz="932"/>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a:extLst>
              <a:ext uri="{FF2B5EF4-FFF2-40B4-BE49-F238E27FC236}">
                <a16:creationId xmlns:a16="http://schemas.microsoft.com/office/drawing/2014/main" id="{00B6D542-0C5F-4A7F-A73F-6A7AD3FE1188}"/>
              </a:ext>
            </a:extLst>
          </p:cNvPr>
          <p:cNvSpPr>
            <a:spLocks noGrp="1"/>
          </p:cNvSpPr>
          <p:nvPr>
            <p:ph type="body" sz="quarter" idx="12" hasCustomPrompt="1"/>
          </p:nvPr>
        </p:nvSpPr>
        <p:spPr>
          <a:xfrm>
            <a:off x="3308367" y="1448315"/>
            <a:ext cx="2595432" cy="548640"/>
          </a:xfrm>
          <a:prstGeom prst="rect">
            <a:avLst/>
          </a:prstGeom>
          <a:solidFill>
            <a:schemeClr val="accent1"/>
          </a:solidFill>
        </p:spPr>
        <p:txBody>
          <a:bodyPr lIns="122516" tIns="104137" rIns="122516" bIns="104137" anchor="t" anchorCtr="0"/>
          <a:lstStyle>
            <a:lvl1pPr>
              <a:defRPr lang="en-US" sz="1332" b="1" kern="1200" dirty="0" smtClean="0">
                <a:solidFill>
                  <a:schemeClr val="bg1"/>
                </a:solidFill>
                <a:latin typeface="+mn-lt"/>
                <a:ea typeface="+mn-ea"/>
                <a:cs typeface="+mn-cs"/>
              </a:defRPr>
            </a:lvl1pPr>
          </a:lstStyle>
          <a:p>
            <a:pPr lvl="0"/>
            <a:r>
              <a:rPr lang="en-US" dirty="0"/>
              <a:t>Edit master text styles</a:t>
            </a:r>
          </a:p>
        </p:txBody>
      </p:sp>
      <p:sp>
        <p:nvSpPr>
          <p:cNvPr id="8" name="Text Placeholder 10">
            <a:extLst>
              <a:ext uri="{FF2B5EF4-FFF2-40B4-BE49-F238E27FC236}">
                <a16:creationId xmlns:a16="http://schemas.microsoft.com/office/drawing/2014/main" id="{EE70878A-D80D-4924-B520-1EBF3FE28657}"/>
              </a:ext>
            </a:extLst>
          </p:cNvPr>
          <p:cNvSpPr>
            <a:spLocks noGrp="1"/>
          </p:cNvSpPr>
          <p:nvPr>
            <p:ph type="body" sz="quarter" idx="13" hasCustomPrompt="1"/>
          </p:nvPr>
        </p:nvSpPr>
        <p:spPr>
          <a:xfrm>
            <a:off x="344488" y="1448315"/>
            <a:ext cx="2595432" cy="548640"/>
          </a:xfrm>
          <a:prstGeom prst="rect">
            <a:avLst/>
          </a:prstGeom>
          <a:solidFill>
            <a:schemeClr val="accent2"/>
          </a:solidFill>
        </p:spPr>
        <p:txBody>
          <a:bodyPr lIns="122516" tIns="104137" rIns="122516" bIns="104137" anchor="t" anchorCtr="0"/>
          <a:lstStyle>
            <a:lvl1pPr>
              <a:defRPr lang="en-US" sz="1332" b="1" kern="1200" baseline="0" dirty="0" smtClean="0">
                <a:solidFill>
                  <a:schemeClr val="bg1"/>
                </a:solidFill>
                <a:latin typeface="+mn-lt"/>
                <a:ea typeface="+mn-ea"/>
                <a:cs typeface="+mn-cs"/>
              </a:defRPr>
            </a:lvl1pPr>
          </a:lstStyle>
          <a:p>
            <a:pPr lvl="0"/>
            <a:r>
              <a:rPr lang="en-US" dirty="0"/>
              <a:t>Edit master text styles</a:t>
            </a:r>
          </a:p>
        </p:txBody>
      </p:sp>
      <p:sp>
        <p:nvSpPr>
          <p:cNvPr id="9" name="Text Placeholder 10">
            <a:extLst>
              <a:ext uri="{FF2B5EF4-FFF2-40B4-BE49-F238E27FC236}">
                <a16:creationId xmlns:a16="http://schemas.microsoft.com/office/drawing/2014/main" id="{0D3FCC3F-EE92-4225-A6DC-376A9F019DBF}"/>
              </a:ext>
            </a:extLst>
          </p:cNvPr>
          <p:cNvSpPr>
            <a:spLocks noGrp="1"/>
          </p:cNvSpPr>
          <p:nvPr>
            <p:ph type="body" sz="quarter" idx="14" hasCustomPrompt="1"/>
          </p:nvPr>
        </p:nvSpPr>
        <p:spPr>
          <a:xfrm>
            <a:off x="9253668" y="1448315"/>
            <a:ext cx="2595432" cy="548640"/>
          </a:xfrm>
          <a:prstGeom prst="rect">
            <a:avLst/>
          </a:prstGeom>
          <a:solidFill>
            <a:srgbClr val="00B4F0"/>
          </a:solidFill>
        </p:spPr>
        <p:txBody>
          <a:bodyPr lIns="122516" tIns="104137" rIns="122516" bIns="104137" anchor="t" anchorCtr="0"/>
          <a:lstStyle>
            <a:lvl1pPr>
              <a:defRPr lang="en-US" sz="1332" b="1" kern="1200" dirty="0" smtClean="0">
                <a:solidFill>
                  <a:schemeClr val="bg1"/>
                </a:solidFill>
                <a:latin typeface="+mn-lt"/>
                <a:ea typeface="+mn-ea"/>
                <a:cs typeface="+mn-cs"/>
              </a:defRPr>
            </a:lvl1pPr>
          </a:lstStyle>
          <a:p>
            <a:pPr lvl="0"/>
            <a:r>
              <a:rPr lang="en-US" dirty="0"/>
              <a:t>Edit master text styles</a:t>
            </a:r>
          </a:p>
        </p:txBody>
      </p:sp>
      <p:sp>
        <p:nvSpPr>
          <p:cNvPr id="10" name="Text Placeholder 10">
            <a:extLst>
              <a:ext uri="{FF2B5EF4-FFF2-40B4-BE49-F238E27FC236}">
                <a16:creationId xmlns:a16="http://schemas.microsoft.com/office/drawing/2014/main" id="{59E2C607-6F12-4EE2-87E8-77C8D551E24F}"/>
              </a:ext>
            </a:extLst>
          </p:cNvPr>
          <p:cNvSpPr>
            <a:spLocks noGrp="1"/>
          </p:cNvSpPr>
          <p:nvPr>
            <p:ph type="body" sz="quarter" idx="15" hasCustomPrompt="1"/>
          </p:nvPr>
        </p:nvSpPr>
        <p:spPr>
          <a:xfrm>
            <a:off x="6288088" y="1448315"/>
            <a:ext cx="2595432" cy="548640"/>
          </a:xfrm>
          <a:prstGeom prst="rect">
            <a:avLst/>
          </a:prstGeom>
          <a:solidFill>
            <a:srgbClr val="14AAB4"/>
          </a:solidFill>
        </p:spPr>
        <p:txBody>
          <a:bodyPr lIns="122516" tIns="104137" rIns="122516" bIns="104137" anchor="t" anchorCtr="0"/>
          <a:lstStyle>
            <a:lvl1pPr>
              <a:defRPr lang="en-US" sz="1332" b="1" kern="1200" dirty="0" smtClean="0">
                <a:solidFill>
                  <a:schemeClr val="bg1"/>
                </a:solidFill>
                <a:latin typeface="+mn-lt"/>
                <a:ea typeface="+mn-ea"/>
                <a:cs typeface="+mn-cs"/>
              </a:defRPr>
            </a:lvl1pPr>
          </a:lstStyle>
          <a:p>
            <a:pPr lvl="0"/>
            <a:r>
              <a:rPr lang="en-US" dirty="0"/>
              <a:t>Edit master text styles</a:t>
            </a:r>
          </a:p>
        </p:txBody>
      </p:sp>
      <p:sp>
        <p:nvSpPr>
          <p:cNvPr id="11" name="Text Placeholder 7">
            <a:extLst>
              <a:ext uri="{FF2B5EF4-FFF2-40B4-BE49-F238E27FC236}">
                <a16:creationId xmlns:a16="http://schemas.microsoft.com/office/drawing/2014/main" id="{4A87192A-4160-445A-8521-76D867F3A915}"/>
              </a:ext>
            </a:extLst>
          </p:cNvPr>
          <p:cNvSpPr>
            <a:spLocks noGrp="1"/>
          </p:cNvSpPr>
          <p:nvPr>
            <p:ph type="body" sz="quarter" idx="16"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629115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and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hasCustomPrompt="1"/>
          </p:nvPr>
        </p:nvSpPr>
        <p:spPr>
          <a:xfrm>
            <a:off x="344730" y="1450695"/>
            <a:ext cx="5560775" cy="4340506"/>
          </a:xfrm>
          <a:prstGeom prst="rect">
            <a:avLst/>
          </a:prstGeom>
        </p:spPr>
        <p:txBody>
          <a:bodyPr/>
          <a:lstStyle>
            <a:lvl1pPr>
              <a:defRPr b="0">
                <a:solidFill>
                  <a:srgbClr val="0082E6"/>
                </a:solidFill>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DF9121A8-E725-41AC-9085-B5DD72B6D945}"/>
              </a:ext>
            </a:extLst>
          </p:cNvPr>
          <p:cNvSpPr>
            <a:spLocks noGrp="1"/>
          </p:cNvSpPr>
          <p:nvPr>
            <p:ph type="body" sz="quarter" idx="11" hasCustomPrompt="1"/>
          </p:nvPr>
        </p:nvSpPr>
        <p:spPr>
          <a:xfrm>
            <a:off x="6288538" y="1449822"/>
            <a:ext cx="5560564" cy="548640"/>
          </a:xfrm>
          <a:prstGeom prst="rect">
            <a:avLst/>
          </a:prstGeom>
          <a:solidFill>
            <a:schemeClr val="accent2"/>
          </a:solidFill>
        </p:spPr>
        <p:txBody>
          <a:bodyPr lIns="122516" tIns="79635" rIns="122516" bIns="79635" anchor="t" anchorCtr="0"/>
          <a:lstStyle>
            <a:lvl1pPr>
              <a:defRPr lang="en-US" sz="1732" b="1" kern="1200" dirty="0" smtClean="0">
                <a:solidFill>
                  <a:schemeClr val="bg1"/>
                </a:solidFill>
                <a:latin typeface="+mn-lt"/>
                <a:ea typeface="+mn-ea"/>
                <a:cs typeface="+mn-cs"/>
              </a:defRPr>
            </a:lvl1pPr>
          </a:lstStyle>
          <a:p>
            <a:pPr lvl="0"/>
            <a:r>
              <a:rPr lang="en-US" dirty="0"/>
              <a:t>Click to edit master text styles</a:t>
            </a:r>
          </a:p>
        </p:txBody>
      </p:sp>
      <p:sp>
        <p:nvSpPr>
          <p:cNvPr id="13" name="Chart Placeholder 12">
            <a:extLst>
              <a:ext uri="{FF2B5EF4-FFF2-40B4-BE49-F238E27FC236}">
                <a16:creationId xmlns:a16="http://schemas.microsoft.com/office/drawing/2014/main" id="{4E992EF6-E59F-407E-9ADC-2B5DDD053329}"/>
              </a:ext>
            </a:extLst>
          </p:cNvPr>
          <p:cNvSpPr>
            <a:spLocks noGrp="1"/>
          </p:cNvSpPr>
          <p:nvPr>
            <p:ph type="chart" sz="quarter" idx="12"/>
          </p:nvPr>
        </p:nvSpPr>
        <p:spPr>
          <a:xfrm>
            <a:off x="6288538" y="1998463"/>
            <a:ext cx="5560564" cy="3792740"/>
          </a:xfrm>
          <a:prstGeom prst="rect">
            <a:avLst/>
          </a:prstGeom>
          <a:solidFill>
            <a:srgbClr val="EBEBEB"/>
          </a:solidFill>
        </p:spPr>
        <p:txBody>
          <a:bodyPr/>
          <a:lstStyle/>
          <a:p>
            <a:r>
              <a:rPr lang="en-US"/>
              <a:t>Click icon to add chart</a:t>
            </a:r>
            <a:endParaRPr lang="en-US" dirty="0"/>
          </a:p>
        </p:txBody>
      </p:sp>
      <p:sp>
        <p:nvSpPr>
          <p:cNvPr id="14" name="Text Placeholder 7">
            <a:extLst>
              <a:ext uri="{FF2B5EF4-FFF2-40B4-BE49-F238E27FC236}">
                <a16:creationId xmlns:a16="http://schemas.microsoft.com/office/drawing/2014/main" id="{4BC720BE-C289-44CA-8C90-F38EBFA48B1A}"/>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38466738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11" name="Text Placeholder 10">
            <a:extLst>
              <a:ext uri="{FF2B5EF4-FFF2-40B4-BE49-F238E27FC236}">
                <a16:creationId xmlns:a16="http://schemas.microsoft.com/office/drawing/2014/main" id="{DF9121A8-E725-41AC-9085-B5DD72B6D945}"/>
              </a:ext>
            </a:extLst>
          </p:cNvPr>
          <p:cNvSpPr>
            <a:spLocks noGrp="1"/>
          </p:cNvSpPr>
          <p:nvPr>
            <p:ph type="body" sz="quarter" idx="11" hasCustomPrompt="1"/>
          </p:nvPr>
        </p:nvSpPr>
        <p:spPr>
          <a:xfrm>
            <a:off x="346193" y="1449822"/>
            <a:ext cx="11502911" cy="548640"/>
          </a:xfrm>
          <a:prstGeom prst="rect">
            <a:avLst/>
          </a:prstGeom>
          <a:solidFill>
            <a:srgbClr val="172A5A"/>
          </a:solidFill>
        </p:spPr>
        <p:txBody>
          <a:bodyPr lIns="122516" tIns="79635" rIns="122516" bIns="79635" anchor="t" anchorCtr="0"/>
          <a:lstStyle>
            <a:lvl1pPr>
              <a:defRPr lang="en-US" sz="1732" b="1" kern="1200" dirty="0" smtClean="0">
                <a:solidFill>
                  <a:schemeClr val="bg1"/>
                </a:solidFill>
                <a:latin typeface="+mn-lt"/>
                <a:ea typeface="+mn-ea"/>
                <a:cs typeface="+mn-cs"/>
              </a:defRPr>
            </a:lvl1pPr>
          </a:lstStyle>
          <a:p>
            <a:pPr lvl="0"/>
            <a:r>
              <a:rPr lang="en-US" dirty="0"/>
              <a:t>Edit master text styles</a:t>
            </a:r>
          </a:p>
        </p:txBody>
      </p:sp>
      <p:sp>
        <p:nvSpPr>
          <p:cNvPr id="13" name="Chart Placeholder 12">
            <a:extLst>
              <a:ext uri="{FF2B5EF4-FFF2-40B4-BE49-F238E27FC236}">
                <a16:creationId xmlns:a16="http://schemas.microsoft.com/office/drawing/2014/main" id="{4E992EF6-E59F-407E-9ADC-2B5DDD053329}"/>
              </a:ext>
            </a:extLst>
          </p:cNvPr>
          <p:cNvSpPr>
            <a:spLocks noGrp="1"/>
          </p:cNvSpPr>
          <p:nvPr>
            <p:ph type="chart" sz="quarter" idx="12"/>
          </p:nvPr>
        </p:nvSpPr>
        <p:spPr>
          <a:xfrm>
            <a:off x="346193" y="1998463"/>
            <a:ext cx="11502911" cy="3792740"/>
          </a:xfrm>
          <a:prstGeom prst="rect">
            <a:avLst/>
          </a:prstGeom>
          <a:solidFill>
            <a:srgbClr val="EBEBEB"/>
          </a:solidFill>
        </p:spPr>
        <p:txBody>
          <a:bodyPr/>
          <a:lstStyle/>
          <a:p>
            <a:r>
              <a:rPr lang="en-US"/>
              <a:t>Click icon to add chart</a:t>
            </a:r>
            <a:endParaRPr lang="en-US" dirty="0"/>
          </a:p>
        </p:txBody>
      </p:sp>
      <p:sp>
        <p:nvSpPr>
          <p:cNvPr id="6" name="Text Placeholder 7">
            <a:extLst>
              <a:ext uri="{FF2B5EF4-FFF2-40B4-BE49-F238E27FC236}">
                <a16:creationId xmlns:a16="http://schemas.microsoft.com/office/drawing/2014/main" id="{3AF42302-0A1C-48FD-ABFB-7A3B597D1EDC}"/>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3055628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5" name="Text Placeholder 10">
            <a:extLst>
              <a:ext uri="{FF2B5EF4-FFF2-40B4-BE49-F238E27FC236}">
                <a16:creationId xmlns:a16="http://schemas.microsoft.com/office/drawing/2014/main" id="{17F69F6E-DBCA-4725-8175-37A92206FDD0}"/>
              </a:ext>
            </a:extLst>
          </p:cNvPr>
          <p:cNvSpPr>
            <a:spLocks noGrp="1"/>
          </p:cNvSpPr>
          <p:nvPr>
            <p:ph type="body" sz="quarter" idx="11" hasCustomPrompt="1"/>
          </p:nvPr>
        </p:nvSpPr>
        <p:spPr>
          <a:xfrm>
            <a:off x="6288538" y="1449822"/>
            <a:ext cx="5560564" cy="548640"/>
          </a:xfrm>
          <a:prstGeom prst="rect">
            <a:avLst/>
          </a:prstGeom>
          <a:solidFill>
            <a:schemeClr val="accent1"/>
          </a:solidFill>
        </p:spPr>
        <p:txBody>
          <a:bodyPr lIns="122516" tIns="79635" rIns="122516" bIns="79635" anchor="t" anchorCtr="0"/>
          <a:lstStyle>
            <a:lvl1pPr>
              <a:defRPr lang="en-US" sz="1732" b="1" kern="1200" dirty="0" smtClean="0">
                <a:solidFill>
                  <a:schemeClr val="bg1"/>
                </a:solidFill>
                <a:latin typeface="+mn-lt"/>
                <a:ea typeface="+mn-ea"/>
                <a:cs typeface="+mn-cs"/>
              </a:defRPr>
            </a:lvl1pPr>
          </a:lstStyle>
          <a:p>
            <a:pPr lvl="0"/>
            <a:r>
              <a:rPr lang="en-US" dirty="0"/>
              <a:t>Click to edit master text styles</a:t>
            </a:r>
          </a:p>
        </p:txBody>
      </p:sp>
      <p:sp>
        <p:nvSpPr>
          <p:cNvPr id="6" name="Text Placeholder 10">
            <a:extLst>
              <a:ext uri="{FF2B5EF4-FFF2-40B4-BE49-F238E27FC236}">
                <a16:creationId xmlns:a16="http://schemas.microsoft.com/office/drawing/2014/main" id="{ECFEF1BC-761B-4396-AD94-6F1A23BB667D}"/>
              </a:ext>
            </a:extLst>
          </p:cNvPr>
          <p:cNvSpPr>
            <a:spLocks noGrp="1"/>
          </p:cNvSpPr>
          <p:nvPr>
            <p:ph type="body" sz="quarter" idx="12" hasCustomPrompt="1"/>
          </p:nvPr>
        </p:nvSpPr>
        <p:spPr>
          <a:xfrm>
            <a:off x="346191" y="1449822"/>
            <a:ext cx="5560564" cy="548640"/>
          </a:xfrm>
          <a:prstGeom prst="rect">
            <a:avLst/>
          </a:prstGeom>
          <a:solidFill>
            <a:srgbClr val="172A5A"/>
          </a:solidFill>
        </p:spPr>
        <p:txBody>
          <a:bodyPr lIns="122516" tIns="79635" rIns="122516" bIns="79635" anchor="t" anchorCtr="0"/>
          <a:lstStyle>
            <a:lvl1pPr>
              <a:defRPr lang="en-US" sz="1732" b="1" kern="1200" dirty="0" smtClean="0">
                <a:solidFill>
                  <a:schemeClr val="bg1"/>
                </a:solidFill>
                <a:latin typeface="+mn-lt"/>
                <a:ea typeface="+mn-ea"/>
                <a:cs typeface="+mn-cs"/>
              </a:defRPr>
            </a:lvl1pPr>
          </a:lstStyle>
          <a:p>
            <a:pPr lvl="0"/>
            <a:r>
              <a:rPr lang="en-US" dirty="0"/>
              <a:t>Click to edit master text styles</a:t>
            </a:r>
          </a:p>
        </p:txBody>
      </p:sp>
      <p:sp>
        <p:nvSpPr>
          <p:cNvPr id="8" name="Chart Placeholder 7">
            <a:extLst>
              <a:ext uri="{FF2B5EF4-FFF2-40B4-BE49-F238E27FC236}">
                <a16:creationId xmlns:a16="http://schemas.microsoft.com/office/drawing/2014/main" id="{DDEB1926-91CE-40BF-BEDD-747DE40AC7F7}"/>
              </a:ext>
            </a:extLst>
          </p:cNvPr>
          <p:cNvSpPr>
            <a:spLocks noGrp="1"/>
          </p:cNvSpPr>
          <p:nvPr>
            <p:ph type="chart" sz="quarter" idx="13"/>
          </p:nvPr>
        </p:nvSpPr>
        <p:spPr>
          <a:xfrm>
            <a:off x="343853" y="1998463"/>
            <a:ext cx="5562903" cy="3792740"/>
          </a:xfrm>
          <a:prstGeom prst="rect">
            <a:avLst/>
          </a:prstGeom>
          <a:solidFill>
            <a:srgbClr val="EBEBEB"/>
          </a:solidFill>
        </p:spPr>
        <p:txBody>
          <a:bodyPr/>
          <a:lstStyle/>
          <a:p>
            <a:r>
              <a:rPr lang="en-US"/>
              <a:t>Click icon to add chart</a:t>
            </a:r>
          </a:p>
        </p:txBody>
      </p:sp>
      <p:sp>
        <p:nvSpPr>
          <p:cNvPr id="9" name="Chart Placeholder 7">
            <a:extLst>
              <a:ext uri="{FF2B5EF4-FFF2-40B4-BE49-F238E27FC236}">
                <a16:creationId xmlns:a16="http://schemas.microsoft.com/office/drawing/2014/main" id="{3AB78E63-DF82-4B53-AF43-D8F4F6F58D27}"/>
              </a:ext>
            </a:extLst>
          </p:cNvPr>
          <p:cNvSpPr>
            <a:spLocks noGrp="1"/>
          </p:cNvSpPr>
          <p:nvPr>
            <p:ph type="chart" sz="quarter" idx="14"/>
          </p:nvPr>
        </p:nvSpPr>
        <p:spPr>
          <a:xfrm>
            <a:off x="6288899" y="1998463"/>
            <a:ext cx="5560205" cy="3792740"/>
          </a:xfrm>
          <a:prstGeom prst="rect">
            <a:avLst/>
          </a:prstGeom>
          <a:solidFill>
            <a:srgbClr val="EBEBEB"/>
          </a:solidFill>
        </p:spPr>
        <p:txBody>
          <a:bodyPr/>
          <a:lstStyle/>
          <a:p>
            <a:r>
              <a:rPr lang="en-US"/>
              <a:t>Click icon to add chart</a:t>
            </a:r>
          </a:p>
        </p:txBody>
      </p:sp>
      <p:sp>
        <p:nvSpPr>
          <p:cNvPr id="10" name="Text Placeholder 7">
            <a:extLst>
              <a:ext uri="{FF2B5EF4-FFF2-40B4-BE49-F238E27FC236}">
                <a16:creationId xmlns:a16="http://schemas.microsoft.com/office/drawing/2014/main" id="{A64908BA-72FA-48A6-9C3C-F545BCDB0EC0}"/>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35843633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hasCustomPrompt="1"/>
          </p:nvPr>
        </p:nvSpPr>
        <p:spPr>
          <a:xfrm>
            <a:off x="344731" y="230665"/>
            <a:ext cx="11504375" cy="988535"/>
          </a:xfrm>
          <a:prstGeom prst="rect">
            <a:avLst/>
          </a:prstGeom>
        </p:spPr>
        <p:txBody>
          <a:bodyPr/>
          <a:lstStyle>
            <a:lvl1pPr>
              <a:defRPr b="1" i="0">
                <a:latin typeface="Arial"/>
                <a:cs typeface="Arial"/>
              </a:defRPr>
            </a:lvl1pPr>
          </a:lstStyle>
          <a:p>
            <a:r>
              <a:rPr lang="en-US" dirty="0"/>
              <a:t>Primary header/content</a:t>
            </a:r>
          </a:p>
        </p:txBody>
      </p:sp>
      <p:sp>
        <p:nvSpPr>
          <p:cNvPr id="6" name="Text Placeholder 10">
            <a:extLst>
              <a:ext uri="{FF2B5EF4-FFF2-40B4-BE49-F238E27FC236}">
                <a16:creationId xmlns:a16="http://schemas.microsoft.com/office/drawing/2014/main" id="{CD67424C-444D-4666-93A7-76EC3793AB18}"/>
              </a:ext>
            </a:extLst>
          </p:cNvPr>
          <p:cNvSpPr>
            <a:spLocks noGrp="1"/>
          </p:cNvSpPr>
          <p:nvPr>
            <p:ph type="body" sz="quarter" idx="11" hasCustomPrompt="1"/>
          </p:nvPr>
        </p:nvSpPr>
        <p:spPr>
          <a:xfrm>
            <a:off x="346191" y="1449822"/>
            <a:ext cx="3573839" cy="548640"/>
          </a:xfrm>
          <a:prstGeom prst="rect">
            <a:avLst/>
          </a:prstGeom>
          <a:solidFill>
            <a:schemeClr val="accent2"/>
          </a:solidFill>
        </p:spPr>
        <p:txBody>
          <a:bodyPr lIns="122516" tIns="85761" rIns="122516" bIns="85761" anchor="t" anchorCtr="0"/>
          <a:lstStyle>
            <a:lvl1pPr>
              <a:defRPr lang="en-US" sz="1465" b="1" kern="1200" dirty="0" smtClean="0">
                <a:solidFill>
                  <a:schemeClr val="bg1"/>
                </a:solidFill>
                <a:latin typeface="+mn-lt"/>
                <a:ea typeface="+mn-ea"/>
                <a:cs typeface="+mn-cs"/>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DEA8B428-FD5E-4F70-9AAF-537FD1A1D9C0}"/>
              </a:ext>
            </a:extLst>
          </p:cNvPr>
          <p:cNvSpPr>
            <a:spLocks noGrp="1"/>
          </p:cNvSpPr>
          <p:nvPr>
            <p:ph type="body" sz="quarter" idx="12" hasCustomPrompt="1"/>
          </p:nvPr>
        </p:nvSpPr>
        <p:spPr>
          <a:xfrm>
            <a:off x="4310957" y="1449822"/>
            <a:ext cx="3573839" cy="548640"/>
          </a:xfrm>
          <a:prstGeom prst="rect">
            <a:avLst/>
          </a:prstGeom>
          <a:solidFill>
            <a:schemeClr val="accent1"/>
          </a:solidFill>
        </p:spPr>
        <p:txBody>
          <a:bodyPr lIns="122516" tIns="85761" rIns="122516" bIns="85761" anchor="t" anchorCtr="0"/>
          <a:lstStyle>
            <a:lvl1pPr>
              <a:defRPr lang="en-US" sz="1465" b="1" kern="1200" dirty="0" smtClean="0">
                <a:solidFill>
                  <a:schemeClr val="bg1"/>
                </a:solidFill>
                <a:latin typeface="+mn-lt"/>
                <a:ea typeface="+mn-ea"/>
                <a:cs typeface="+mn-cs"/>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287DAF44-087B-4733-A9C8-B5B1E916A771}"/>
              </a:ext>
            </a:extLst>
          </p:cNvPr>
          <p:cNvSpPr>
            <a:spLocks noGrp="1"/>
          </p:cNvSpPr>
          <p:nvPr>
            <p:ph type="body" sz="quarter" idx="13" hasCustomPrompt="1"/>
          </p:nvPr>
        </p:nvSpPr>
        <p:spPr>
          <a:xfrm>
            <a:off x="8275723" y="1449822"/>
            <a:ext cx="3573839" cy="548640"/>
          </a:xfrm>
          <a:prstGeom prst="rect">
            <a:avLst/>
          </a:prstGeom>
          <a:solidFill>
            <a:srgbClr val="14AAB4"/>
          </a:solidFill>
        </p:spPr>
        <p:txBody>
          <a:bodyPr lIns="122516" tIns="85761" rIns="122516" bIns="85761" anchor="t" anchorCtr="0"/>
          <a:lstStyle>
            <a:lvl1pPr>
              <a:defRPr lang="en-US" sz="1465" b="1" kern="1200" dirty="0" smtClean="0">
                <a:solidFill>
                  <a:schemeClr val="bg1"/>
                </a:solidFill>
                <a:latin typeface="+mn-lt"/>
                <a:ea typeface="+mn-ea"/>
                <a:cs typeface="+mn-cs"/>
              </a:defRPr>
            </a:lvl1pPr>
          </a:lstStyle>
          <a:p>
            <a:pPr lvl="0"/>
            <a:r>
              <a:rPr lang="en-US" dirty="0"/>
              <a:t>Click to edit master text styles</a:t>
            </a:r>
          </a:p>
        </p:txBody>
      </p:sp>
      <p:sp>
        <p:nvSpPr>
          <p:cNvPr id="10" name="Chart Placeholder 9">
            <a:extLst>
              <a:ext uri="{FF2B5EF4-FFF2-40B4-BE49-F238E27FC236}">
                <a16:creationId xmlns:a16="http://schemas.microsoft.com/office/drawing/2014/main" id="{1424F8D3-A515-4FF6-B4A7-50F50D61F225}"/>
              </a:ext>
            </a:extLst>
          </p:cNvPr>
          <p:cNvSpPr>
            <a:spLocks noGrp="1"/>
          </p:cNvSpPr>
          <p:nvPr>
            <p:ph type="chart" sz="quarter" idx="14"/>
          </p:nvPr>
        </p:nvSpPr>
        <p:spPr>
          <a:xfrm>
            <a:off x="8276181" y="1998462"/>
            <a:ext cx="3573379" cy="3791985"/>
          </a:xfrm>
          <a:prstGeom prst="rect">
            <a:avLst/>
          </a:prstGeom>
          <a:solidFill>
            <a:srgbClr val="EBEBEB"/>
          </a:solidFill>
        </p:spPr>
        <p:txBody>
          <a:bodyPr/>
          <a:lstStyle/>
          <a:p>
            <a:r>
              <a:rPr lang="en-US"/>
              <a:t>Click icon to add chart</a:t>
            </a:r>
          </a:p>
        </p:txBody>
      </p:sp>
      <p:sp>
        <p:nvSpPr>
          <p:cNvPr id="11" name="Chart Placeholder 9">
            <a:extLst>
              <a:ext uri="{FF2B5EF4-FFF2-40B4-BE49-F238E27FC236}">
                <a16:creationId xmlns:a16="http://schemas.microsoft.com/office/drawing/2014/main" id="{C0BE7B5E-C487-49EE-B430-0F2FCE9B6B5A}"/>
              </a:ext>
            </a:extLst>
          </p:cNvPr>
          <p:cNvSpPr>
            <a:spLocks noGrp="1"/>
          </p:cNvSpPr>
          <p:nvPr>
            <p:ph type="chart" sz="quarter" idx="15"/>
          </p:nvPr>
        </p:nvSpPr>
        <p:spPr>
          <a:xfrm>
            <a:off x="4310957" y="1999216"/>
            <a:ext cx="3573379" cy="3791985"/>
          </a:xfrm>
          <a:prstGeom prst="rect">
            <a:avLst/>
          </a:prstGeom>
          <a:solidFill>
            <a:srgbClr val="EBEBEB"/>
          </a:solidFill>
        </p:spPr>
        <p:txBody>
          <a:bodyPr/>
          <a:lstStyle/>
          <a:p>
            <a:r>
              <a:rPr lang="en-US"/>
              <a:t>Click icon to add chart</a:t>
            </a:r>
          </a:p>
        </p:txBody>
      </p:sp>
      <p:sp>
        <p:nvSpPr>
          <p:cNvPr id="12" name="Chart Placeholder 9">
            <a:extLst>
              <a:ext uri="{FF2B5EF4-FFF2-40B4-BE49-F238E27FC236}">
                <a16:creationId xmlns:a16="http://schemas.microsoft.com/office/drawing/2014/main" id="{4C17C18E-283D-4DAF-BA6B-3E2C4C3F4D49}"/>
              </a:ext>
            </a:extLst>
          </p:cNvPr>
          <p:cNvSpPr>
            <a:spLocks noGrp="1"/>
          </p:cNvSpPr>
          <p:nvPr>
            <p:ph type="chart" sz="quarter" idx="16"/>
          </p:nvPr>
        </p:nvSpPr>
        <p:spPr>
          <a:xfrm>
            <a:off x="344585" y="1999216"/>
            <a:ext cx="3573379" cy="3791985"/>
          </a:xfrm>
          <a:prstGeom prst="rect">
            <a:avLst/>
          </a:prstGeom>
          <a:solidFill>
            <a:srgbClr val="EBEBEB"/>
          </a:solidFill>
        </p:spPr>
        <p:txBody>
          <a:bodyPr/>
          <a:lstStyle/>
          <a:p>
            <a:r>
              <a:rPr lang="en-US"/>
              <a:t>Click icon to add chart</a:t>
            </a:r>
          </a:p>
        </p:txBody>
      </p:sp>
      <p:sp>
        <p:nvSpPr>
          <p:cNvPr id="13" name="Text Placeholder 7">
            <a:extLst>
              <a:ext uri="{FF2B5EF4-FFF2-40B4-BE49-F238E27FC236}">
                <a16:creationId xmlns:a16="http://schemas.microsoft.com/office/drawing/2014/main" id="{D7D2B6D3-7F87-4B2A-B173-C61273DD4F70}"/>
              </a:ext>
            </a:extLst>
          </p:cNvPr>
          <p:cNvSpPr>
            <a:spLocks noGrp="1"/>
          </p:cNvSpPr>
          <p:nvPr>
            <p:ph type="body" sz="quarter" idx="10" hasCustomPrompt="1"/>
          </p:nvPr>
        </p:nvSpPr>
        <p:spPr>
          <a:xfrm>
            <a:off x="344490" y="772243"/>
            <a:ext cx="11503025" cy="446961"/>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17319629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E02B-7B30-4337-9B1E-95581D5FAC5F}"/>
              </a:ext>
            </a:extLst>
          </p:cNvPr>
          <p:cNvSpPr>
            <a:spLocks noGrp="1"/>
          </p:cNvSpPr>
          <p:nvPr>
            <p:ph type="title" hasCustomPrompt="1"/>
          </p:nvPr>
        </p:nvSpPr>
        <p:spPr>
          <a:xfrm>
            <a:off x="344729" y="230669"/>
            <a:ext cx="11504375" cy="987569"/>
          </a:xfrm>
          <a:prstGeom prst="rect">
            <a:avLst/>
          </a:prstGeom>
        </p:spPr>
        <p:txBody>
          <a:bodyPr/>
          <a:lstStyle>
            <a:lvl1pPr>
              <a:defRPr b="1" i="0">
                <a:latin typeface="Arial"/>
                <a:cs typeface="Arial"/>
              </a:defRPr>
            </a:lvl1pPr>
          </a:lstStyle>
          <a:p>
            <a:r>
              <a:rPr lang="en-US" dirty="0"/>
              <a:t>Primary header/content</a:t>
            </a:r>
          </a:p>
        </p:txBody>
      </p:sp>
      <p:sp>
        <p:nvSpPr>
          <p:cNvPr id="6" name="Text Placeholder 7">
            <a:extLst>
              <a:ext uri="{FF2B5EF4-FFF2-40B4-BE49-F238E27FC236}">
                <a16:creationId xmlns:a16="http://schemas.microsoft.com/office/drawing/2014/main" id="{78756FC4-7E7D-45AF-86EC-83BBC47D2C9F}"/>
              </a:ext>
            </a:extLst>
          </p:cNvPr>
          <p:cNvSpPr>
            <a:spLocks noGrp="1"/>
          </p:cNvSpPr>
          <p:nvPr>
            <p:ph type="body" sz="quarter" idx="10" hasCustomPrompt="1"/>
          </p:nvPr>
        </p:nvSpPr>
        <p:spPr>
          <a:xfrm>
            <a:off x="344490" y="772240"/>
            <a:ext cx="11503025" cy="445996"/>
          </a:xfrm>
          <a:prstGeom prst="rect">
            <a:avLst/>
          </a:prstGeom>
        </p:spPr>
        <p:txBody>
          <a:bodyPr/>
          <a:lstStyle>
            <a:lvl1pPr>
              <a:defRPr sz="2131" b="1" i="0">
                <a:solidFill>
                  <a:srgbClr val="0082E6"/>
                </a:solidFill>
                <a:latin typeface="Arial"/>
                <a:cs typeface="Arial"/>
              </a:defRPr>
            </a:lvl1pPr>
          </a:lstStyle>
          <a:p>
            <a:pPr lvl="0"/>
            <a:r>
              <a:rPr lang="en-US" dirty="0"/>
              <a:t>Subhead</a:t>
            </a:r>
          </a:p>
        </p:txBody>
      </p:sp>
    </p:spTree>
    <p:extLst>
      <p:ext uri="{BB962C8B-B14F-4D97-AF65-F5344CB8AC3E}">
        <p14:creationId xmlns:p14="http://schemas.microsoft.com/office/powerpoint/2010/main" val="15481400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Rectangle 3"/>
          <p:cNvSpPr>
            <a:spLocks noChangeAspect="1"/>
          </p:cNvSpPr>
          <p:nvPr/>
        </p:nvSpPr>
        <p:spPr>
          <a:xfrm>
            <a:off x="1" y="0"/>
            <a:ext cx="12208256" cy="6867144"/>
          </a:xfrm>
          <a:prstGeom prst="rect">
            <a:avLst/>
          </a:prstGeom>
          <a:solidFill>
            <a:srgbClr val="071E44"/>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8" rIns="81635" bIns="40818" rtlCol="0" anchor="t"/>
          <a:lstStyle/>
          <a:p>
            <a:pPr algn="l"/>
            <a:endParaRPr lang="en-US" sz="2398" dirty="0" err="1"/>
          </a:p>
        </p:txBody>
      </p:sp>
      <p:sp>
        <p:nvSpPr>
          <p:cNvPr id="3" name="Text Placeholder 2">
            <a:extLst>
              <a:ext uri="{FF2B5EF4-FFF2-40B4-BE49-F238E27FC236}">
                <a16:creationId xmlns:a16="http://schemas.microsoft.com/office/drawing/2014/main" id="{C5308D71-DE9C-49A6-8B02-FEC6E0E1D9D1}"/>
              </a:ext>
            </a:extLst>
          </p:cNvPr>
          <p:cNvSpPr>
            <a:spLocks noGrp="1"/>
          </p:cNvSpPr>
          <p:nvPr>
            <p:ph type="body" idx="1" hasCustomPrompt="1"/>
          </p:nvPr>
        </p:nvSpPr>
        <p:spPr>
          <a:xfrm>
            <a:off x="700551" y="3298308"/>
            <a:ext cx="10365999" cy="2171700"/>
          </a:xfrm>
          <a:prstGeom prst="rect">
            <a:avLst/>
          </a:prstGeom>
        </p:spPr>
        <p:txBody>
          <a:bodyPr/>
          <a:lstStyle>
            <a:lvl1pPr marL="0" indent="0" algn="r">
              <a:buNone/>
              <a:defRPr sz="1732" b="0">
                <a:solidFill>
                  <a:srgbClr val="28A5FF"/>
                </a:solidFill>
              </a:defRPr>
            </a:lvl1pPr>
            <a:lvl2pPr marL="408005" indent="0">
              <a:buNone/>
              <a:defRPr sz="1732">
                <a:solidFill>
                  <a:schemeClr val="tx1">
                    <a:tint val="75000"/>
                  </a:schemeClr>
                </a:solidFill>
              </a:defRPr>
            </a:lvl2pPr>
            <a:lvl3pPr marL="816011" indent="0">
              <a:buNone/>
              <a:defRPr sz="1732">
                <a:solidFill>
                  <a:schemeClr val="tx1">
                    <a:tint val="75000"/>
                  </a:schemeClr>
                </a:solidFill>
              </a:defRPr>
            </a:lvl3pPr>
            <a:lvl4pPr marL="1224017" indent="0">
              <a:buNone/>
              <a:defRPr sz="1465">
                <a:solidFill>
                  <a:schemeClr val="tx1">
                    <a:tint val="75000"/>
                  </a:schemeClr>
                </a:solidFill>
              </a:defRPr>
            </a:lvl4pPr>
            <a:lvl5pPr marL="1632024" indent="0">
              <a:buNone/>
              <a:defRPr sz="1465">
                <a:solidFill>
                  <a:schemeClr val="tx1">
                    <a:tint val="75000"/>
                  </a:schemeClr>
                </a:solidFill>
              </a:defRPr>
            </a:lvl5pPr>
            <a:lvl6pPr marL="2040029" indent="0">
              <a:buNone/>
              <a:defRPr sz="1465">
                <a:solidFill>
                  <a:schemeClr val="tx1">
                    <a:tint val="75000"/>
                  </a:schemeClr>
                </a:solidFill>
              </a:defRPr>
            </a:lvl6pPr>
            <a:lvl7pPr marL="2448035" indent="0">
              <a:buNone/>
              <a:defRPr sz="1465">
                <a:solidFill>
                  <a:schemeClr val="tx1">
                    <a:tint val="75000"/>
                  </a:schemeClr>
                </a:solidFill>
              </a:defRPr>
            </a:lvl7pPr>
            <a:lvl8pPr marL="2856041" indent="0">
              <a:buNone/>
              <a:defRPr sz="1465">
                <a:solidFill>
                  <a:schemeClr val="tx1">
                    <a:tint val="75000"/>
                  </a:schemeClr>
                </a:solidFill>
              </a:defRPr>
            </a:lvl8pPr>
            <a:lvl9pPr marL="3264047" indent="0">
              <a:buNone/>
              <a:defRPr sz="1465">
                <a:solidFill>
                  <a:schemeClr val="tx1">
                    <a:tint val="75000"/>
                  </a:schemeClr>
                </a:solidFill>
              </a:defRPr>
            </a:lvl9pPr>
          </a:lstStyle>
          <a:p>
            <a:pPr lvl="0"/>
            <a:r>
              <a:rPr lang="en-US" dirty="0"/>
              <a:t>Click to edit master subtitle style</a:t>
            </a:r>
          </a:p>
        </p:txBody>
      </p:sp>
      <p:sp>
        <p:nvSpPr>
          <p:cNvPr id="10" name="TextBox 9"/>
          <p:cNvSpPr txBox="1"/>
          <p:nvPr/>
        </p:nvSpPr>
        <p:spPr>
          <a:xfrm>
            <a:off x="609718" y="2259447"/>
            <a:ext cx="10457036" cy="894080"/>
          </a:xfrm>
          <a:prstGeom prst="rect">
            <a:avLst/>
          </a:prstGeom>
          <a:noFill/>
        </p:spPr>
        <p:txBody>
          <a:bodyPr wrap="square" lIns="81635" tIns="40818" rIns="81635" bIns="40818" rtlCol="0" anchor="b">
            <a:noAutofit/>
          </a:bodyPr>
          <a:lstStyle/>
          <a:p>
            <a:pPr algn="r"/>
            <a:r>
              <a:rPr lang="en-US" sz="3597" b="1" i="0" dirty="0">
                <a:solidFill>
                  <a:schemeClr val="bg1"/>
                </a:solidFill>
                <a:latin typeface="Arial"/>
                <a:cs typeface="Arial"/>
              </a:rPr>
              <a:t>Thank you</a:t>
            </a:r>
          </a:p>
        </p:txBody>
      </p:sp>
      <p:sp>
        <p:nvSpPr>
          <p:cNvPr id="11" name="TextBox 10">
            <a:extLst>
              <a:ext uri="{FF2B5EF4-FFF2-40B4-BE49-F238E27FC236}">
                <a16:creationId xmlns:a16="http://schemas.microsoft.com/office/drawing/2014/main" id="{A7E3EAA3-AD3C-4B2E-A429-551DAF139EAB}"/>
              </a:ext>
            </a:extLst>
          </p:cNvPr>
          <p:cNvSpPr txBox="1"/>
          <p:nvPr/>
        </p:nvSpPr>
        <p:spPr>
          <a:xfrm>
            <a:off x="461913" y="6338432"/>
            <a:ext cx="304860" cy="363224"/>
          </a:xfrm>
          <a:prstGeom prst="rect">
            <a:avLst/>
          </a:prstGeom>
          <a:noFill/>
        </p:spPr>
        <p:txBody>
          <a:bodyPr wrap="none" lIns="0" tIns="0" rIns="0" bIns="0" rtlCol="0" anchor="ctr">
            <a:noAutofit/>
          </a:bodyPr>
          <a:lstStyle/>
          <a:p>
            <a:fld id="{FF979371-987E-4B41-9BCC-DAEA37827DDC}" type="slidenum">
              <a:rPr lang="en-US" sz="1066" smtClean="0">
                <a:solidFill>
                  <a:srgbClr val="FFFFFF"/>
                </a:solidFill>
              </a:rPr>
              <a:t>‹#›</a:t>
            </a:fld>
            <a:endParaRPr lang="en-US" sz="1066" dirty="0">
              <a:solidFill>
                <a:srgbClr val="FFFFFF"/>
              </a:solidFill>
            </a:endParaRPr>
          </a:p>
        </p:txBody>
      </p:sp>
    </p:spTree>
    <p:extLst>
      <p:ext uri="{BB962C8B-B14F-4D97-AF65-F5344CB8AC3E}">
        <p14:creationId xmlns:p14="http://schemas.microsoft.com/office/powerpoint/2010/main" val="29015897"/>
      </p:ext>
    </p:extLst>
  </p:cSld>
  <p:clrMapOvr>
    <a:masterClrMapping/>
  </p:clrMapOvr>
  <p:hf sldNum="0"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B54-83A1-409D-8F13-B5981C0FC07C}"/>
              </a:ext>
            </a:extLst>
          </p:cNvPr>
          <p:cNvSpPr>
            <a:spLocks noGrp="1"/>
          </p:cNvSpPr>
          <p:nvPr>
            <p:ph type="title"/>
          </p:nvPr>
        </p:nvSpPr>
        <p:spPr>
          <a:xfrm>
            <a:off x="344726" y="230665"/>
            <a:ext cx="11504375" cy="9885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11DF78B-2B5A-4C16-A430-C31632D0AA10}"/>
              </a:ext>
            </a:extLst>
          </p:cNvPr>
          <p:cNvSpPr>
            <a:spLocks noGrp="1"/>
          </p:cNvSpPr>
          <p:nvPr>
            <p:ph sz="half" idx="1"/>
          </p:nvPr>
        </p:nvSpPr>
        <p:spPr>
          <a:xfrm>
            <a:off x="344726" y="1447800"/>
            <a:ext cx="5560775" cy="4343401"/>
          </a:xfrm>
          <a:prstGeom prst="rect">
            <a:avLst/>
          </a:prstGeom>
        </p:spPr>
        <p:txBody>
          <a:bodyPr/>
          <a:lstStyle>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307BEF-786C-4EF2-BD05-5319DADD9C46}"/>
              </a:ext>
            </a:extLst>
          </p:cNvPr>
          <p:cNvSpPr>
            <a:spLocks noGrp="1"/>
          </p:cNvSpPr>
          <p:nvPr>
            <p:ph sz="half" idx="2"/>
          </p:nvPr>
        </p:nvSpPr>
        <p:spPr>
          <a:xfrm>
            <a:off x="6288679" y="1447800"/>
            <a:ext cx="5562599" cy="4343401"/>
          </a:xfrm>
          <a:prstGeom prst="rect">
            <a:avLst/>
          </a:prstGeom>
        </p:spPr>
        <p:txBody>
          <a:bodyPr/>
          <a:lstStyle>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A5CB0CF6-A215-4F26-A6F0-6F3057F0F2BB}"/>
              </a:ext>
            </a:extLst>
          </p:cNvPr>
          <p:cNvSpPr>
            <a:spLocks noGrp="1"/>
          </p:cNvSpPr>
          <p:nvPr>
            <p:ph type="body" sz="quarter" idx="10"/>
          </p:nvPr>
        </p:nvSpPr>
        <p:spPr>
          <a:xfrm>
            <a:off x="344489" y="772240"/>
            <a:ext cx="11503025" cy="446961"/>
          </a:xfrm>
          <a:prstGeom prst="rect">
            <a:avLst/>
          </a:prstGeom>
        </p:spPr>
        <p:txBody>
          <a:bodyPr/>
          <a:lstStyle>
            <a:lvl1pPr>
              <a:defRPr sz="2398" b="0">
                <a:solidFill>
                  <a:schemeClr val="bg2"/>
                </a:solidFill>
              </a:defRPr>
            </a:lvl1pPr>
          </a:lstStyle>
          <a:p>
            <a:pPr lvl="0"/>
            <a:r>
              <a:rPr lang="en-US" dirty="0"/>
              <a:t>Edit Master text styles</a:t>
            </a:r>
          </a:p>
        </p:txBody>
      </p:sp>
    </p:spTree>
    <p:extLst>
      <p:ext uri="{BB962C8B-B14F-4D97-AF65-F5344CB8AC3E}">
        <p14:creationId xmlns:p14="http://schemas.microsoft.com/office/powerpoint/2010/main" val="5825019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Header_Subhead">
    <p:spTree>
      <p:nvGrpSpPr>
        <p:cNvPr id="1" name=""/>
        <p:cNvGrpSpPr/>
        <p:nvPr/>
      </p:nvGrpSpPr>
      <p:grpSpPr>
        <a:xfrm>
          <a:off x="0" y="0"/>
          <a:ext cx="0" cy="0"/>
          <a:chOff x="0" y="0"/>
          <a:chExt cx="0" cy="0"/>
        </a:xfrm>
      </p:grpSpPr>
      <p:sp>
        <p:nvSpPr>
          <p:cNvPr id="11" name="Rectangle 10"/>
          <p:cNvSpPr/>
          <p:nvPr userDrawn="1"/>
        </p:nvSpPr>
        <p:spPr>
          <a:xfrm>
            <a:off x="756959" y="6336128"/>
            <a:ext cx="1761680" cy="256352"/>
          </a:xfrm>
          <a:prstGeom prst="rect">
            <a:avLst/>
          </a:prstGeom>
        </p:spPr>
        <p:txBody>
          <a:bodyPr wrap="square">
            <a:spAutoFit/>
          </a:bodyPr>
          <a:lstStyle/>
          <a:p>
            <a:pPr lvl="0"/>
            <a:r>
              <a:rPr lang="en-US" sz="1066" dirty="0">
                <a:solidFill>
                  <a:schemeClr val="tx1"/>
                </a:solidFill>
                <a:latin typeface="Arial"/>
                <a:cs typeface="Arial"/>
              </a:rPr>
              <a:t>Charter: Confidential</a:t>
            </a:r>
          </a:p>
        </p:txBody>
      </p:sp>
      <p:sp>
        <p:nvSpPr>
          <p:cNvPr id="12" name="TextBox 11"/>
          <p:cNvSpPr txBox="1"/>
          <p:nvPr userDrawn="1"/>
        </p:nvSpPr>
        <p:spPr>
          <a:xfrm>
            <a:off x="1" y="6334412"/>
            <a:ext cx="633316" cy="256352"/>
          </a:xfrm>
          <a:prstGeom prst="rect">
            <a:avLst/>
          </a:prstGeom>
          <a:noFill/>
        </p:spPr>
        <p:txBody>
          <a:bodyPr wrap="square" rtlCol="0">
            <a:spAutoFit/>
          </a:bodyPr>
          <a:lstStyle/>
          <a:p>
            <a:pPr algn="r"/>
            <a:fld id="{EFC83062-8987-9445-8932-A571EE4C17C4}" type="slidenum">
              <a:rPr lang="en-US" sz="1066" smtClean="0"/>
              <a:pPr algn="r"/>
              <a:t>‹#›</a:t>
            </a:fld>
            <a:endParaRPr lang="en-US" sz="1066" dirty="0"/>
          </a:p>
        </p:txBody>
      </p:sp>
      <p:cxnSp>
        <p:nvCxnSpPr>
          <p:cNvPr id="17" name="Straight Connector 16"/>
          <p:cNvCxnSpPr/>
          <p:nvPr userDrawn="1"/>
        </p:nvCxnSpPr>
        <p:spPr>
          <a:xfrm>
            <a:off x="688924" y="6367083"/>
            <a:ext cx="0" cy="2275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377829" y="347951"/>
            <a:ext cx="11442640" cy="483206"/>
          </a:xfrm>
          <a:prstGeom prst="rect">
            <a:avLst/>
          </a:prstGeom>
        </p:spPr>
        <p:txBody>
          <a:bodyPr lIns="0" tIns="45720" rIns="0" bIns="45720" anchor="t" anchorCtr="0">
            <a:noAutofit/>
          </a:bodyPr>
          <a:lstStyle>
            <a:lvl1pPr marL="0" marR="0" indent="0" algn="l" defTabSz="1218072" rtl="0" eaLnBrk="0" fontAlgn="base" latinLnBrk="0" hangingPunct="0">
              <a:lnSpc>
                <a:spcPct val="80000"/>
              </a:lnSpc>
              <a:spcBef>
                <a:spcPct val="0"/>
              </a:spcBef>
              <a:spcAft>
                <a:spcPct val="0"/>
              </a:spcAft>
              <a:buClrTx/>
              <a:buSzTx/>
              <a:buFontTx/>
              <a:buNone/>
              <a:tabLst/>
              <a:defRPr sz="3730" b="1" i="0" cap="none" baseline="0">
                <a:solidFill>
                  <a:schemeClr val="tx2"/>
                </a:solidFill>
                <a:latin typeface="Arial"/>
                <a:ea typeface="Arial"/>
                <a:cs typeface="Arial"/>
              </a:defRPr>
            </a:lvl1pPr>
          </a:lstStyle>
          <a:p>
            <a:r>
              <a:rPr lang="en-US" dirty="0"/>
              <a:t>Header</a:t>
            </a:r>
          </a:p>
        </p:txBody>
      </p:sp>
      <p:pic>
        <p:nvPicPr>
          <p:cNvPr id="7" name="Picture 6"/>
          <p:cNvPicPr>
            <a:picLocks noChangeAspect="1"/>
          </p:cNvPicPr>
          <p:nvPr userDrawn="1"/>
        </p:nvPicPr>
        <p:blipFill>
          <a:blip r:embed="rId2"/>
          <a:stretch>
            <a:fillRect/>
          </a:stretch>
        </p:blipFill>
        <p:spPr>
          <a:xfrm>
            <a:off x="9606727" y="6177296"/>
            <a:ext cx="2243328" cy="357978"/>
          </a:xfrm>
          <a:prstGeom prst="rect">
            <a:avLst/>
          </a:prstGeom>
        </p:spPr>
      </p:pic>
      <p:sp>
        <p:nvSpPr>
          <p:cNvPr id="9" name="Text Placeholder 6"/>
          <p:cNvSpPr>
            <a:spLocks noGrp="1"/>
          </p:cNvSpPr>
          <p:nvPr>
            <p:ph type="body" sz="quarter" idx="15" hasCustomPrompt="1"/>
          </p:nvPr>
        </p:nvSpPr>
        <p:spPr>
          <a:xfrm>
            <a:off x="377830" y="831155"/>
            <a:ext cx="11440029" cy="813242"/>
          </a:xfrm>
          <a:prstGeom prst="rect">
            <a:avLst/>
          </a:prstGeom>
        </p:spPr>
        <p:txBody>
          <a:bodyPr lIns="0" tIns="0" rIns="0" bIns="0"/>
          <a:lstStyle>
            <a:lvl1pPr marL="0" indent="0">
              <a:buNone/>
              <a:defRPr sz="3197" b="1" i="0" baseline="0">
                <a:ln>
                  <a:noFill/>
                </a:ln>
                <a:solidFill>
                  <a:schemeClr val="bg2"/>
                </a:solidFill>
                <a:latin typeface="Arial" charset="0"/>
                <a:ea typeface="Arial" charset="0"/>
                <a:cs typeface="Arial" charset="0"/>
              </a:defRPr>
            </a:lvl1pPr>
          </a:lstStyle>
          <a:p>
            <a:r>
              <a:rPr lang="en-US" sz="3197" b="1" dirty="0">
                <a:solidFill>
                  <a:schemeClr val="bg2"/>
                </a:solidFill>
              </a:rPr>
              <a:t>Subhead</a:t>
            </a:r>
          </a:p>
        </p:txBody>
      </p:sp>
    </p:spTree>
    <p:extLst>
      <p:ext uri="{BB962C8B-B14F-4D97-AF65-F5344CB8AC3E}">
        <p14:creationId xmlns:p14="http://schemas.microsoft.com/office/powerpoint/2010/main" val="1028100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_White">
    <p:spTree>
      <p:nvGrpSpPr>
        <p:cNvPr id="1" name=""/>
        <p:cNvGrpSpPr/>
        <p:nvPr/>
      </p:nvGrpSpPr>
      <p:grpSpPr>
        <a:xfrm>
          <a:off x="0" y="0"/>
          <a:ext cx="0" cy="0"/>
          <a:chOff x="0" y="0"/>
          <a:chExt cx="0" cy="0"/>
        </a:xfrm>
      </p:grpSpPr>
      <p:sp>
        <p:nvSpPr>
          <p:cNvPr id="6" name="Date Placeholder 4"/>
          <p:cNvSpPr>
            <a:spLocks noGrp="1"/>
          </p:cNvSpPr>
          <p:nvPr>
            <p:ph type="dt" sz="half" idx="12"/>
          </p:nvPr>
        </p:nvSpPr>
        <p:spPr>
          <a:xfrm>
            <a:off x="768096" y="4251271"/>
            <a:ext cx="10655808" cy="486383"/>
          </a:xfrm>
          <a:prstGeom prst="rect">
            <a:avLst/>
          </a:prstGeom>
        </p:spPr>
        <p:txBody>
          <a:bodyPr lIns="0" tIns="0" rIns="0" bIns="0" anchor="t" anchorCtr="0"/>
          <a:lstStyle>
            <a:lvl1pPr>
              <a:defRPr sz="2131">
                <a:solidFill>
                  <a:schemeClr val="tx1"/>
                </a:solidFill>
                <a:latin typeface="Arial"/>
                <a:cs typeface="Arial"/>
              </a:defRPr>
            </a:lvl1pPr>
          </a:lstStyle>
          <a:p>
            <a:fld id="{2422E8B4-9D43-C540-B39F-D906FFDDCD2B}" type="datetime4">
              <a:rPr lang="en-US" smtClean="0"/>
              <a:pPr/>
              <a:t>April 4, 2019</a:t>
            </a:fld>
            <a:endParaRPr lang="en-US" dirty="0"/>
          </a:p>
        </p:txBody>
      </p:sp>
      <p:sp>
        <p:nvSpPr>
          <p:cNvPr id="7" name="Title 17"/>
          <p:cNvSpPr>
            <a:spLocks noGrp="1"/>
          </p:cNvSpPr>
          <p:nvPr>
            <p:ph type="title" hasCustomPrompt="1"/>
          </p:nvPr>
        </p:nvSpPr>
        <p:spPr>
          <a:xfrm>
            <a:off x="768096" y="2138001"/>
            <a:ext cx="10655808" cy="1141943"/>
          </a:xfrm>
          <a:prstGeom prst="rect">
            <a:avLst/>
          </a:prstGeom>
        </p:spPr>
        <p:txBody>
          <a:bodyPr vert="horz" lIns="0" tIns="45720" rIns="0" bIns="45720" anchor="b"/>
          <a:lstStyle>
            <a:lvl1pPr marL="0" marR="0" indent="0" algn="l" defTabSz="543928" rtl="0" eaLnBrk="1" fontAlgn="auto" latinLnBrk="0" hangingPunct="1">
              <a:lnSpc>
                <a:spcPct val="100000"/>
              </a:lnSpc>
              <a:spcBef>
                <a:spcPct val="0"/>
              </a:spcBef>
              <a:spcAft>
                <a:spcPts val="0"/>
              </a:spcAft>
              <a:buClrTx/>
              <a:buSzTx/>
              <a:buFontTx/>
              <a:buNone/>
              <a:tabLst/>
              <a:defRPr kumimoji="0" lang="en-US" sz="3730" b="1" i="0" u="none" strike="noStrike" kern="1200" cap="none" spc="0" normalizeH="0" baseline="0" noProof="0" smtClean="0">
                <a:ln>
                  <a:noFill/>
                </a:ln>
                <a:solidFill>
                  <a:schemeClr val="tx2"/>
                </a:solidFill>
                <a:effectLst/>
                <a:uLnTx/>
                <a:uFillTx/>
                <a:latin typeface="Arial"/>
                <a:cs typeface="Arial"/>
              </a:defRPr>
            </a:lvl1pPr>
          </a:lstStyle>
          <a:p>
            <a:r>
              <a:rPr lang="en-US" dirty="0"/>
              <a:t>Presentation Title</a:t>
            </a:r>
          </a:p>
        </p:txBody>
      </p:sp>
      <p:sp>
        <p:nvSpPr>
          <p:cNvPr id="8" name="Text Placeholder 10"/>
          <p:cNvSpPr>
            <a:spLocks noGrp="1"/>
          </p:cNvSpPr>
          <p:nvPr>
            <p:ph type="body" sz="quarter" idx="13" hasCustomPrompt="1"/>
          </p:nvPr>
        </p:nvSpPr>
        <p:spPr>
          <a:xfrm>
            <a:off x="768352" y="3279295"/>
            <a:ext cx="10655553" cy="971975"/>
          </a:xfrm>
          <a:prstGeom prst="rect">
            <a:avLst/>
          </a:prstGeom>
        </p:spPr>
        <p:txBody>
          <a:bodyPr lIns="0" tIns="45720" rIns="0" bIns="45720"/>
          <a:lstStyle>
            <a:lvl1pPr marL="407948" marR="0" indent="-407948" algn="l" defTabSz="543928" rtl="0" eaLnBrk="1" fontAlgn="auto" latinLnBrk="0" hangingPunct="1">
              <a:lnSpc>
                <a:spcPct val="100000"/>
              </a:lnSpc>
              <a:spcBef>
                <a:spcPct val="20000"/>
              </a:spcBef>
              <a:spcAft>
                <a:spcPts val="0"/>
              </a:spcAft>
              <a:buClrTx/>
              <a:buSzTx/>
              <a:buFontTx/>
              <a:buNone/>
              <a:tabLst/>
              <a:defRPr sz="2398">
                <a:solidFill>
                  <a:schemeClr val="bg2"/>
                </a:solidFill>
              </a:defRPr>
            </a:lvl1pPr>
            <a:lvl2pPr marL="543928" indent="0">
              <a:buFontTx/>
              <a:buNone/>
              <a:defRPr/>
            </a:lvl2pPr>
            <a:lvl3pPr marL="1087859" indent="0">
              <a:buFontTx/>
              <a:buNone/>
              <a:defRPr/>
            </a:lvl3pPr>
            <a:lvl4pPr marL="1631788" indent="0">
              <a:buFontTx/>
              <a:buNone/>
              <a:defRPr/>
            </a:lvl4pPr>
            <a:lvl5pPr marL="2175716" indent="0">
              <a:buFontTx/>
              <a:buNone/>
              <a:defRPr/>
            </a:lvl5pPr>
          </a:lstStyle>
          <a:p>
            <a:pPr marL="0" marR="0" lvl="0" indent="0" algn="l" defTabSz="543928" rtl="0" eaLnBrk="1" fontAlgn="auto" latinLnBrk="0" hangingPunct="1">
              <a:lnSpc>
                <a:spcPct val="100000"/>
              </a:lnSpc>
              <a:spcBef>
                <a:spcPct val="20000"/>
              </a:spcBef>
              <a:spcAft>
                <a:spcPts val="0"/>
              </a:spcAft>
              <a:buClrTx/>
              <a:buSzTx/>
              <a:buFontTx/>
              <a:buNone/>
              <a:tabLst/>
              <a:defRPr/>
            </a:pPr>
            <a:r>
              <a:rPr lang="en-US" dirty="0"/>
              <a:t>Sub Title</a:t>
            </a:r>
          </a:p>
        </p:txBody>
      </p:sp>
      <p:pic>
        <p:nvPicPr>
          <p:cNvPr id="2" name="Picture 1"/>
          <p:cNvPicPr>
            <a:picLocks noChangeAspect="1"/>
          </p:cNvPicPr>
          <p:nvPr userDrawn="1"/>
        </p:nvPicPr>
        <p:blipFill>
          <a:blip r:embed="rId2"/>
          <a:stretch>
            <a:fillRect/>
          </a:stretch>
        </p:blipFill>
        <p:spPr>
          <a:xfrm>
            <a:off x="7315199" y="5467824"/>
            <a:ext cx="4108704" cy="655645"/>
          </a:xfrm>
          <a:prstGeom prst="rect">
            <a:avLst/>
          </a:prstGeom>
        </p:spPr>
      </p:pic>
    </p:spTree>
    <p:extLst>
      <p:ext uri="{BB962C8B-B14F-4D97-AF65-F5344CB8AC3E}">
        <p14:creationId xmlns:p14="http://schemas.microsoft.com/office/powerpoint/2010/main" val="375838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213692" y="2126903"/>
            <a:ext cx="5545571" cy="3775398"/>
          </a:xfrm>
        </p:spPr>
        <p:txBody>
          <a:bodyPr anchor="ctr">
            <a:noAutofit/>
          </a:bodyPr>
          <a:lstStyle>
            <a:lvl1pPr algn="ctr">
              <a:defRPr sz="1961">
                <a:latin typeface="+mj-lt"/>
              </a:defRPr>
            </a:lvl1pPr>
          </a:lstStyle>
          <a:p>
            <a:r>
              <a:rPr lang="en-US"/>
              <a:t> </a:t>
            </a:r>
          </a:p>
        </p:txBody>
      </p:sp>
      <p:sp>
        <p:nvSpPr>
          <p:cNvPr id="4" name="Text Placeholder 3"/>
          <p:cNvSpPr>
            <a:spLocks noGrp="1"/>
          </p:cNvSpPr>
          <p:nvPr>
            <p:ph type="body" sz="quarter" idx="10" hasCustomPrompt="1"/>
          </p:nvPr>
        </p:nvSpPr>
        <p:spPr>
          <a:xfrm>
            <a:off x="432738" y="2126903"/>
            <a:ext cx="5228893" cy="2592447"/>
          </a:xfrm>
        </p:spPr>
        <p:txBody>
          <a:bodyPr wrap="square" lIns="0" tIns="0" rIns="0" bIns="0">
            <a:noAutofit/>
          </a:bodyPr>
          <a:lstStyle>
            <a:lvl1pPr marL="0" marR="0" indent="0" algn="l" defTabSz="914367" rtl="0" eaLnBrk="1" fontAlgn="auto" latinLnBrk="0" hangingPunct="1">
              <a:lnSpc>
                <a:spcPct val="100000"/>
              </a:lnSpc>
              <a:spcBef>
                <a:spcPts val="1961"/>
              </a:spcBef>
              <a:spcAft>
                <a:spcPts val="0"/>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a:t>
            </a:r>
          </a:p>
          <a:p>
            <a:pPr lvl="0"/>
            <a:r>
              <a:rPr lang="pt-BR"/>
              <a:t>Subhead Segoe UI 26</a:t>
            </a:r>
          </a:p>
          <a:p>
            <a:pPr lvl="0"/>
            <a:r>
              <a:rPr lang="pt-BR"/>
              <a:t>Subhead Segoe UI 26</a:t>
            </a:r>
          </a:p>
        </p:txBody>
      </p:sp>
      <p:sp>
        <p:nvSpPr>
          <p:cNvPr id="2" name="Title 1">
            <a:extLst>
              <a:ext uri="{FF2B5EF4-FFF2-40B4-BE49-F238E27FC236}">
                <a16:creationId xmlns:a16="http://schemas.microsoft.com/office/drawing/2014/main" id="{5B11769B-2C5C-4432-BC0E-481D5EFABA81}"/>
              </a:ext>
            </a:extLst>
          </p:cNvPr>
          <p:cNvSpPr>
            <a:spLocks noGrp="1"/>
          </p:cNvSpPr>
          <p:nvPr>
            <p:ph type="title" hasCustomPrompt="1"/>
          </p:nvPr>
        </p:nvSpPr>
        <p:spPr/>
        <p:txBody>
          <a:bodyPr/>
          <a:lstStyle>
            <a:lvl1pPr>
              <a:defRPr/>
            </a:lvl1pPr>
          </a:lstStyle>
          <a:p>
            <a:r>
              <a:rPr lang="en-US"/>
              <a:t>Device layout</a:t>
            </a:r>
          </a:p>
        </p:txBody>
      </p:sp>
    </p:spTree>
    <p:extLst>
      <p:ext uri="{BB962C8B-B14F-4D97-AF65-F5344CB8AC3E}">
        <p14:creationId xmlns:p14="http://schemas.microsoft.com/office/powerpoint/2010/main" val="2408317576"/>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a:prstGeom prst="rect">
            <a:avLst/>
          </a:prstGeo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269240" y="343941"/>
            <a:ext cx="11655840" cy="8996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5793315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0" y="343941"/>
            <a:ext cx="11655840" cy="8996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68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9614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Section Title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1397" cy="498598"/>
          </a:xfrm>
          <a:noFill/>
        </p:spPr>
        <p:txBody>
          <a:bodyPr wrap="square" lIns="0" tIns="0" rIns="0" bIns="0" anchor="t"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711150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751319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a:extLst>
              <a:ext uri="{FF2B5EF4-FFF2-40B4-BE49-F238E27FC236}">
                <a16:creationId xmlns:a16="http://schemas.microsoft.com/office/drawing/2014/main" id="{F799E92C-66C0-42AC-B537-87624873AE0F}"/>
              </a:ext>
            </a:extLst>
          </p:cNvPr>
          <p:cNvSpPr txBox="1"/>
          <p:nvPr userDrawn="1"/>
        </p:nvSpPr>
        <p:spPr bwMode="black">
          <a:xfrm>
            <a:off x="4396015" y="6568123"/>
            <a:ext cx="3399970" cy="15388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0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09290441"/>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7272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578D0-D658-4A82-B528-357BD498E21A}"/>
              </a:ext>
            </a:extLst>
          </p:cNvPr>
          <p:cNvSpPr/>
          <p:nvPr userDrawn="1"/>
        </p:nvSpPr>
        <p:spPr>
          <a:xfrm>
            <a:off x="0" y="4871545"/>
            <a:ext cx="12192000" cy="1066800"/>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title 2">
            <a:extLst>
              <a:ext uri="{FF2B5EF4-FFF2-40B4-BE49-F238E27FC236}">
                <a16:creationId xmlns:a16="http://schemas.microsoft.com/office/drawing/2014/main" id="{34689631-CB26-4936-949C-324EA2B9C8C2}"/>
              </a:ext>
            </a:extLst>
          </p:cNvPr>
          <p:cNvSpPr txBox="1">
            <a:spLocks/>
          </p:cNvSpPr>
          <p:nvPr userDrawn="1"/>
        </p:nvSpPr>
        <p:spPr>
          <a:xfrm>
            <a:off x="667406" y="6231322"/>
            <a:ext cx="3047999" cy="500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1800">
                <a:solidFill>
                  <a:schemeClr val="bg1"/>
                </a:solidFill>
                <a:latin typeface="Calibri" pitchFamily="34" charset="0"/>
              </a:rPr>
              <a:t>www.mwh.ie</a:t>
            </a:r>
            <a:endParaRPr lang="en-US" sz="1800" dirty="0">
              <a:solidFill>
                <a:schemeClr val="bg1"/>
              </a:solidFill>
              <a:latin typeface="Calibri" pitchFamily="34" charset="0"/>
            </a:endParaRPr>
          </a:p>
        </p:txBody>
      </p:sp>
      <p:cxnSp>
        <p:nvCxnSpPr>
          <p:cNvPr id="11" name="Straight Connector 10">
            <a:extLst>
              <a:ext uri="{FF2B5EF4-FFF2-40B4-BE49-F238E27FC236}">
                <a16:creationId xmlns:a16="http://schemas.microsoft.com/office/drawing/2014/main" id="{63273E61-FC92-4591-B567-72609BD7FA60}"/>
              </a:ext>
            </a:extLst>
          </p:cNvPr>
          <p:cNvCxnSpPr/>
          <p:nvPr userDrawn="1"/>
        </p:nvCxnSpPr>
        <p:spPr>
          <a:xfrm>
            <a:off x="0" y="4871545"/>
            <a:ext cx="12192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5FF900-87AE-4025-A744-D48A356225C3}"/>
              </a:ext>
            </a:extLst>
          </p:cNvPr>
          <p:cNvCxnSpPr/>
          <p:nvPr userDrawn="1"/>
        </p:nvCxnSpPr>
        <p:spPr>
          <a:xfrm>
            <a:off x="0" y="5938345"/>
            <a:ext cx="12192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61F83F8-D452-4438-AB7D-A9EDA025A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406" y="4964801"/>
            <a:ext cx="2427891" cy="879661"/>
          </a:xfrm>
          <a:prstGeom prst="rect">
            <a:avLst/>
          </a:prstGeom>
        </p:spPr>
      </p:pic>
    </p:spTree>
    <p:extLst>
      <p:ext uri="{BB962C8B-B14F-4D97-AF65-F5344CB8AC3E}">
        <p14:creationId xmlns:p14="http://schemas.microsoft.com/office/powerpoint/2010/main" val="35339034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D78D0F-6EBE-4499-8FB2-4FA0D6655F1D}"/>
              </a:ext>
            </a:extLst>
          </p:cNvPr>
          <p:cNvSpPr txBox="1">
            <a:spLocks/>
          </p:cNvSpPr>
          <p:nvPr userDrawn="1"/>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0" name="Title 1">
            <a:extLst>
              <a:ext uri="{FF2B5EF4-FFF2-40B4-BE49-F238E27FC236}">
                <a16:creationId xmlns:a16="http://schemas.microsoft.com/office/drawing/2014/main" id="{1B8C3D6B-C4C0-467A-9688-5CC0C6ECFBD6}"/>
              </a:ext>
            </a:extLst>
          </p:cNvPr>
          <p:cNvSpPr txBox="1">
            <a:spLocks/>
          </p:cNvSpPr>
          <p:nvPr userDrawn="1"/>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4" name="Title 1">
            <a:extLst>
              <a:ext uri="{FF2B5EF4-FFF2-40B4-BE49-F238E27FC236}">
                <a16:creationId xmlns:a16="http://schemas.microsoft.com/office/drawing/2014/main" id="{D516EE66-423C-4977-8797-331992CDD4B2}"/>
              </a:ext>
            </a:extLst>
          </p:cNvPr>
          <p:cNvSpPr txBox="1">
            <a:spLocks/>
          </p:cNvSpPr>
          <p:nvPr userDrawn="1"/>
        </p:nvSpPr>
        <p:spPr>
          <a:xfrm>
            <a:off x="1330035" y="6188804"/>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5" name="Title 1">
            <a:extLst>
              <a:ext uri="{FF2B5EF4-FFF2-40B4-BE49-F238E27FC236}">
                <a16:creationId xmlns:a16="http://schemas.microsoft.com/office/drawing/2014/main" id="{1782CD69-79DB-4D21-A4EF-9D82BC4B873F}"/>
              </a:ext>
            </a:extLst>
          </p:cNvPr>
          <p:cNvSpPr txBox="1">
            <a:spLocks/>
          </p:cNvSpPr>
          <p:nvPr userDrawn="1"/>
        </p:nvSpPr>
        <p:spPr>
          <a:xfrm>
            <a:off x="8906164" y="6484883"/>
            <a:ext cx="3036454" cy="373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GB" sz="1600" dirty="0">
              <a:latin typeface="Myriad Pro"/>
            </a:endParaRPr>
          </a:p>
        </p:txBody>
      </p:sp>
      <p:sp>
        <p:nvSpPr>
          <p:cNvPr id="2" name="Rectangle 1">
            <a:extLst>
              <a:ext uri="{FF2B5EF4-FFF2-40B4-BE49-F238E27FC236}">
                <a16:creationId xmlns:a16="http://schemas.microsoft.com/office/drawing/2014/main" id="{D97B60E3-73AA-4F24-9CDF-D62873DEF88F}"/>
              </a:ext>
            </a:extLst>
          </p:cNvPr>
          <p:cNvSpPr/>
          <p:nvPr userDrawn="1"/>
        </p:nvSpPr>
        <p:spPr>
          <a:xfrm>
            <a:off x="198185" y="6484883"/>
            <a:ext cx="1444370" cy="369332"/>
          </a:xfrm>
          <a:prstGeom prst="rect">
            <a:avLst/>
          </a:prstGeom>
        </p:spPr>
        <p:txBody>
          <a:bodyPr wrap="none">
            <a:spAutoFit/>
          </a:bodyPr>
          <a:lstStyle/>
          <a:p>
            <a:pPr algn="r"/>
            <a:r>
              <a:rPr lang="en-GB" sz="1800" dirty="0">
                <a:solidFill>
                  <a:srgbClr val="3AC900"/>
                </a:solidFill>
                <a:latin typeface="Myriad Pro"/>
              </a:rPr>
              <a:t>www.mwh.ie</a:t>
            </a:r>
          </a:p>
        </p:txBody>
      </p:sp>
      <p:pic>
        <p:nvPicPr>
          <p:cNvPr id="11" name="Picture 10" descr="A picture containing clock&#10;&#10;Description automatically generated">
            <a:extLst>
              <a:ext uri="{FF2B5EF4-FFF2-40B4-BE49-F238E27FC236}">
                <a16:creationId xmlns:a16="http://schemas.microsoft.com/office/drawing/2014/main" id="{A05DAACE-4F8A-430F-A1F7-9FC1DD92EE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4410" y="6425939"/>
            <a:ext cx="491342" cy="491342"/>
          </a:xfrm>
          <a:prstGeom prst="rect">
            <a:avLst/>
          </a:prstGeom>
        </p:spPr>
      </p:pic>
    </p:spTree>
    <p:extLst>
      <p:ext uri="{BB962C8B-B14F-4D97-AF65-F5344CB8AC3E}">
        <p14:creationId xmlns:p14="http://schemas.microsoft.com/office/powerpoint/2010/main" val="22415989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27272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578D0-D658-4A82-B528-357BD498E21A}"/>
              </a:ext>
            </a:extLst>
          </p:cNvPr>
          <p:cNvSpPr/>
          <p:nvPr userDrawn="1"/>
        </p:nvSpPr>
        <p:spPr>
          <a:xfrm>
            <a:off x="3836277" y="3773212"/>
            <a:ext cx="1382110" cy="1280948"/>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8C96DEC-5607-48E7-96ED-876AA533BEC0}"/>
              </a:ext>
            </a:extLst>
          </p:cNvPr>
          <p:cNvSpPr/>
          <p:nvPr userDrawn="1"/>
        </p:nvSpPr>
        <p:spPr>
          <a:xfrm>
            <a:off x="5323489" y="3773212"/>
            <a:ext cx="6868511" cy="1280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ECF50FD-6A81-4C88-810B-F31C5974A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8155" y="4185726"/>
            <a:ext cx="1258354" cy="455920"/>
          </a:xfrm>
          <a:prstGeom prst="rect">
            <a:avLst/>
          </a:prstGeom>
        </p:spPr>
      </p:pic>
    </p:spTree>
    <p:extLst>
      <p:ext uri="{BB962C8B-B14F-4D97-AF65-F5344CB8AC3E}">
        <p14:creationId xmlns:p14="http://schemas.microsoft.com/office/powerpoint/2010/main" val="340838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26424" y="440497"/>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6" y="4927922"/>
            <a:ext cx="3627659" cy="1408256"/>
          </a:xfrm>
        </p:spPr>
        <p:txBody>
          <a:bodyPr lIns="0" tIns="0" rIns="0" bIns="0"/>
          <a:lstStyle>
            <a:lvl1pPr marL="0" indent="0">
              <a:lnSpc>
                <a:spcPct val="100000"/>
              </a:lnSpc>
              <a:spcBef>
                <a:spcPts val="1568"/>
              </a:spcBef>
              <a:spcAft>
                <a:spcPts val="0"/>
              </a:spcAft>
              <a:buNone/>
              <a:defRPr sz="1568" b="1">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3" y="4927922"/>
            <a:ext cx="3623051"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4" y="4927922"/>
            <a:ext cx="3635502"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633960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109046" y="1590387"/>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214841" y="1590387"/>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20634" y="1590387"/>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26426" y="1590387"/>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30463" y="439865"/>
            <a:ext cx="11332001" cy="739973"/>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751" y="2135537"/>
            <a:ext cx="1572767"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9259"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426" y="4927922"/>
            <a:ext cx="2653417" cy="1408256"/>
          </a:xfrm>
        </p:spPr>
        <p:txBody>
          <a:bodyPr lIns="0" tIns="0" rIns="0" bIns="0"/>
          <a:lstStyle>
            <a:lvl1pPr marL="0" indent="0">
              <a:lnSpc>
                <a:spcPct val="100000"/>
              </a:lnSpc>
              <a:spcBef>
                <a:spcPts val="1568"/>
              </a:spcBef>
              <a:spcAft>
                <a:spcPts val="0"/>
              </a:spcAft>
              <a:buNone/>
              <a:defRPr sz="1568" b="1">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20634" y="4927922"/>
            <a:ext cx="2653417"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4841" y="4927922"/>
            <a:ext cx="2653417"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3466"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7672"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9046" y="4927922"/>
            <a:ext cx="2653417" cy="1408256"/>
          </a:xfrm>
        </p:spPr>
        <p:txBody>
          <a:bodyPr lIns="0" tIns="0" rIns="0" bIns="0"/>
          <a:lstStyle>
            <a:lvl1pPr marL="0" indent="0">
              <a:lnSpc>
                <a:spcPct val="100000"/>
              </a:lnSpc>
              <a:spcBef>
                <a:spcPts val="1568"/>
              </a:spcBef>
              <a:spcAft>
                <a:spcPts val="0"/>
              </a:spcAft>
              <a:buNone/>
              <a:defRPr sz="1568">
                <a:solidFill>
                  <a:schemeClr val="accent1"/>
                </a:solidFill>
                <a:latin typeface="+mj-lt"/>
              </a:defRPr>
            </a:lvl1pPr>
            <a:lvl2pPr marL="0" marR="0" indent="0" algn="l" defTabSz="914367" rtl="0" eaLnBrk="1" fontAlgn="auto" latinLnBrk="0" hangingPunct="1">
              <a:lnSpc>
                <a:spcPct val="100000"/>
              </a:lnSpc>
              <a:spcBef>
                <a:spcPts val="1568"/>
              </a:spcBef>
              <a:spcAft>
                <a:spcPts val="0"/>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38718917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0930" y="2126525"/>
            <a:ext cx="11331534"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30930" y="440497"/>
            <a:ext cx="11331534"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28126251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9771" y="1184321"/>
            <a:ext cx="7474643"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26278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0278D7"/>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184321"/>
            <a:ext cx="7474643" cy="3535032"/>
          </a:xfrm>
          <a:noFill/>
        </p:spPr>
        <p:txBody>
          <a:bodyPr vert="horz" wrap="square" lIns="0" tIns="0" rIns="0" bIns="0" rtlCol="0" anchor="t" anchorCtr="0">
            <a:noAutofit/>
          </a:bodyPr>
          <a:lstStyle>
            <a:lvl1pPr>
              <a:lnSpc>
                <a:spcPct val="90000"/>
              </a:lnSpc>
              <a:defRPr lang="en-US" sz="5294"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41397561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0F1C0C-4E87-46DA-8897-72B588A797BB}"/>
              </a:ext>
            </a:extLst>
          </p:cNvPr>
          <p:cNvPicPr>
            <a:picLocks noChangeAspect="1"/>
          </p:cNvPicPr>
          <p:nvPr userDrawn="1"/>
        </p:nvPicPr>
        <p:blipFill rotWithShape="1">
          <a:blip r:embed="rId2"/>
          <a:srcRect l="7942" t="15902" r="23853" b="15892"/>
          <a:stretch/>
        </p:blipFill>
        <p:spPr>
          <a:xfrm>
            <a:off x="1751" y="0"/>
            <a:ext cx="12190249" cy="6858974"/>
          </a:xfrm>
          <a:prstGeom prst="rect">
            <a:avLst/>
          </a:prstGeom>
        </p:spPr>
      </p:pic>
      <p:sp>
        <p:nvSpPr>
          <p:cNvPr id="8" name="Rectangle 7">
            <a:extLst>
              <a:ext uri="{FF2B5EF4-FFF2-40B4-BE49-F238E27FC236}">
                <a16:creationId xmlns:a16="http://schemas.microsoft.com/office/drawing/2014/main" id="{21D19981-2B58-4DF2-8493-DB92F377C816}"/>
              </a:ext>
            </a:extLst>
          </p:cNvPr>
          <p:cNvSpPr/>
          <p:nvPr userDrawn="1"/>
        </p:nvSpPr>
        <p:spPr bwMode="auto">
          <a:xfrm>
            <a:off x="0" y="-1"/>
            <a:ext cx="10174422" cy="6858973"/>
          </a:xfrm>
          <a:prstGeom prst="rect">
            <a:avLst/>
          </a:prstGeom>
          <a:gradFill flip="none" rotWithShape="1">
            <a:gsLst>
              <a:gs pos="0">
                <a:srgbClr val="000000">
                  <a:alpha val="41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a:extLst>
              <a:ext uri="{FF2B5EF4-FFF2-40B4-BE49-F238E27FC236}">
                <a16:creationId xmlns:a16="http://schemas.microsoft.com/office/drawing/2014/main" id="{72E7EE4D-F34D-406F-9E33-428BB86000E9}"/>
              </a:ext>
            </a:extLst>
          </p:cNvPr>
          <p:cNvSpPr>
            <a:spLocks noGrp="1"/>
          </p:cNvSpPr>
          <p:nvPr>
            <p:ph type="title" hasCustomPrompt="1"/>
          </p:nvPr>
        </p:nvSpPr>
        <p:spPr>
          <a:xfrm>
            <a:off x="429771" y="1184321"/>
            <a:ext cx="7474643" cy="3535032"/>
          </a:xfrm>
          <a:noFill/>
        </p:spPr>
        <p:txBody>
          <a:bodyPr vert="horz" wrap="square" lIns="0" tIns="0" rIns="0" bIns="0" rtlCol="0" anchor="t" anchorCtr="0">
            <a:noAutofit/>
          </a:bodyPr>
          <a:lstStyle>
            <a:lvl1pPr>
              <a:lnSpc>
                <a:spcPct val="90000"/>
              </a:lnSpc>
              <a:defRPr lang="en-US" sz="5294" spc="-147" dirty="0">
                <a:solidFill>
                  <a:schemeClr val="bg1"/>
                </a:solidFill>
              </a:defRPr>
            </a:lvl1pPr>
          </a:lstStyle>
          <a:p>
            <a:pPr marL="0" lvl="0">
              <a:lnSpc>
                <a:spcPts val="5490"/>
              </a:lnSpc>
            </a:pPr>
            <a:r>
              <a:rPr lang="en-US"/>
              <a:t>Section title</a:t>
            </a:r>
          </a:p>
        </p:txBody>
      </p:sp>
    </p:spTree>
    <p:extLst>
      <p:ext uri="{BB962C8B-B14F-4D97-AF65-F5344CB8AC3E}">
        <p14:creationId xmlns:p14="http://schemas.microsoft.com/office/powerpoint/2010/main" val="3189247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8333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D78D0F-6EBE-4499-8FB2-4FA0D6655F1D}"/>
              </a:ext>
            </a:extLst>
          </p:cNvPr>
          <p:cNvSpPr txBox="1">
            <a:spLocks/>
          </p:cNvSpPr>
          <p:nvPr userDrawn="1"/>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0" name="Title 1">
            <a:extLst>
              <a:ext uri="{FF2B5EF4-FFF2-40B4-BE49-F238E27FC236}">
                <a16:creationId xmlns:a16="http://schemas.microsoft.com/office/drawing/2014/main" id="{1B8C3D6B-C4C0-467A-9688-5CC0C6ECFBD6}"/>
              </a:ext>
            </a:extLst>
          </p:cNvPr>
          <p:cNvSpPr txBox="1">
            <a:spLocks/>
          </p:cNvSpPr>
          <p:nvPr userDrawn="1"/>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4" name="Title 1">
            <a:extLst>
              <a:ext uri="{FF2B5EF4-FFF2-40B4-BE49-F238E27FC236}">
                <a16:creationId xmlns:a16="http://schemas.microsoft.com/office/drawing/2014/main" id="{D516EE66-423C-4977-8797-331992CDD4B2}"/>
              </a:ext>
            </a:extLst>
          </p:cNvPr>
          <p:cNvSpPr txBox="1">
            <a:spLocks/>
          </p:cNvSpPr>
          <p:nvPr userDrawn="1"/>
        </p:nvSpPr>
        <p:spPr>
          <a:xfrm>
            <a:off x="1330035" y="6188804"/>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Myriad Pro"/>
            </a:endParaRPr>
          </a:p>
        </p:txBody>
      </p:sp>
      <p:sp>
        <p:nvSpPr>
          <p:cNvPr id="15" name="Title 1">
            <a:extLst>
              <a:ext uri="{FF2B5EF4-FFF2-40B4-BE49-F238E27FC236}">
                <a16:creationId xmlns:a16="http://schemas.microsoft.com/office/drawing/2014/main" id="{1782CD69-79DB-4D21-A4EF-9D82BC4B873F}"/>
              </a:ext>
            </a:extLst>
          </p:cNvPr>
          <p:cNvSpPr txBox="1">
            <a:spLocks/>
          </p:cNvSpPr>
          <p:nvPr userDrawn="1"/>
        </p:nvSpPr>
        <p:spPr>
          <a:xfrm>
            <a:off x="-1472870" y="6484883"/>
            <a:ext cx="3036454" cy="373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dirty="0">
                <a:solidFill>
                  <a:srgbClr val="3AC900"/>
                </a:solidFill>
                <a:latin typeface="Myriad Pro"/>
              </a:rPr>
              <a:t>www.mwh.ie</a:t>
            </a:r>
          </a:p>
        </p:txBody>
      </p:sp>
      <p:pic>
        <p:nvPicPr>
          <p:cNvPr id="5" name="Picture 4" descr="A picture containing clock&#10;&#10;Description automatically generated">
            <a:extLst>
              <a:ext uri="{FF2B5EF4-FFF2-40B4-BE49-F238E27FC236}">
                <a16:creationId xmlns:a16="http://schemas.microsoft.com/office/drawing/2014/main" id="{8991DB84-9E71-40A2-B8CA-CD15C4274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4410" y="6425939"/>
            <a:ext cx="491342" cy="491342"/>
          </a:xfrm>
          <a:prstGeom prst="rect">
            <a:avLst/>
          </a:prstGeom>
        </p:spPr>
      </p:pic>
    </p:spTree>
    <p:extLst>
      <p:ext uri="{BB962C8B-B14F-4D97-AF65-F5344CB8AC3E}">
        <p14:creationId xmlns:p14="http://schemas.microsoft.com/office/powerpoint/2010/main" val="180148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30545" y="2125362"/>
            <a:ext cx="7474057" cy="1415708"/>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A4AB0AD6-BEE0-4A9B-AE1F-9D266058E326}"/>
              </a:ext>
            </a:extLst>
          </p:cNvPr>
          <p:cNvPicPr>
            <a:picLocks noChangeAspect="1"/>
          </p:cNvPicPr>
          <p:nvPr userDrawn="1"/>
        </p:nvPicPr>
        <p:blipFill>
          <a:blip r:embed="rId2"/>
          <a:stretch>
            <a:fillRect/>
          </a:stretch>
        </p:blipFill>
        <p:spPr bwMode="black">
          <a:xfrm>
            <a:off x="429591" y="438484"/>
            <a:ext cx="1046546" cy="224138"/>
          </a:xfrm>
          <a:prstGeom prst="rect">
            <a:avLst/>
          </a:prstGeom>
        </p:spPr>
      </p:pic>
    </p:spTree>
    <p:extLst>
      <p:ext uri="{BB962C8B-B14F-4D97-AF65-F5344CB8AC3E}">
        <p14:creationId xmlns:p14="http://schemas.microsoft.com/office/powerpoint/2010/main" val="423887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02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2124920"/>
            <a:ext cx="7474869" cy="1416149"/>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6" name="MS logo white - EMF" descr="Microsoft logo white text version">
            <a:extLst>
              <a:ext uri="{FF2B5EF4-FFF2-40B4-BE49-F238E27FC236}">
                <a16:creationId xmlns:a16="http://schemas.microsoft.com/office/drawing/2014/main" id="{0FE60BB2-3884-42A4-ADFD-61164DA7FC21}"/>
              </a:ext>
            </a:extLst>
          </p:cNvPr>
          <p:cNvPicPr>
            <a:picLocks noChangeAspect="1"/>
          </p:cNvPicPr>
          <p:nvPr userDrawn="1"/>
        </p:nvPicPr>
        <p:blipFill>
          <a:blip r:embed="rId2"/>
          <a:stretch>
            <a:fillRect/>
          </a:stretch>
        </p:blipFill>
        <p:spPr bwMode="black">
          <a:xfrm>
            <a:off x="429545" y="438438"/>
            <a:ext cx="1048727" cy="224637"/>
          </a:xfrm>
          <a:prstGeom prst="rect">
            <a:avLst/>
          </a:prstGeom>
        </p:spPr>
      </p:pic>
    </p:spTree>
    <p:extLst>
      <p:ext uri="{BB962C8B-B14F-4D97-AF65-F5344CB8AC3E}">
        <p14:creationId xmlns:p14="http://schemas.microsoft.com/office/powerpoint/2010/main" val="3759773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Group of people in conference room looking at Surface hub" title="Microsoft brand photo">
            <a:extLst>
              <a:ext uri="{FF2B5EF4-FFF2-40B4-BE49-F238E27FC236}">
                <a16:creationId xmlns:a16="http://schemas.microsoft.com/office/drawing/2014/main" id="{4B711564-91BB-4251-A8F7-F62340C2F161}"/>
              </a:ext>
            </a:extLst>
          </p:cNvPr>
          <p:cNvPicPr>
            <a:picLocks noChangeAspect="1"/>
          </p:cNvPicPr>
          <p:nvPr userDrawn="1"/>
        </p:nvPicPr>
        <p:blipFill rotWithShape="1">
          <a:blip r:embed="rId3"/>
          <a:srcRect l="43750" t="7813" b="7813"/>
          <a:stretch/>
        </p:blipFill>
        <p:spPr>
          <a:xfrm>
            <a:off x="5334000" y="0"/>
            <a:ext cx="6858000" cy="6858000"/>
          </a:xfrm>
          <a:prstGeom prst="rect">
            <a:avLst/>
          </a:prstGeom>
        </p:spPr>
      </p:pic>
    </p:spTree>
    <p:extLst>
      <p:ext uri="{BB962C8B-B14F-4D97-AF65-F5344CB8AC3E}">
        <p14:creationId xmlns:p14="http://schemas.microsoft.com/office/powerpoint/2010/main" val="939941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Group of people in conference room looking at Surface hub" title="Microsoft brand photo">
            <a:extLst>
              <a:ext uri="{FF2B5EF4-FFF2-40B4-BE49-F238E27FC236}">
                <a16:creationId xmlns:a16="http://schemas.microsoft.com/office/drawing/2014/main" id="{1DBACB7D-D9D7-4741-84CA-1D4723226C37}"/>
              </a:ext>
            </a:extLst>
          </p:cNvPr>
          <p:cNvPicPr>
            <a:picLocks noChangeAspect="1"/>
          </p:cNvPicPr>
          <p:nvPr userDrawn="1"/>
        </p:nvPicPr>
        <p:blipFill rotWithShape="1">
          <a:blip r:embed="rId3"/>
          <a:srcRect l="43750" t="7813" b="7813"/>
          <a:stretch/>
        </p:blipFill>
        <p:spPr>
          <a:xfrm>
            <a:off x="5334000" y="0"/>
            <a:ext cx="6858000" cy="6858000"/>
          </a:xfrm>
          <a:prstGeom prst="rect">
            <a:avLst/>
          </a:prstGeom>
        </p:spPr>
      </p:pic>
    </p:spTree>
    <p:extLst>
      <p:ext uri="{BB962C8B-B14F-4D97-AF65-F5344CB8AC3E}">
        <p14:creationId xmlns:p14="http://schemas.microsoft.com/office/powerpoint/2010/main" val="1861111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971722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008959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bg>
      <p:bgRef idx="1001">
        <a:schemeClr val="bg1"/>
      </p:bgRef>
    </p:bg>
    <p:spTree>
      <p:nvGrpSpPr>
        <p:cNvPr id="1" name=""/>
        <p:cNvGrpSpPr/>
        <p:nvPr/>
      </p:nvGrpSpPr>
      <p:grpSpPr>
        <a:xfrm>
          <a:off x="0" y="0"/>
          <a:ext cx="0" cy="0"/>
          <a:chOff x="0" y="0"/>
          <a:chExt cx="0" cy="0"/>
        </a:xfrm>
      </p:grpSpPr>
      <p:pic>
        <p:nvPicPr>
          <p:cNvPr id="7" name="Picture 6" descr="Group of people in conference room looking at Surface hub" title="Microsoft brand photo">
            <a:extLst>
              <a:ext uri="{FF2B5EF4-FFF2-40B4-BE49-F238E27FC236}">
                <a16:creationId xmlns:a16="http://schemas.microsoft.com/office/drawing/2014/main" id="{6E76116E-0D93-48AD-8E63-12F3A4C230CF}"/>
              </a:ext>
            </a:extLst>
          </p:cNvPr>
          <p:cNvPicPr>
            <a:picLocks noChangeAspect="1"/>
          </p:cNvPicPr>
          <p:nvPr userDrawn="1"/>
        </p:nvPicPr>
        <p:blipFill rotWithShape="1">
          <a:blip r:embed="rId2"/>
          <a:srcRect t="7813" b="7813"/>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3CC725DE-C7B6-4C58-AD2C-FED56896EFC4}"/>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084064" cy="307777"/>
          </a:xfrm>
          <a:noFill/>
        </p:spPr>
        <p:txBody>
          <a:bodyPr wrap="square" lIns="0" tIns="0" rIns="0" bIns="0">
            <a:spAutoFit/>
          </a:bodyPr>
          <a:lstStyle>
            <a:lvl1pPr marL="0" indent="0">
              <a:spcBef>
                <a:spcPts val="0"/>
              </a:spcBef>
              <a:buNone/>
              <a:defRPr sz="20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029222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92161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755618"/>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924069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BB9AA521-4130-44AD-BDBA-12696A7BB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0658" y="6366658"/>
            <a:ext cx="491342" cy="491342"/>
          </a:xfrm>
          <a:prstGeom prst="rect">
            <a:avLst/>
          </a:prstGeom>
        </p:spPr>
      </p:pic>
    </p:spTree>
    <p:extLst>
      <p:ext uri="{BB962C8B-B14F-4D97-AF65-F5344CB8AC3E}">
        <p14:creationId xmlns:p14="http://schemas.microsoft.com/office/powerpoint/2010/main" val="370022593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361235"/>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562968"/>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2649660"/>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6867410"/>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213650228"/>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825750681"/>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347210020"/>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847148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460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281394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6" name="MS logo gray - EMF" descr="Microsoft logo, gray text version">
            <a:extLst>
              <a:ext uri="{FF2B5EF4-FFF2-40B4-BE49-F238E27FC236}">
                <a16:creationId xmlns:a16="http://schemas.microsoft.com/office/drawing/2014/main" id="{77D9F43C-9ED7-406B-964E-3332E7F36120}"/>
              </a:ext>
            </a:extLst>
          </p:cNvPr>
          <p:cNvPicPr>
            <a:picLocks noChangeAspect="1"/>
          </p:cNvPicPr>
          <p:nvPr userDrawn="1"/>
        </p:nvPicPr>
        <p:blipFill>
          <a:blip r:embed="rId2"/>
          <a:stretch>
            <a:fillRect/>
          </a:stretch>
        </p:blipFill>
        <p:spPr bwMode="black">
          <a:xfrm>
            <a:off x="429591" y="438484"/>
            <a:ext cx="1046546" cy="224138"/>
          </a:xfrm>
          <a:prstGeom prst="rect">
            <a:avLst/>
          </a:prstGeom>
        </p:spPr>
      </p:pic>
    </p:spTree>
    <p:extLst>
      <p:ext uri="{BB962C8B-B14F-4D97-AF65-F5344CB8AC3E}">
        <p14:creationId xmlns:p14="http://schemas.microsoft.com/office/powerpoint/2010/main" val="3612702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072916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651438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512441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198641"/>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81"/>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764427"/>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03025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545478893"/>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2990231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F308F6-277D-4907-8B84-469082083A5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723EC-4AC1-42C1-8097-95B60B661E1A}"/>
              </a:ext>
            </a:extLst>
          </p:cNvPr>
          <p:cNvSpPr>
            <a:spLocks noGrp="1"/>
          </p:cNvSpPr>
          <p:nvPr>
            <p:ph type="title"/>
          </p:nvPr>
        </p:nvSpPr>
        <p:spPr>
          <a:xfrm>
            <a:off x="269241" y="289511"/>
            <a:ext cx="5471160" cy="1046440"/>
          </a:xfrm>
        </p:spPr>
        <p:txBody>
          <a:bodyPr vert="horz" wrap="square" lIns="146304" tIns="91440" rIns="146304" bIns="91440" rtlCol="0" anchor="t">
            <a:noAutofit/>
          </a:bodyPr>
          <a:lstStyle>
            <a:lvl1pPr>
              <a:defRPr lang="en-US" sz="3600" b="1" i="0" cap="none" spc="0" baseline="0">
                <a:solidFill>
                  <a:schemeClr val="bg1"/>
                </a:solidFill>
                <a:latin typeface="Segoe UI Semibold" panose="020B0502040204020203" pitchFamily="34" charset="0"/>
                <a:cs typeface="Segoe UI Semibold" panose="020B0502040204020203" pitchFamily="34" charset="0"/>
              </a:defRPr>
            </a:lvl1pPr>
          </a:lstStyle>
          <a:p>
            <a:pPr marL="0" lvl="0" defTabSz="914400">
              <a:lnSpc>
                <a:spcPct val="100000"/>
              </a:lnSpc>
            </a:pPr>
            <a:r>
              <a:rPr lang="en-US" dirty="0"/>
              <a:t>Click to edit Master title style</a:t>
            </a:r>
          </a:p>
        </p:txBody>
      </p:sp>
      <p:sp>
        <p:nvSpPr>
          <p:cNvPr id="6" name="Text Placeholder 5">
            <a:extLst>
              <a:ext uri="{FF2B5EF4-FFF2-40B4-BE49-F238E27FC236}">
                <a16:creationId xmlns:a16="http://schemas.microsoft.com/office/drawing/2014/main" id="{851E385E-C968-46B1-B908-12BCE9711189}"/>
              </a:ext>
            </a:extLst>
          </p:cNvPr>
          <p:cNvSpPr>
            <a:spLocks noGrp="1"/>
          </p:cNvSpPr>
          <p:nvPr>
            <p:ph type="body" sz="quarter" idx="10"/>
          </p:nvPr>
        </p:nvSpPr>
        <p:spPr>
          <a:xfrm>
            <a:off x="269241" y="1881188"/>
            <a:ext cx="5471159" cy="1348061"/>
          </a:xfrm>
        </p:spPr>
        <p:txBody>
          <a:bodyPr/>
          <a:lstStyle>
            <a:lvl1pPr marL="0" indent="0">
              <a:lnSpc>
                <a:spcPct val="100000"/>
              </a:lnSpc>
              <a:spcBef>
                <a:spcPts val="1400"/>
              </a:spcBef>
              <a:buFont typeface="Arial" panose="020B0604020202020204" pitchFamily="34" charset="0"/>
              <a:buNone/>
              <a:defRPr lang="en-US" sz="1400" b="0" i="0" kern="1200" spc="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36145" indent="0">
              <a:buFont typeface="Arial" panose="020B0604020202020204" pitchFamily="34" charset="0"/>
              <a:buNone/>
              <a:defRPr sz="1400" b="0" i="0" spc="0" baseline="0">
                <a:solidFill>
                  <a:schemeClr val="bg1"/>
                </a:solidFill>
                <a:latin typeface="Segoe UI" panose="020B0502040204020203" pitchFamily="34" charset="0"/>
                <a:cs typeface="Segoe UI" panose="020B0502040204020203" pitchFamily="34" charset="0"/>
              </a:defRPr>
            </a:lvl2pPr>
            <a:lvl3pPr marL="560241" indent="0">
              <a:buFont typeface="Arial" panose="020B0604020202020204" pitchFamily="34" charset="0"/>
              <a:buNone/>
              <a:defRPr sz="1400" b="0" i="0" spc="0" baseline="0">
                <a:solidFill>
                  <a:schemeClr val="bg1"/>
                </a:solidFill>
                <a:latin typeface="Segoe UI" panose="020B0502040204020203" pitchFamily="34" charset="0"/>
                <a:cs typeface="Segoe UI" panose="020B0502040204020203" pitchFamily="34" charset="0"/>
              </a:defRPr>
            </a:lvl3pPr>
            <a:lvl4pPr marL="784338" indent="0">
              <a:buFont typeface="Arial" panose="020B0604020202020204" pitchFamily="34" charset="0"/>
              <a:buNone/>
              <a:defRPr sz="1400" b="0" i="0" spc="0" baseline="0">
                <a:solidFill>
                  <a:schemeClr val="bg1"/>
                </a:solidFill>
                <a:latin typeface="Segoe UI" panose="020B0502040204020203" pitchFamily="34" charset="0"/>
                <a:cs typeface="Segoe UI" panose="020B0502040204020203" pitchFamily="34" charset="0"/>
              </a:defRPr>
            </a:lvl4pPr>
            <a:lvl5pPr marL="1008434" indent="0">
              <a:buFont typeface="Arial" panose="020B0604020202020204" pitchFamily="34" charset="0"/>
              <a:buNone/>
              <a:defRPr sz="1400" b="0" i="0" spc="0" baseline="0">
                <a:solidFill>
                  <a:schemeClr val="bg1"/>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99095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278D7"/>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5C2034CC-1A7F-4324-BC45-4A556F1BC57E}"/>
              </a:ext>
            </a:extLst>
          </p:cNvPr>
          <p:cNvPicPr>
            <a:picLocks noChangeAspect="1"/>
          </p:cNvPicPr>
          <p:nvPr userDrawn="1"/>
        </p:nvPicPr>
        <p:blipFill>
          <a:blip r:embed="rId2"/>
          <a:stretch>
            <a:fillRect/>
          </a:stretch>
        </p:blipFill>
        <p:spPr bwMode="black">
          <a:xfrm>
            <a:off x="429545" y="438438"/>
            <a:ext cx="1048727" cy="224637"/>
          </a:xfrm>
          <a:prstGeom prst="rect">
            <a:avLst/>
          </a:prstGeom>
        </p:spPr>
      </p:pic>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FFFFFF"/>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3889119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31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92606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E9C9A30-AF21-4061-AAF7-F1550C0E2120}"/>
              </a:ext>
            </a:extLst>
          </p:cNvPr>
          <p:cNvSpPr>
            <a:spLocks noGrp="1"/>
          </p:cNvSpPr>
          <p:nvPr>
            <p:ph type="pic" sz="quarter" idx="10"/>
          </p:nvPr>
        </p:nvSpPr>
        <p:spPr>
          <a:xfrm>
            <a:off x="6096000" y="-3821"/>
            <a:ext cx="6095999" cy="6861821"/>
          </a:xfrm>
        </p:spPr>
        <p:txBody>
          <a:bodyPr/>
          <a:lstStyle/>
          <a:p>
            <a:endParaRPr lang="en-US"/>
          </a:p>
        </p:txBody>
      </p:sp>
      <p:sp>
        <p:nvSpPr>
          <p:cNvPr id="9" name="Text Placeholder 8">
            <a:extLst>
              <a:ext uri="{FF2B5EF4-FFF2-40B4-BE49-F238E27FC236}">
                <a16:creationId xmlns:a16="http://schemas.microsoft.com/office/drawing/2014/main" id="{852BF53E-A85C-4215-A542-5CFED282A83B}"/>
              </a:ext>
            </a:extLst>
          </p:cNvPr>
          <p:cNvSpPr>
            <a:spLocks noGrp="1"/>
          </p:cNvSpPr>
          <p:nvPr>
            <p:ph type="body" sz="quarter" idx="11"/>
          </p:nvPr>
        </p:nvSpPr>
        <p:spPr>
          <a:xfrm>
            <a:off x="269241" y="2045659"/>
            <a:ext cx="4763234" cy="1428083"/>
          </a:xfrm>
        </p:spPr>
        <p:txBody>
          <a:bodyPr/>
          <a:lstStyle>
            <a:lvl1pPr marL="0" indent="0">
              <a:lnSpc>
                <a:spcPct val="100000"/>
              </a:lnSpc>
              <a:buNone/>
              <a:defRPr lang="en-US" sz="1600" b="1" kern="1200" dirty="0" smtClean="0">
                <a:ln w="3175">
                  <a:noFill/>
                </a:ln>
                <a:solidFill>
                  <a:srgbClr val="0078D7"/>
                </a:solidFill>
                <a:latin typeface="Segoe UI Semibold" charset="0"/>
                <a:ea typeface="+mn-ea"/>
                <a:cs typeface="Segoe UI Semibold" charset="0"/>
              </a:defRPr>
            </a:lvl1pPr>
            <a:lvl2pPr marL="287338" indent="-285750">
              <a:lnSpc>
                <a:spcPct val="100000"/>
              </a:lnSpc>
              <a:buClr>
                <a:schemeClr val="tx2"/>
              </a:buClr>
              <a:buFont typeface="Arial" panose="020B0604020202020204" pitchFamily="34" charset="0"/>
              <a:buChar char="•"/>
              <a:defRPr lang="en-US" sz="1600" kern="1200" dirty="0" smtClean="0">
                <a:solidFill>
                  <a:srgbClr val="505050"/>
                </a:solidFill>
                <a:latin typeface="+mj-lt"/>
                <a:ea typeface="+mn-ea"/>
                <a:cs typeface="Segoe UI" panose="020B0502040204020203" pitchFamily="34" charset="0"/>
              </a:defRPr>
            </a:lvl2pPr>
            <a:lvl3pPr marL="569913" indent="-223838">
              <a:lnSpc>
                <a:spcPct val="100000"/>
              </a:lnSpc>
              <a:buClr>
                <a:schemeClr val="tx2"/>
              </a:buClr>
              <a:defRPr sz="1400"/>
            </a:lvl3pPr>
            <a:lvl4pPr marL="914400" indent="-223838">
              <a:lnSpc>
                <a:spcPct val="100000"/>
              </a:lnSpc>
              <a:buClr>
                <a:schemeClr val="tx2"/>
              </a:buClr>
              <a:defRPr sz="1200"/>
            </a:lvl4pPr>
            <a:lvl5pPr>
              <a:lnSpc>
                <a:spcPct val="100000"/>
              </a:lnSpc>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a:extLst>
              <a:ext uri="{FF2B5EF4-FFF2-40B4-BE49-F238E27FC236}">
                <a16:creationId xmlns:a16="http://schemas.microsoft.com/office/drawing/2014/main" id="{FC24F05B-D917-43E9-8B6D-60449CCE91CD}"/>
              </a:ext>
            </a:extLst>
          </p:cNvPr>
          <p:cNvSpPr>
            <a:spLocks noGrp="1"/>
          </p:cNvSpPr>
          <p:nvPr>
            <p:ph type="title"/>
          </p:nvPr>
        </p:nvSpPr>
        <p:spPr>
          <a:xfrm>
            <a:off x="269241" y="289511"/>
            <a:ext cx="4950459" cy="899665"/>
          </a:xfrm>
        </p:spPr>
        <p:txBody>
          <a:bodyPr/>
          <a:lstStyle>
            <a:lvl1pPr>
              <a:defRPr sz="3600" b="1" i="0" cap="none" spc="0" baseline="0">
                <a:solidFill>
                  <a:srgbClr val="000000"/>
                </a:solidFill>
                <a:latin typeface="Segoe UI Semibold" panose="020B0502040204020203" pitchFamily="34" charset="0"/>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60640041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896973"/>
            <a:ext cx="11653523" cy="849463"/>
          </a:xfrm>
          <a:noFill/>
        </p:spPr>
        <p:txBody>
          <a:bodyPr tIns="91440" bIns="91440" anchor="t" anchorCtr="0">
            <a:spAutoFit/>
          </a:bodyPr>
          <a:lstStyle>
            <a:lvl1pPr>
              <a:defRPr sz="48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157401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8058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20593165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7DDA-8EE3-48B6-A3DB-10A2F1604C08}"/>
              </a:ext>
            </a:extLst>
          </p:cNvPr>
          <p:cNvSpPr>
            <a:spLocks noGrp="1"/>
          </p:cNvSpPr>
          <p:nvPr>
            <p:ph type="title"/>
          </p:nvPr>
        </p:nvSpPr>
        <p:spPr>
          <a:xfrm>
            <a:off x="269240" y="289511"/>
            <a:ext cx="11655840" cy="711975"/>
          </a:xfrm>
        </p:spPr>
        <p:txBody>
          <a:bodyPr/>
          <a:lstStyle>
            <a:lvl1pPr algn="ctr">
              <a:defRPr lang="en-US" sz="2800" b="0" kern="1200" cap="all" spc="400" baseline="0" dirty="0" smtClean="0">
                <a:ln w="3175">
                  <a:noFill/>
                </a:ln>
                <a:solidFill>
                  <a:srgbClr val="0078D7"/>
                </a:solidFill>
                <a:effectLst/>
                <a:latin typeface="Segoe UI Semilight" charset="0"/>
                <a:ea typeface="Segoe UI Semilight" charset="0"/>
                <a:cs typeface="Segoe UI Semilight" charset="0"/>
              </a:defRPr>
            </a:lvl1pPr>
          </a:lstStyle>
          <a:p>
            <a:r>
              <a:rPr lang="en-US"/>
              <a:t>Click to edit Master title style</a:t>
            </a:r>
          </a:p>
        </p:txBody>
      </p:sp>
    </p:spTree>
    <p:extLst>
      <p:ext uri="{BB962C8B-B14F-4D97-AF65-F5344CB8AC3E}">
        <p14:creationId xmlns:p14="http://schemas.microsoft.com/office/powerpoint/2010/main" val="390680127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6935849"/>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30436084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F308F6-277D-4907-8B84-469082083A5E}"/>
              </a:ext>
            </a:extLst>
          </p:cNvPr>
          <p:cNvSpPr/>
          <p:nvPr userDrawn="1"/>
        </p:nvSpPr>
        <p:spPr>
          <a:xfrm>
            <a:off x="0" y="0"/>
            <a:ext cx="52904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723EC-4AC1-42C1-8097-95B60B661E1A}"/>
              </a:ext>
            </a:extLst>
          </p:cNvPr>
          <p:cNvSpPr>
            <a:spLocks noGrp="1"/>
          </p:cNvSpPr>
          <p:nvPr>
            <p:ph type="title"/>
          </p:nvPr>
        </p:nvSpPr>
        <p:spPr>
          <a:xfrm>
            <a:off x="269241" y="289511"/>
            <a:ext cx="4770846" cy="1046440"/>
          </a:xfrm>
        </p:spPr>
        <p:txBody>
          <a:bodyPr vert="horz" wrap="square" lIns="146304" tIns="91440" rIns="146304" bIns="91440" rtlCol="0" anchor="t">
            <a:noAutofit/>
          </a:bodyPr>
          <a:lstStyle>
            <a:lvl1pPr>
              <a:defRPr lang="en-US" sz="2800" cap="all" spc="500">
                <a:solidFill>
                  <a:schemeClr val="bg1"/>
                </a:solidFill>
                <a:latin typeface="Segoe UI Semilight" charset="0"/>
                <a:cs typeface="Segoe UI Semilight" charset="0"/>
              </a:defRPr>
            </a:lvl1pPr>
          </a:lstStyle>
          <a:p>
            <a:pPr marL="0" lvl="0" defTabSz="914400">
              <a:lnSpc>
                <a:spcPct val="100000"/>
              </a:lnSpc>
            </a:pPr>
            <a:r>
              <a:rPr lang="en-US"/>
              <a:t>Click to edit Master title style</a:t>
            </a:r>
          </a:p>
        </p:txBody>
      </p:sp>
      <p:sp>
        <p:nvSpPr>
          <p:cNvPr id="6" name="Text Placeholder 5">
            <a:extLst>
              <a:ext uri="{FF2B5EF4-FFF2-40B4-BE49-F238E27FC236}">
                <a16:creationId xmlns:a16="http://schemas.microsoft.com/office/drawing/2014/main" id="{851E385E-C968-46B1-B908-12BCE9711189}"/>
              </a:ext>
            </a:extLst>
          </p:cNvPr>
          <p:cNvSpPr>
            <a:spLocks noGrp="1"/>
          </p:cNvSpPr>
          <p:nvPr>
            <p:ph type="body" sz="quarter" idx="10"/>
          </p:nvPr>
        </p:nvSpPr>
        <p:spPr>
          <a:xfrm>
            <a:off x="269241" y="1881188"/>
            <a:ext cx="4770845" cy="1212640"/>
          </a:xfrm>
        </p:spPr>
        <p:txBody>
          <a:bodyPr/>
          <a:lstStyle>
            <a:lvl1pPr marL="0" indent="0">
              <a:lnSpc>
                <a:spcPct val="100000"/>
              </a:lnSpc>
              <a:spcBef>
                <a:spcPts val="1400"/>
              </a:spcBef>
              <a:buFont typeface="Arial" panose="020B0604020202020204" pitchFamily="34" charset="0"/>
              <a:buNone/>
              <a:defRPr lang="en-US" sz="1400" kern="1200" spc="100" dirty="0" smtClean="0">
                <a:solidFill>
                  <a:schemeClr val="bg1"/>
                </a:solidFill>
                <a:latin typeface="Segoe UI Semilight" charset="0"/>
                <a:ea typeface="Segoe UI Semilight" charset="0"/>
                <a:cs typeface="Segoe UI Semilight" charset="0"/>
              </a:defRPr>
            </a:lvl1pPr>
            <a:lvl2pPr marL="336145" indent="0">
              <a:buFont typeface="Arial" panose="020B0604020202020204" pitchFamily="34" charset="0"/>
              <a:buNone/>
              <a:defRPr sz="1400">
                <a:solidFill>
                  <a:schemeClr val="bg1"/>
                </a:solidFill>
              </a:defRPr>
            </a:lvl2pPr>
            <a:lvl3pPr marL="560241" indent="0">
              <a:buFont typeface="Arial" panose="020B0604020202020204" pitchFamily="34" charset="0"/>
              <a:buNone/>
              <a:defRPr sz="1200">
                <a:solidFill>
                  <a:schemeClr val="bg1"/>
                </a:solidFill>
              </a:defRPr>
            </a:lvl3pPr>
            <a:lvl4pPr marL="784338" indent="0">
              <a:buFont typeface="Arial" panose="020B0604020202020204" pitchFamily="34" charset="0"/>
              <a:buNone/>
              <a:defRPr sz="1100">
                <a:solidFill>
                  <a:schemeClr val="bg1"/>
                </a:solidFill>
              </a:defRPr>
            </a:lvl4pPr>
            <a:lvl5pPr marL="1008434" indent="0">
              <a:buFont typeface="Arial" panose="020B0604020202020204" pitchFamily="34" charset="0"/>
              <a:buNone/>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9976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9" name="Picture 8" descr="A living room&#10;&#10;Description generated with high confidence">
            <a:extLst>
              <a:ext uri="{FF2B5EF4-FFF2-40B4-BE49-F238E27FC236}">
                <a16:creationId xmlns:a16="http://schemas.microsoft.com/office/drawing/2014/main" id="{585DC8B1-301F-412C-9E28-3D87D396CE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973"/>
          </a:xfrm>
          <a:prstGeom prst="rect">
            <a:avLst/>
          </a:prstGeom>
        </p:spPr>
      </p:pic>
      <p:sp>
        <p:nvSpPr>
          <p:cNvPr id="13" name="Rectangle 12">
            <a:extLst>
              <a:ext uri="{FF2B5EF4-FFF2-40B4-BE49-F238E27FC236}">
                <a16:creationId xmlns:a16="http://schemas.microsoft.com/office/drawing/2014/main" id="{F385865E-24CB-4331-A1DD-6278EFBF973F}"/>
              </a:ext>
            </a:extLst>
          </p:cNvPr>
          <p:cNvSpPr/>
          <p:nvPr userDrawn="1"/>
        </p:nvSpPr>
        <p:spPr bwMode="auto">
          <a:xfrm>
            <a:off x="0" y="-1"/>
            <a:ext cx="10174422" cy="6858973"/>
          </a:xfrm>
          <a:prstGeom prst="rect">
            <a:avLst/>
          </a:prstGeom>
          <a:gradFill flip="none" rotWithShape="1">
            <a:gsLst>
              <a:gs pos="0">
                <a:srgbClr val="000000">
                  <a:alpha val="41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Title 1">
            <a:extLst>
              <a:ext uri="{FF2B5EF4-FFF2-40B4-BE49-F238E27FC236}">
                <a16:creationId xmlns:a16="http://schemas.microsoft.com/office/drawing/2014/main" id="{CA7C8B6F-372D-4AED-9EBD-C53B2BF27A24}"/>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FFFFFF"/>
                </a:solidFill>
              </a:defRPr>
            </a:lvl1pPr>
          </a:lstStyle>
          <a:p>
            <a:r>
              <a:rPr lang="en-US"/>
              <a:t>Microsoft 365</a:t>
            </a:r>
            <a:br>
              <a:rPr lang="en-US"/>
            </a:br>
            <a:r>
              <a:rPr lang="en-US"/>
              <a:t>title or event name</a:t>
            </a:r>
          </a:p>
        </p:txBody>
      </p:sp>
      <p:sp>
        <p:nvSpPr>
          <p:cNvPr id="8" name="Text Placeholder 4">
            <a:extLst>
              <a:ext uri="{FF2B5EF4-FFF2-40B4-BE49-F238E27FC236}">
                <a16:creationId xmlns:a16="http://schemas.microsoft.com/office/drawing/2014/main" id="{785A3DC9-B076-4B37-93A9-33E5EB147888}"/>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FFFFFF"/>
                </a:solidFill>
                <a:latin typeface="+mn-lt"/>
              </a:defRPr>
            </a:lvl1pPr>
          </a:lstStyle>
          <a:p>
            <a:pPr lvl="0"/>
            <a:r>
              <a:rPr lang="en-US"/>
              <a:t>Author name</a:t>
            </a:r>
          </a:p>
          <a:p>
            <a:pPr lvl="0"/>
            <a:r>
              <a:rPr lang="en-US"/>
              <a:t>Date</a:t>
            </a:r>
          </a:p>
        </p:txBody>
      </p:sp>
      <p:pic>
        <p:nvPicPr>
          <p:cNvPr id="14" name="MS logo white - EMF" descr="Microsoft logo white text version">
            <a:extLst>
              <a:ext uri="{FF2B5EF4-FFF2-40B4-BE49-F238E27FC236}">
                <a16:creationId xmlns:a16="http://schemas.microsoft.com/office/drawing/2014/main" id="{337623C7-B22D-41BF-9B18-5D53CAB711F9}"/>
              </a:ext>
            </a:extLst>
          </p:cNvPr>
          <p:cNvPicPr>
            <a:picLocks noChangeAspect="1"/>
          </p:cNvPicPr>
          <p:nvPr userDrawn="1"/>
        </p:nvPicPr>
        <p:blipFill>
          <a:blip r:embed="rId3"/>
          <a:stretch>
            <a:fillRect/>
          </a:stretch>
        </p:blipFill>
        <p:spPr bwMode="black">
          <a:xfrm>
            <a:off x="429545" y="438438"/>
            <a:ext cx="1048727" cy="224637"/>
          </a:xfrm>
          <a:prstGeom prst="rect">
            <a:avLst/>
          </a:prstGeom>
        </p:spPr>
      </p:pic>
    </p:spTree>
    <p:extLst>
      <p:ext uri="{BB962C8B-B14F-4D97-AF65-F5344CB8AC3E}">
        <p14:creationId xmlns:p14="http://schemas.microsoft.com/office/powerpoint/2010/main" val="1148433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3004269"/>
            <a:ext cx="11653523" cy="849463"/>
          </a:xfrm>
          <a:noFill/>
        </p:spPr>
        <p:txBody>
          <a:bodyPr tIns="91440" bIns="91440" anchor="ctr" anchorCtr="0">
            <a:spAutoFit/>
          </a:bodyPr>
          <a:lstStyle>
            <a:lvl1pPr>
              <a:defRPr sz="4800" spc="500" baseline="0">
                <a:solidFill>
                  <a:schemeClr val="tx2"/>
                </a:solidFill>
                <a:latin typeface="+mj-lt"/>
              </a:defRPr>
            </a:lvl1pPr>
          </a:lstStyle>
          <a:p>
            <a:r>
              <a:rPr lang="en-US"/>
              <a:t>Section title</a:t>
            </a:r>
          </a:p>
        </p:txBody>
      </p:sp>
    </p:spTree>
    <p:extLst>
      <p:ext uri="{BB962C8B-B14F-4D97-AF65-F5344CB8AC3E}">
        <p14:creationId xmlns:p14="http://schemas.microsoft.com/office/powerpoint/2010/main" val="39331581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849463"/>
          </a:xfrm>
          <a:noFill/>
        </p:spPr>
        <p:txBody>
          <a:bodyPr tIns="91440" bIns="91440" anchor="t" anchorCtr="0">
            <a:spAutoFit/>
          </a:bodyPr>
          <a:lstStyle>
            <a:lvl1pPr>
              <a:defRPr sz="48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4634289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69004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378371" y="291107"/>
            <a:ext cx="11546397" cy="599221"/>
          </a:xfrm>
        </p:spPr>
        <p:txBody>
          <a:bodyPr/>
          <a:lstStyle/>
          <a:p>
            <a:r>
              <a:rPr lang="en-US"/>
              <a:t>Click to edit Master title style</a:t>
            </a:r>
          </a:p>
        </p:txBody>
      </p:sp>
      <p:sp>
        <p:nvSpPr>
          <p:cNvPr id="6" name="Text Placeholder 5"/>
          <p:cNvSpPr>
            <a:spLocks noGrp="1"/>
          </p:cNvSpPr>
          <p:nvPr>
            <p:ph type="body" sz="quarter" idx="10"/>
          </p:nvPr>
        </p:nvSpPr>
        <p:spPr>
          <a:xfrm>
            <a:off x="269241" y="1102760"/>
            <a:ext cx="11653523" cy="1880387"/>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9"/>
          <p:cNvSpPr>
            <a:spLocks noGrp="1"/>
          </p:cNvSpPr>
          <p:nvPr>
            <p:ph type="sldNum" sz="quarter" idx="4"/>
          </p:nvPr>
        </p:nvSpPr>
        <p:spPr>
          <a:xfrm>
            <a:off x="10847363" y="6589034"/>
            <a:ext cx="1344637" cy="268966"/>
          </a:xfrm>
          <a:prstGeom prst="rect">
            <a:avLst/>
          </a:prstGeom>
        </p:spPr>
        <p:txBody>
          <a:bodyPr vert="horz" lIns="91440" tIns="45720" rIns="91440" bIns="45720" rtlCol="0" anchor="ctr"/>
          <a:lstStyle>
            <a:lvl1pPr algn="r">
              <a:defRPr sz="980">
                <a:solidFill>
                  <a:schemeClr val="tx1">
                    <a:tint val="75000"/>
                  </a:schemeClr>
                </a:solidFill>
              </a:defRPr>
            </a:lvl1pPr>
          </a:lstStyle>
          <a:p>
            <a:fld id="{130FD3EB-6E92-49B7-9A3C-D26FC9804B6B}" type="slidenum">
              <a:rPr lang="en-US" smtClean="0"/>
              <a:t>‹#›</a:t>
            </a:fld>
            <a:endParaRPr lang="en-US"/>
          </a:p>
        </p:txBody>
      </p:sp>
    </p:spTree>
    <p:extLst>
      <p:ext uri="{BB962C8B-B14F-4D97-AF65-F5344CB8AC3E}">
        <p14:creationId xmlns:p14="http://schemas.microsoft.com/office/powerpoint/2010/main" val="5132731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7DDA-8EE3-48B6-A3DB-10A2F1604C08}"/>
              </a:ext>
            </a:extLst>
          </p:cNvPr>
          <p:cNvSpPr>
            <a:spLocks noGrp="1"/>
          </p:cNvSpPr>
          <p:nvPr>
            <p:ph type="title"/>
          </p:nvPr>
        </p:nvSpPr>
        <p:spPr>
          <a:xfrm>
            <a:off x="269240" y="289511"/>
            <a:ext cx="11655840" cy="711975"/>
          </a:xfrm>
        </p:spPr>
        <p:txBody>
          <a:bodyPr/>
          <a:lstStyle>
            <a:lvl1pPr algn="ctr">
              <a:defRPr lang="en-US" sz="2800" b="0" kern="1200" cap="all" spc="400" baseline="0" dirty="0" smtClean="0">
                <a:ln w="3175">
                  <a:noFill/>
                </a:ln>
                <a:solidFill>
                  <a:srgbClr val="0078D7"/>
                </a:solidFill>
                <a:effectLst/>
                <a:latin typeface="Segoe UI Semilight" charset="0"/>
                <a:ea typeface="Segoe UI Semilight" charset="0"/>
                <a:cs typeface="Segoe UI Semilight" charset="0"/>
              </a:defRPr>
            </a:lvl1pPr>
          </a:lstStyle>
          <a:p>
            <a:r>
              <a:rPr lang="en-US"/>
              <a:t>Click to edit Master title style</a:t>
            </a:r>
          </a:p>
        </p:txBody>
      </p:sp>
    </p:spTree>
    <p:extLst>
      <p:ext uri="{BB962C8B-B14F-4D97-AF65-F5344CB8AC3E}">
        <p14:creationId xmlns:p14="http://schemas.microsoft.com/office/powerpoint/2010/main" val="139307257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7DDA-8EE3-48B6-A3DB-10A2F1604C08}"/>
              </a:ext>
            </a:extLst>
          </p:cNvPr>
          <p:cNvSpPr>
            <a:spLocks noGrp="1"/>
          </p:cNvSpPr>
          <p:nvPr>
            <p:ph type="title"/>
          </p:nvPr>
        </p:nvSpPr>
        <p:spPr/>
        <p:txBody>
          <a:bodyPr/>
          <a:lstStyle>
            <a:lvl1pPr algn="l">
              <a:defRPr lang="en-US" sz="2800" b="0" kern="1200" cap="all" spc="400" baseline="0" dirty="0" smtClean="0">
                <a:ln w="3175">
                  <a:noFill/>
                </a:ln>
                <a:solidFill>
                  <a:srgbClr val="0078D7"/>
                </a:solidFill>
                <a:effectLst/>
                <a:latin typeface="Segoe UI Semilight" charset="0"/>
                <a:ea typeface="Segoe UI Semilight" charset="0"/>
                <a:cs typeface="Segoe UI Semilight" charset="0"/>
              </a:defRPr>
            </a:lvl1pPr>
          </a:lstStyle>
          <a:p>
            <a:r>
              <a:rPr lang="en-US"/>
              <a:t>Click to edit Master title style</a:t>
            </a:r>
          </a:p>
        </p:txBody>
      </p:sp>
      <p:sp>
        <p:nvSpPr>
          <p:cNvPr id="5" name="Text Placeholder 4">
            <a:extLst>
              <a:ext uri="{FF2B5EF4-FFF2-40B4-BE49-F238E27FC236}">
                <a16:creationId xmlns:a16="http://schemas.microsoft.com/office/drawing/2014/main" id="{630E4E60-250C-4CB1-8585-557A82EDC3E0}"/>
              </a:ext>
            </a:extLst>
          </p:cNvPr>
          <p:cNvSpPr>
            <a:spLocks noGrp="1"/>
          </p:cNvSpPr>
          <p:nvPr>
            <p:ph type="body" sz="quarter" idx="10"/>
          </p:nvPr>
        </p:nvSpPr>
        <p:spPr>
          <a:xfrm>
            <a:off x="269240" y="1980028"/>
            <a:ext cx="5343434" cy="1474250"/>
          </a:xfrm>
        </p:spPr>
        <p:txBody>
          <a:bodyPr/>
          <a:lstStyle>
            <a:lvl1pPr marL="0" indent="0">
              <a:lnSpc>
                <a:spcPct val="100000"/>
              </a:lnSpc>
              <a:spcAft>
                <a:spcPts val="1800"/>
              </a:spcAft>
              <a:buNone/>
              <a:defRPr lang="en-US" sz="1600" kern="1200" spc="170" dirty="0" smtClean="0">
                <a:solidFill>
                  <a:schemeClr val="tx1"/>
                </a:solidFill>
                <a:latin typeface="Segoe UI Semilight" charset="0"/>
                <a:ea typeface="Segoe UI Semilight" charset="0"/>
                <a:cs typeface="Segoe UI Semilight" charset="0"/>
              </a:defRPr>
            </a:lvl1pPr>
            <a:lvl2pPr marL="336145" indent="0">
              <a:lnSpc>
                <a:spcPct val="100000"/>
              </a:lnSpc>
              <a:buNone/>
              <a:defRPr sz="1200"/>
            </a:lvl2pPr>
            <a:lvl3pPr marL="560241" indent="0">
              <a:lnSpc>
                <a:spcPct val="100000"/>
              </a:lnSpc>
              <a:buNone/>
              <a:defRPr sz="1100"/>
            </a:lvl3pPr>
            <a:lvl4pPr marL="784338" indent="0">
              <a:lnSpc>
                <a:spcPct val="100000"/>
              </a:lnSpc>
              <a:buNone/>
              <a:defRPr sz="1050"/>
            </a:lvl4pPr>
            <a:lvl5pPr marL="1008434" indent="0">
              <a:lnSpc>
                <a:spcPct val="100000"/>
              </a:lnSpc>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88355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67524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5950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6605060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01128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357" y="1183795"/>
            <a:ext cx="3628455" cy="1174324"/>
          </a:xfrm>
        </p:spPr>
        <p:txBody>
          <a:bodyPr lIns="0" tIns="0" rIns="0" bIns="0"/>
          <a:lstStyle>
            <a:lvl1pPr>
              <a:lnSpc>
                <a:spcPct val="100000"/>
              </a:lnSpc>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183794"/>
            <a:ext cx="3618382" cy="3312974"/>
          </a:xfrm>
        </p:spPr>
        <p:txBody>
          <a:bodyPr wrap="square" lIns="0" tIns="0" rIns="0" bIns="0">
            <a:noAutofit/>
          </a:bodyPr>
          <a:lstStyle>
            <a:lvl1pPr marL="0" marR="0" indent="0" algn="l" defTabSz="507330" rtl="0" eaLnBrk="1" fontAlgn="auto" latinLnBrk="0" hangingPunct="1">
              <a:lnSpc>
                <a:spcPct val="100000"/>
              </a:lnSpc>
              <a:spcBef>
                <a:spcPts val="0"/>
              </a:spcBef>
              <a:spcAft>
                <a:spcPts val="980"/>
              </a:spcAft>
              <a:buClrTx/>
              <a:buSzPct val="90000"/>
              <a:buFont typeface="Wingdings" panose="05000000000000000000" pitchFamily="2" charset="2"/>
              <a:buNone/>
              <a:tabLst/>
              <a:defRPr sz="1961" spc="0" baseline="0">
                <a:solidFill>
                  <a:schemeClr val="accent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173781834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half-pa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560644"/>
            <a:ext cx="4898137" cy="1239122"/>
          </a:xfrm>
        </p:spPr>
        <p:txBody>
          <a:bodyPr wrap="square">
            <a:spAutoFit/>
          </a:bodyPr>
          <a:lstStyle>
            <a:lvl1pPr marL="0" indent="0">
              <a:lnSpc>
                <a:spcPct val="110000"/>
              </a:lnSpc>
              <a:spcBef>
                <a:spcPts val="1200"/>
              </a:spcBef>
              <a:buNone/>
              <a:defRPr sz="1800">
                <a:latin typeface="+mn-lt"/>
              </a:defRPr>
            </a:lvl1pPr>
            <a:lvl2pPr marL="228600" indent="0">
              <a:buNone/>
              <a:defRPr sz="1600"/>
            </a:lvl2pPr>
            <a:lvl3pPr marL="457200" indent="0">
              <a:buNone/>
              <a:defRPr sz="1200"/>
            </a:lvl3pPr>
            <a:lvl4pPr marL="685800" indent="0">
              <a:buNone/>
              <a:defRPr sz="1100"/>
            </a:lvl4pPr>
            <a:lvl5pPr marL="914400"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33670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descr="Microsoft logo white text version">
            <a:extLst>
              <a:ext uri="{FF2B5EF4-FFF2-40B4-BE49-F238E27FC236}">
                <a16:creationId xmlns:a16="http://schemas.microsoft.com/office/drawing/2014/main" id="{F4DDC873-B78F-4A52-9091-6AB1225F43CE}"/>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67687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9219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80765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817283"/>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5146331" cy="1107996"/>
          </a:xfrm>
        </p:spPr>
        <p:txBody>
          <a:bodyPr>
            <a:spAutoFit/>
          </a:bodyPr>
          <a:lstStyle/>
          <a:p>
            <a:r>
              <a:rPr lang="en-US"/>
              <a:t>Click to edit Master title style</a:t>
            </a:r>
          </a:p>
        </p:txBody>
      </p:sp>
      <p:sp>
        <p:nvSpPr>
          <p:cNvPr id="3" name="Text Placeholder 2"/>
          <p:cNvSpPr>
            <a:spLocks noGrp="1"/>
          </p:cNvSpPr>
          <p:nvPr>
            <p:ph type="body" sz="quarter" idx="10"/>
          </p:nvPr>
        </p:nvSpPr>
        <p:spPr>
          <a:xfrm>
            <a:off x="584200" y="1923177"/>
            <a:ext cx="5146331" cy="1268039"/>
          </a:xfrm>
        </p:spPr>
        <p:txBody>
          <a:bodyPr/>
          <a:lstStyle>
            <a:lvl1pPr>
              <a:spcBef>
                <a:spcPts val="800"/>
              </a:spcBef>
              <a:defRPr sz="2000"/>
            </a:lvl1pPr>
            <a:lvl2pPr>
              <a:defRPr sz="16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0FB4210-801B-4ED3-BCD7-3A36E6E35036}"/>
              </a:ext>
            </a:extLst>
          </p:cNvPr>
          <p:cNvSpPr>
            <a:spLocks noGrp="1"/>
          </p:cNvSpPr>
          <p:nvPr>
            <p:ph type="pic" sz="quarter" idx="11"/>
          </p:nvPr>
        </p:nvSpPr>
        <p:spPr>
          <a:xfrm>
            <a:off x="6096001" y="0"/>
            <a:ext cx="6096000" cy="6858000"/>
          </a:xfrm>
        </p:spPr>
        <p:txBody>
          <a:bodyPr/>
          <a:lstStyle/>
          <a:p>
            <a:endParaRPr lang="en-US"/>
          </a:p>
        </p:txBody>
      </p:sp>
    </p:spTree>
    <p:extLst>
      <p:ext uri="{BB962C8B-B14F-4D97-AF65-F5344CB8AC3E}">
        <p14:creationId xmlns:p14="http://schemas.microsoft.com/office/powerpoint/2010/main" val="862167076"/>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D3045-96A6-47EA-8E6C-C98A6581098A}"/>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5146331" cy="1107996"/>
          </a:xfrm>
        </p:spPr>
        <p:txBody>
          <a:bodyPr anchor="ctr">
            <a:spAutoFit/>
          </a:bodyPr>
          <a:lstStyle>
            <a:lvl1pPr>
              <a:defRPr>
                <a:solidFill>
                  <a:schemeClr val="bg1"/>
                </a:solidFill>
              </a:defRPr>
            </a:lvl1pPr>
          </a:lstStyle>
          <a:p>
            <a:r>
              <a:rPr lang="en-US"/>
              <a:t>Click to edit Master title style</a:t>
            </a:r>
          </a:p>
        </p:txBody>
      </p:sp>
      <p:sp>
        <p:nvSpPr>
          <p:cNvPr id="3" name="Text Placeholder 2"/>
          <p:cNvSpPr>
            <a:spLocks noGrp="1"/>
          </p:cNvSpPr>
          <p:nvPr>
            <p:ph type="body" sz="quarter" idx="10"/>
          </p:nvPr>
        </p:nvSpPr>
        <p:spPr>
          <a:xfrm>
            <a:off x="6879772" y="2794980"/>
            <a:ext cx="4616560" cy="1268039"/>
          </a:xfrm>
        </p:spPr>
        <p:txBody>
          <a:bodyPr anchor="ctr"/>
          <a:lstStyle>
            <a:lvl1pPr marL="400050" indent="-400050">
              <a:spcBef>
                <a:spcPts val="1800"/>
              </a:spcBef>
              <a:defRPr sz="2000">
                <a:latin typeface="+mn-lt"/>
              </a:defRPr>
            </a:lvl1pPr>
            <a:lvl2pPr>
              <a:defRPr sz="16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878201"/>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914259" y="1544139"/>
            <a:ext cx="4590644" cy="1231106"/>
          </a:xfrm>
        </p:spPr>
        <p:txBody>
          <a:bodyPr/>
          <a:lstStyle>
            <a:lvl1pP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6096000" y="0"/>
            <a:ext cx="6096000" cy="6858000"/>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914400" y="4093482"/>
            <a:ext cx="3900714" cy="184666"/>
          </a:xfrm>
        </p:spPr>
        <p:txBody>
          <a:bodyPr/>
          <a:lstStyle>
            <a:lvl1pPr marL="0" indent="0">
              <a:buNone/>
              <a:defRPr sz="1200" baseline="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4836694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igh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6687097" y="1544139"/>
            <a:ext cx="4590644" cy="1231106"/>
          </a:xfrm>
        </p:spPr>
        <p:txBody>
          <a:bodyPr/>
          <a:lstStyle>
            <a:lvl1pPr algn="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0" y="0"/>
            <a:ext cx="6096000" cy="6858000"/>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6687238" y="4093482"/>
            <a:ext cx="4591050" cy="184666"/>
          </a:xfrm>
        </p:spPr>
        <p:txBody>
          <a:bodyPr/>
          <a:lstStyle>
            <a:lvl1pPr marL="0" indent="0" algn="r">
              <a:buNone/>
              <a:defRPr sz="1200" baseline="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78689525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82371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9383" y="2124908"/>
            <a:ext cx="11333080" cy="1498787"/>
          </a:xfrm>
        </p:spPr>
        <p:txBody>
          <a:bodyPr wrap="square" lIns="0" tIns="0" rIns="0" bIns="0">
            <a:spAutoFit/>
          </a:bodyPr>
          <a:lstStyle>
            <a:lvl1pPr marL="0" indent="0">
              <a:lnSpc>
                <a:spcPct val="100000"/>
              </a:lnSpc>
              <a:spcBef>
                <a:spcPts val="1961"/>
              </a:spcBef>
              <a:spcAft>
                <a:spcPts val="0"/>
              </a:spcAft>
              <a:buNone/>
              <a:defRPr sz="2549" b="0" i="0">
                <a:solidFill>
                  <a:srgbClr val="000000"/>
                </a:solidFill>
                <a:latin typeface="+mn-lt"/>
              </a:defRPr>
            </a:lvl1pPr>
            <a:lvl2pPr marL="224097" indent="0">
              <a:lnSpc>
                <a:spcPct val="100000"/>
              </a:lnSpc>
              <a:spcBef>
                <a:spcPts val="1961"/>
              </a:spcBef>
              <a:spcAft>
                <a:spcPts val="0"/>
              </a:spcAft>
              <a:buNone/>
              <a:defRPr sz="1961">
                <a:solidFill>
                  <a:srgbClr val="000000"/>
                </a:solidFill>
              </a:defRPr>
            </a:lvl2pPr>
            <a:lvl3pPr marL="448193" indent="0">
              <a:lnSpc>
                <a:spcPct val="100000"/>
              </a:lnSpc>
              <a:spcBef>
                <a:spcPts val="1961"/>
              </a:spcBef>
              <a:spcAft>
                <a:spcPts val="0"/>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a:t>
            </a:r>
          </a:p>
          <a:p>
            <a:pPr lvl="1"/>
            <a:r>
              <a:rPr lang="en-US"/>
              <a:t>Second level Segoe UI 20</a:t>
            </a:r>
          </a:p>
          <a:p>
            <a:pPr lvl="2"/>
            <a:r>
              <a:rPr lang="en-US"/>
              <a:t>Third level Segoe UI 20</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a:t>
            </a:r>
          </a:p>
        </p:txBody>
      </p:sp>
    </p:spTree>
    <p:extLst>
      <p:ext uri="{BB962C8B-B14F-4D97-AF65-F5344CB8AC3E}">
        <p14:creationId xmlns:p14="http://schemas.microsoft.com/office/powerpoint/2010/main" val="163292671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147410"/>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half-pa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560644"/>
            <a:ext cx="4898137" cy="1239122"/>
          </a:xfrm>
        </p:spPr>
        <p:txBody>
          <a:bodyPr wrap="square">
            <a:spAutoFit/>
          </a:bodyPr>
          <a:lstStyle>
            <a:lvl1pPr marL="0" indent="0">
              <a:lnSpc>
                <a:spcPct val="110000"/>
              </a:lnSpc>
              <a:spcBef>
                <a:spcPts val="1200"/>
              </a:spcBef>
              <a:buNone/>
              <a:defRPr sz="1800">
                <a:latin typeface="+mn-lt"/>
              </a:defRPr>
            </a:lvl1pPr>
            <a:lvl2pPr marL="228600" indent="0">
              <a:buNone/>
              <a:defRPr sz="1600"/>
            </a:lvl2pPr>
            <a:lvl3pPr marL="457200" indent="0">
              <a:buNone/>
              <a:defRPr sz="1200"/>
            </a:lvl3pPr>
            <a:lvl4pPr marL="685800" indent="0">
              <a:buNone/>
              <a:defRPr sz="1100"/>
            </a:lvl4pPr>
            <a:lvl5pPr marL="914400"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676466"/>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alf-page spl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279E0-7ADE-4810-B3CF-D2664576264B}"/>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586390" y="1560644"/>
            <a:ext cx="4898137" cy="1239122"/>
          </a:xfrm>
        </p:spPr>
        <p:txBody>
          <a:bodyPr wrap="square">
            <a:spAutoFit/>
          </a:bodyPr>
          <a:lstStyle>
            <a:lvl1pPr marL="0" indent="0">
              <a:lnSpc>
                <a:spcPct val="110000"/>
              </a:lnSpc>
              <a:spcBef>
                <a:spcPts val="1200"/>
              </a:spcBef>
              <a:buNone/>
              <a:defRPr sz="1800">
                <a:solidFill>
                  <a:schemeClr val="bg1"/>
                </a:solidFill>
                <a:latin typeface="+mn-lt"/>
              </a:defRPr>
            </a:lvl1pPr>
            <a:lvl2pPr marL="228600" indent="0">
              <a:buNone/>
              <a:defRPr sz="1600">
                <a:solidFill>
                  <a:schemeClr val="bg1"/>
                </a:solidFill>
              </a:defRPr>
            </a:lvl2pPr>
            <a:lvl3pPr marL="457200" indent="0">
              <a:buNone/>
              <a:defRPr sz="1200">
                <a:solidFill>
                  <a:schemeClr val="bg1"/>
                </a:solidFill>
              </a:defRPr>
            </a:lvl3pPr>
            <a:lvl4pPr marL="685800" indent="0">
              <a:buNone/>
              <a:defRPr sz="1100">
                <a:solidFill>
                  <a:schemeClr val="bg1"/>
                </a:solidFill>
              </a:defRPr>
            </a:lvl4pPr>
            <a:lvl5pPr marL="914400" indent="0">
              <a:buNone/>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a:xfrm>
            <a:off x="588263" y="457200"/>
            <a:ext cx="4896264" cy="55399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343504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2751974"/>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81425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0783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535680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84123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3" name="MS logo white - EMF" descr="Microsoft logo white text version">
            <a:extLst>
              <a:ext uri="{FF2B5EF4-FFF2-40B4-BE49-F238E27FC236}">
                <a16:creationId xmlns:a16="http://schemas.microsoft.com/office/drawing/2014/main" id="{698F7F0E-D4BF-47D5-893E-D6AD1A06C997}"/>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57698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471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6747519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695589"/>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506052"/>
      </p:ext>
    </p:extLst>
  </p:cSld>
  <p:clrMapOvr>
    <a:masterClrMapping/>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332586"/>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2030065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951515522"/>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accent1"/>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2882066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backgrounds-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 y="0"/>
            <a:ext cx="12202803" cy="6864866"/>
          </a:xfrm>
          <a:prstGeom prst="rect">
            <a:avLst/>
          </a:prstGeom>
        </p:spPr>
      </p:pic>
      <p:sp>
        <p:nvSpPr>
          <p:cNvPr id="2" name="Title 1">
            <a:extLst>
              <a:ext uri="{FF2B5EF4-FFF2-40B4-BE49-F238E27FC236}">
                <a16:creationId xmlns:a16="http://schemas.microsoft.com/office/drawing/2014/main" id="{FD71920E-96AC-4E44-B117-81A4B257C8FE}"/>
              </a:ext>
            </a:extLst>
          </p:cNvPr>
          <p:cNvSpPr>
            <a:spLocks noGrp="1"/>
          </p:cNvSpPr>
          <p:nvPr>
            <p:ph type="ctrTitle" hasCustomPrompt="1"/>
          </p:nvPr>
        </p:nvSpPr>
        <p:spPr>
          <a:xfrm>
            <a:off x="685806" y="1367504"/>
            <a:ext cx="9221372" cy="1752600"/>
          </a:xfrm>
          <a:prstGeom prst="rect">
            <a:avLst/>
          </a:prstGeom>
        </p:spPr>
        <p:txBody>
          <a:bodyPr anchor="b"/>
          <a:lstStyle>
            <a:lvl1pPr algn="l">
              <a:defRPr sz="3597" b="1">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F247C830-E307-433E-821F-0BFDAF80D5DF}"/>
              </a:ext>
            </a:extLst>
          </p:cNvPr>
          <p:cNvSpPr>
            <a:spLocks noGrp="1"/>
          </p:cNvSpPr>
          <p:nvPr>
            <p:ph type="subTitle" idx="1" hasCustomPrompt="1"/>
          </p:nvPr>
        </p:nvSpPr>
        <p:spPr>
          <a:xfrm>
            <a:off x="685806" y="3348702"/>
            <a:ext cx="9221372" cy="1033272"/>
          </a:xfrm>
          <a:prstGeom prst="rect">
            <a:avLst/>
          </a:prstGeom>
        </p:spPr>
        <p:txBody>
          <a:bodyPr/>
          <a:lstStyle>
            <a:lvl1pPr marL="0" indent="0" algn="l">
              <a:buNone/>
              <a:defRPr sz="1732" b="1" i="0">
                <a:solidFill>
                  <a:srgbClr val="28A5FF"/>
                </a:solidFill>
                <a:latin typeface="Arial"/>
                <a:cs typeface="Arial"/>
              </a:defRPr>
            </a:lvl1pPr>
            <a:lvl2pPr marL="408005" indent="0" algn="ctr">
              <a:buNone/>
              <a:defRPr sz="1732"/>
            </a:lvl2pPr>
            <a:lvl3pPr marL="816011" indent="0" algn="ctr">
              <a:buNone/>
              <a:defRPr sz="1732"/>
            </a:lvl3pPr>
            <a:lvl4pPr marL="1224017" indent="0" algn="ctr">
              <a:buNone/>
              <a:defRPr sz="1465"/>
            </a:lvl4pPr>
            <a:lvl5pPr marL="1632024" indent="0" algn="ctr">
              <a:buNone/>
              <a:defRPr sz="1465"/>
            </a:lvl5pPr>
            <a:lvl6pPr marL="2040029" indent="0" algn="ctr">
              <a:buNone/>
              <a:defRPr sz="1465"/>
            </a:lvl6pPr>
            <a:lvl7pPr marL="2448035" indent="0" algn="ctr">
              <a:buNone/>
              <a:defRPr sz="1465"/>
            </a:lvl7pPr>
            <a:lvl8pPr marL="2856041" indent="0" algn="ctr">
              <a:buNone/>
              <a:defRPr sz="1465"/>
            </a:lvl8pPr>
            <a:lvl9pPr marL="3264047" indent="0" algn="ctr">
              <a:buNone/>
              <a:defRPr sz="1465"/>
            </a:lvl9pPr>
          </a:lstStyle>
          <a:p>
            <a:r>
              <a:rPr lang="en-US" dirty="0"/>
              <a:t>Subtitle placeholder</a:t>
            </a:r>
          </a:p>
        </p:txBody>
      </p:sp>
      <p:sp>
        <p:nvSpPr>
          <p:cNvPr id="11" name="Date Placeholder 23">
            <a:extLst>
              <a:ext uri="{FF2B5EF4-FFF2-40B4-BE49-F238E27FC236}">
                <a16:creationId xmlns:a16="http://schemas.microsoft.com/office/drawing/2014/main" id="{E7BF31C3-15D6-457B-B294-31959C773201}"/>
              </a:ext>
            </a:extLst>
          </p:cNvPr>
          <p:cNvSpPr>
            <a:spLocks noGrp="1"/>
          </p:cNvSpPr>
          <p:nvPr>
            <p:ph type="dt" sz="half" idx="2"/>
          </p:nvPr>
        </p:nvSpPr>
        <p:spPr>
          <a:xfrm>
            <a:off x="687443" y="4453630"/>
            <a:ext cx="2580168" cy="471234"/>
          </a:xfrm>
          <a:prstGeom prst="rect">
            <a:avLst/>
          </a:prstGeom>
        </p:spPr>
        <p:txBody>
          <a:bodyPr vert="horz" lIns="0" tIns="0" rIns="0" bIns="0" rtlCol="0" anchor="ctr"/>
          <a:lstStyle>
            <a:lvl1pPr algn="l">
              <a:defRPr sz="1199" b="0">
                <a:solidFill>
                  <a:srgbClr val="FFFFFF"/>
                </a:solidFill>
              </a:defRPr>
            </a:lvl1pPr>
          </a:lstStyle>
          <a:p>
            <a:fld id="{E67C779A-BC66-AB4C-918D-4B6D7B70BAB7}" type="datetime4">
              <a:rPr lang="en-US" smtClean="0"/>
              <a:pPr/>
              <a:t>April 4, 2019</a:t>
            </a:fld>
            <a:endParaRPr lang="en-US" dirty="0"/>
          </a:p>
        </p:txBody>
      </p:sp>
    </p:spTree>
    <p:extLst>
      <p:ext uri="{BB962C8B-B14F-4D97-AF65-F5344CB8AC3E}">
        <p14:creationId xmlns:p14="http://schemas.microsoft.com/office/powerpoint/2010/main" val="2238913159"/>
      </p:ext>
    </p:extLst>
  </p:cSld>
  <p:clrMapOvr>
    <a:masterClrMapping/>
  </p:clrMapOvr>
  <p:hf sldNum="0" hdr="0" ftr="0"/>
  <p:extLst mod="1">
    <p:ext uri="{DCECCB84-F9BA-43D5-87BE-67443E8EF086}">
      <p15:sldGuideLst xmlns:p15="http://schemas.microsoft.com/office/powerpoint/2012/main">
        <p15:guide id="1" orient="horz" pos="2016">
          <p15:clr>
            <a:srgbClr val="FBAE40"/>
          </p15:clr>
        </p15:guide>
        <p15:guide id="2" pos="4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4" name="Picture 3" descr="backgrounds-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 y="0"/>
            <a:ext cx="12202803" cy="6864866"/>
          </a:xfrm>
          <a:prstGeom prst="rect">
            <a:avLst/>
          </a:prstGeom>
        </p:spPr>
      </p:pic>
      <p:sp>
        <p:nvSpPr>
          <p:cNvPr id="8" name="Title 1">
            <a:extLst>
              <a:ext uri="{FF2B5EF4-FFF2-40B4-BE49-F238E27FC236}">
                <a16:creationId xmlns:a16="http://schemas.microsoft.com/office/drawing/2014/main" id="{FD71920E-96AC-4E44-B117-81A4B257C8FE}"/>
              </a:ext>
            </a:extLst>
          </p:cNvPr>
          <p:cNvSpPr>
            <a:spLocks noGrp="1"/>
          </p:cNvSpPr>
          <p:nvPr>
            <p:ph type="ctrTitle" hasCustomPrompt="1"/>
          </p:nvPr>
        </p:nvSpPr>
        <p:spPr>
          <a:xfrm>
            <a:off x="685806" y="1367504"/>
            <a:ext cx="9221372" cy="1752600"/>
          </a:xfrm>
          <a:prstGeom prst="rect">
            <a:avLst/>
          </a:prstGeom>
        </p:spPr>
        <p:txBody>
          <a:bodyPr anchor="b"/>
          <a:lstStyle>
            <a:lvl1pPr algn="l">
              <a:defRPr sz="3597" b="1" baseline="0">
                <a:solidFill>
                  <a:schemeClr val="bg1"/>
                </a:solidFill>
              </a:defRPr>
            </a:lvl1pPr>
          </a:lstStyle>
          <a:p>
            <a:r>
              <a:rPr lang="en-US" dirty="0"/>
              <a:t>Presentation title</a:t>
            </a:r>
          </a:p>
        </p:txBody>
      </p:sp>
      <p:sp>
        <p:nvSpPr>
          <p:cNvPr id="10" name="Subtitle 2">
            <a:extLst>
              <a:ext uri="{FF2B5EF4-FFF2-40B4-BE49-F238E27FC236}">
                <a16:creationId xmlns:a16="http://schemas.microsoft.com/office/drawing/2014/main" id="{F247C830-E307-433E-821F-0BFDAF80D5DF}"/>
              </a:ext>
            </a:extLst>
          </p:cNvPr>
          <p:cNvSpPr>
            <a:spLocks noGrp="1"/>
          </p:cNvSpPr>
          <p:nvPr>
            <p:ph type="subTitle" idx="1" hasCustomPrompt="1"/>
          </p:nvPr>
        </p:nvSpPr>
        <p:spPr>
          <a:xfrm>
            <a:off x="685806" y="3348702"/>
            <a:ext cx="9221372" cy="1033272"/>
          </a:xfrm>
          <a:prstGeom prst="rect">
            <a:avLst/>
          </a:prstGeom>
        </p:spPr>
        <p:txBody>
          <a:bodyPr/>
          <a:lstStyle>
            <a:lvl1pPr marL="0" indent="0" algn="l">
              <a:buNone/>
              <a:defRPr sz="1732" b="1" i="0">
                <a:solidFill>
                  <a:srgbClr val="28A5FF"/>
                </a:solidFill>
                <a:latin typeface="Arial"/>
                <a:cs typeface="Arial"/>
              </a:defRPr>
            </a:lvl1pPr>
            <a:lvl2pPr marL="408005" indent="0" algn="ctr">
              <a:buNone/>
              <a:defRPr sz="1732"/>
            </a:lvl2pPr>
            <a:lvl3pPr marL="816011" indent="0" algn="ctr">
              <a:buNone/>
              <a:defRPr sz="1732"/>
            </a:lvl3pPr>
            <a:lvl4pPr marL="1224017" indent="0" algn="ctr">
              <a:buNone/>
              <a:defRPr sz="1465"/>
            </a:lvl4pPr>
            <a:lvl5pPr marL="1632024" indent="0" algn="ctr">
              <a:buNone/>
              <a:defRPr sz="1465"/>
            </a:lvl5pPr>
            <a:lvl6pPr marL="2040029" indent="0" algn="ctr">
              <a:buNone/>
              <a:defRPr sz="1465"/>
            </a:lvl6pPr>
            <a:lvl7pPr marL="2448035" indent="0" algn="ctr">
              <a:buNone/>
              <a:defRPr sz="1465"/>
            </a:lvl7pPr>
            <a:lvl8pPr marL="2856041" indent="0" algn="ctr">
              <a:buNone/>
              <a:defRPr sz="1465"/>
            </a:lvl8pPr>
            <a:lvl9pPr marL="3264047" indent="0" algn="ctr">
              <a:buNone/>
              <a:defRPr sz="1465"/>
            </a:lvl9pPr>
          </a:lstStyle>
          <a:p>
            <a:r>
              <a:rPr lang="en-US" dirty="0"/>
              <a:t>Subtitle placeholder</a:t>
            </a:r>
          </a:p>
        </p:txBody>
      </p:sp>
      <p:sp>
        <p:nvSpPr>
          <p:cNvPr id="12" name="Date Placeholder 23">
            <a:extLst>
              <a:ext uri="{FF2B5EF4-FFF2-40B4-BE49-F238E27FC236}">
                <a16:creationId xmlns:a16="http://schemas.microsoft.com/office/drawing/2014/main" id="{E7BF31C3-15D6-457B-B294-31959C773201}"/>
              </a:ext>
            </a:extLst>
          </p:cNvPr>
          <p:cNvSpPr>
            <a:spLocks noGrp="1"/>
          </p:cNvSpPr>
          <p:nvPr>
            <p:ph type="dt" sz="half" idx="2"/>
          </p:nvPr>
        </p:nvSpPr>
        <p:spPr>
          <a:xfrm>
            <a:off x="687443" y="4453630"/>
            <a:ext cx="2580168" cy="471234"/>
          </a:xfrm>
          <a:prstGeom prst="rect">
            <a:avLst/>
          </a:prstGeom>
        </p:spPr>
        <p:txBody>
          <a:bodyPr vert="horz" lIns="0" tIns="0" rIns="0" bIns="0" rtlCol="0" anchor="ctr"/>
          <a:lstStyle>
            <a:lvl1pPr algn="l">
              <a:defRPr sz="1199" b="0">
                <a:solidFill>
                  <a:srgbClr val="FFFFFF"/>
                </a:solidFill>
              </a:defRPr>
            </a:lvl1pPr>
          </a:lstStyle>
          <a:p>
            <a:fld id="{E67C779A-BC66-AB4C-918D-4B6D7B70BAB7}" type="datetime4">
              <a:rPr lang="en-US" smtClean="0"/>
              <a:pPr/>
              <a:t>April 4, 2019</a:t>
            </a:fld>
            <a:endParaRPr lang="en-US" dirty="0"/>
          </a:p>
        </p:txBody>
      </p:sp>
    </p:spTree>
    <p:extLst>
      <p:ext uri="{BB962C8B-B14F-4D97-AF65-F5344CB8AC3E}">
        <p14:creationId xmlns:p14="http://schemas.microsoft.com/office/powerpoint/2010/main" val="324886178"/>
      </p:ext>
    </p:extLst>
  </p:cSld>
  <p:clrMapOvr>
    <a:masterClrMapping/>
  </p:clrMapOvr>
  <p:hf sldNum="0" hdr="0" ftr="0"/>
  <p:extLst mod="1">
    <p:ext uri="{DCECCB84-F9BA-43D5-87BE-67443E8EF086}">
      <p15:sldGuideLst xmlns:p15="http://schemas.microsoft.com/office/powerpoint/2012/main">
        <p15:guide id="1" orient="horz" pos="2016">
          <p15:clr>
            <a:srgbClr val="FBAE40"/>
          </p15:clr>
        </p15:guide>
        <p15:guide id="2" pos="4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67D-A503-45FB-870F-764118F1B728}"/>
              </a:ext>
            </a:extLst>
          </p:cNvPr>
          <p:cNvSpPr>
            <a:spLocks noGrp="1"/>
          </p:cNvSpPr>
          <p:nvPr>
            <p:ph type="title" hasCustomPrompt="1"/>
          </p:nvPr>
        </p:nvSpPr>
        <p:spPr>
          <a:xfrm>
            <a:off x="687792" y="1136647"/>
            <a:ext cx="10477901" cy="1981200"/>
          </a:xfrm>
          <a:prstGeom prst="rect">
            <a:avLst/>
          </a:prstGeom>
        </p:spPr>
        <p:txBody>
          <a:bodyPr anchor="b"/>
          <a:lstStyle>
            <a:lvl1pPr algn="r">
              <a:defRPr sz="3597" b="1" i="0" baseline="0">
                <a:solidFill>
                  <a:srgbClr val="FFFFFF"/>
                </a:solidFill>
                <a:latin typeface="Arial"/>
                <a:cs typeface="Arial"/>
              </a:defRPr>
            </a:lvl1pPr>
          </a:lstStyle>
          <a:p>
            <a:r>
              <a:rPr lang="en-US" dirty="0"/>
              <a:t>Click to edit divider style</a:t>
            </a:r>
          </a:p>
        </p:txBody>
      </p:sp>
      <p:sp>
        <p:nvSpPr>
          <p:cNvPr id="19" name="TextBox 18">
            <a:extLst>
              <a:ext uri="{FF2B5EF4-FFF2-40B4-BE49-F238E27FC236}">
                <a16:creationId xmlns:a16="http://schemas.microsoft.com/office/drawing/2014/main" id="{A7E3EAA3-AD3C-4B2E-A429-551DAF139EAB}"/>
              </a:ext>
            </a:extLst>
          </p:cNvPr>
          <p:cNvSpPr txBox="1"/>
          <p:nvPr/>
        </p:nvSpPr>
        <p:spPr>
          <a:xfrm>
            <a:off x="461913" y="6338432"/>
            <a:ext cx="304860" cy="363224"/>
          </a:xfrm>
          <a:prstGeom prst="rect">
            <a:avLst/>
          </a:prstGeom>
          <a:noFill/>
        </p:spPr>
        <p:txBody>
          <a:bodyPr wrap="none" lIns="0" tIns="0" rIns="0" bIns="0" rtlCol="0" anchor="ctr">
            <a:noAutofit/>
          </a:bodyPr>
          <a:lstStyle/>
          <a:p>
            <a:fld id="{FF979371-987E-4B41-9BCC-DAEA37827DDC}" type="slidenum">
              <a:rPr lang="en-US" sz="1066" smtClean="0">
                <a:solidFill>
                  <a:srgbClr val="FFFFFF"/>
                </a:solidFill>
              </a:rPr>
              <a:t>‹#›</a:t>
            </a:fld>
            <a:endParaRPr lang="en-US" sz="1066" dirty="0">
              <a:solidFill>
                <a:srgbClr val="FFFFFF"/>
              </a:solidFill>
            </a:endParaRPr>
          </a:p>
        </p:txBody>
      </p:sp>
      <p:sp>
        <p:nvSpPr>
          <p:cNvPr id="20" name="TextBox 19">
            <a:extLst>
              <a:ext uri="{FF2B5EF4-FFF2-40B4-BE49-F238E27FC236}">
                <a16:creationId xmlns:a16="http://schemas.microsoft.com/office/drawing/2014/main" id="{D6B7196B-15E9-4549-9FCF-F26021B0E7D6}"/>
              </a:ext>
            </a:extLst>
          </p:cNvPr>
          <p:cNvSpPr txBox="1"/>
          <p:nvPr/>
        </p:nvSpPr>
        <p:spPr>
          <a:xfrm>
            <a:off x="987552" y="6338432"/>
            <a:ext cx="3821171" cy="363224"/>
          </a:xfrm>
          <a:prstGeom prst="rect">
            <a:avLst/>
          </a:prstGeom>
          <a:noFill/>
        </p:spPr>
        <p:txBody>
          <a:bodyPr wrap="none" lIns="0" tIns="0" rIns="0" bIns="0" rtlCol="0" anchor="ctr">
            <a:noAutofit/>
          </a:bodyPr>
          <a:lstStyle/>
          <a:p>
            <a:pPr marL="0" marR="0" lvl="0" indent="0" algn="l" defTabSz="1087870" rtl="0" eaLnBrk="1" fontAlgn="auto" latinLnBrk="0" hangingPunct="1">
              <a:lnSpc>
                <a:spcPct val="100000"/>
              </a:lnSpc>
              <a:spcBef>
                <a:spcPts val="0"/>
              </a:spcBef>
              <a:spcAft>
                <a:spcPts val="0"/>
              </a:spcAft>
              <a:buClrTx/>
              <a:buSzTx/>
              <a:buFontTx/>
              <a:buNone/>
              <a:tabLst/>
              <a:defRPr/>
            </a:pPr>
            <a:r>
              <a:rPr lang="en-US" sz="1066" b="0" spc="60" dirty="0">
                <a:solidFill>
                  <a:srgbClr val="FFFFFF"/>
                </a:solidFill>
                <a:latin typeface="Arial" charset="0"/>
                <a:ea typeface="Arial" charset="0"/>
                <a:cs typeface="Arial" charset="0"/>
              </a:rPr>
              <a:t>|        Charter:</a:t>
            </a:r>
            <a:r>
              <a:rPr lang="en-US" sz="1066" b="0" spc="60" baseline="0" dirty="0">
                <a:solidFill>
                  <a:srgbClr val="FFFFFF"/>
                </a:solidFill>
                <a:latin typeface="Arial" charset="0"/>
                <a:ea typeface="Arial" charset="0"/>
                <a:cs typeface="Arial" charset="0"/>
              </a:rPr>
              <a:t> </a:t>
            </a:r>
            <a:r>
              <a:rPr lang="en-US" sz="1066" b="0" spc="60" dirty="0">
                <a:solidFill>
                  <a:srgbClr val="FFFFFF"/>
                </a:solidFill>
                <a:latin typeface="Arial" charset="0"/>
                <a:ea typeface="Arial" charset="0"/>
                <a:cs typeface="Arial" charset="0"/>
              </a:rPr>
              <a:t>Confidential</a:t>
            </a:r>
          </a:p>
        </p:txBody>
      </p:sp>
      <p:sp>
        <p:nvSpPr>
          <p:cNvPr id="14" name="Subtitle 2">
            <a:extLst>
              <a:ext uri="{FF2B5EF4-FFF2-40B4-BE49-F238E27FC236}">
                <a16:creationId xmlns:a16="http://schemas.microsoft.com/office/drawing/2014/main" id="{F247C830-E307-433E-821F-0BFDAF80D5DF}"/>
              </a:ext>
            </a:extLst>
          </p:cNvPr>
          <p:cNvSpPr>
            <a:spLocks noGrp="1"/>
          </p:cNvSpPr>
          <p:nvPr>
            <p:ph type="subTitle" idx="10" hasCustomPrompt="1"/>
          </p:nvPr>
        </p:nvSpPr>
        <p:spPr>
          <a:xfrm>
            <a:off x="685806" y="3348702"/>
            <a:ext cx="10493260" cy="2282236"/>
          </a:xfrm>
          <a:prstGeom prst="rect">
            <a:avLst/>
          </a:prstGeom>
        </p:spPr>
        <p:txBody>
          <a:bodyPr/>
          <a:lstStyle>
            <a:lvl1pPr marL="0" indent="0" algn="r">
              <a:buNone/>
              <a:defRPr sz="1732" b="0" i="0">
                <a:solidFill>
                  <a:srgbClr val="28A5FF"/>
                </a:solidFill>
                <a:latin typeface="Arial"/>
                <a:cs typeface="Arial"/>
              </a:defRPr>
            </a:lvl1pPr>
            <a:lvl2pPr marL="408005" indent="0" algn="ctr">
              <a:buNone/>
              <a:defRPr sz="1732"/>
            </a:lvl2pPr>
            <a:lvl3pPr marL="816011" indent="0" algn="ctr">
              <a:buNone/>
              <a:defRPr sz="1732"/>
            </a:lvl3pPr>
            <a:lvl4pPr marL="1224017" indent="0" algn="ctr">
              <a:buNone/>
              <a:defRPr sz="1465"/>
            </a:lvl4pPr>
            <a:lvl5pPr marL="1632024" indent="0" algn="ctr">
              <a:buNone/>
              <a:defRPr sz="1465"/>
            </a:lvl5pPr>
            <a:lvl6pPr marL="2040029" indent="0" algn="ctr">
              <a:buNone/>
              <a:defRPr sz="1465"/>
            </a:lvl6pPr>
            <a:lvl7pPr marL="2448035" indent="0" algn="ctr">
              <a:buNone/>
              <a:defRPr sz="1465"/>
            </a:lvl7pPr>
            <a:lvl8pPr marL="2856041" indent="0" algn="ctr">
              <a:buNone/>
              <a:defRPr sz="1465"/>
            </a:lvl8pPr>
            <a:lvl9pPr marL="3264047" indent="0" algn="ctr">
              <a:buNone/>
              <a:defRPr sz="1465"/>
            </a:lvl9pPr>
          </a:lstStyle>
          <a:p>
            <a:r>
              <a:rPr lang="en-US" dirty="0"/>
              <a:t>Click to edit master subtitle style</a:t>
            </a:r>
          </a:p>
        </p:txBody>
      </p:sp>
      <p:sp>
        <p:nvSpPr>
          <p:cNvPr id="9" name="Rectangle 8"/>
          <p:cNvSpPr/>
          <p:nvPr userDrawn="1"/>
        </p:nvSpPr>
        <p:spPr>
          <a:xfrm>
            <a:off x="0" y="761813"/>
            <a:ext cx="12188952" cy="14288"/>
          </a:xfrm>
          <a:prstGeom prst="rect">
            <a:avLst/>
          </a:prstGeom>
          <a:gradFill flip="none" rotWithShape="1">
            <a:gsLst>
              <a:gs pos="10000">
                <a:srgbClr val="50DCFF"/>
              </a:gs>
              <a:gs pos="80000">
                <a:schemeClr val="bg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dirty="0" err="1"/>
          </a:p>
        </p:txBody>
      </p:sp>
    </p:spTree>
    <p:extLst>
      <p:ext uri="{BB962C8B-B14F-4D97-AF65-F5344CB8AC3E}">
        <p14:creationId xmlns:p14="http://schemas.microsoft.com/office/powerpoint/2010/main" val="3161615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2AC6-8AAE-4F86-91E6-1C52491A1ABB}"/>
              </a:ext>
            </a:extLst>
          </p:cNvPr>
          <p:cNvSpPr>
            <a:spLocks noGrp="1"/>
          </p:cNvSpPr>
          <p:nvPr>
            <p:ph type="title" hasCustomPrompt="1"/>
          </p:nvPr>
        </p:nvSpPr>
        <p:spPr>
          <a:xfrm>
            <a:off x="344729" y="230669"/>
            <a:ext cx="11504375" cy="987569"/>
          </a:xfrm>
          <a:prstGeom prst="rect">
            <a:avLst/>
          </a:prstGeom>
        </p:spPr>
        <p:txBody>
          <a:bodyPr/>
          <a:lstStyle>
            <a:lvl1pPr>
              <a:defRPr b="1" i="0">
                <a:latin typeface="Arial"/>
                <a:cs typeface="Arial"/>
              </a:defRPr>
            </a:lvl1pPr>
          </a:lstStyle>
          <a:p>
            <a:r>
              <a:rPr lang="en-US" dirty="0"/>
              <a:t>Primary header/content</a:t>
            </a:r>
          </a:p>
        </p:txBody>
      </p:sp>
      <p:sp>
        <p:nvSpPr>
          <p:cNvPr id="5" name="Content Placeholder 3">
            <a:extLst>
              <a:ext uri="{FF2B5EF4-FFF2-40B4-BE49-F238E27FC236}">
                <a16:creationId xmlns:a16="http://schemas.microsoft.com/office/drawing/2014/main" id="{2E307BEF-786C-4EF2-BD05-5319DADD9C46}"/>
              </a:ext>
            </a:extLst>
          </p:cNvPr>
          <p:cNvSpPr>
            <a:spLocks noGrp="1"/>
          </p:cNvSpPr>
          <p:nvPr>
            <p:ph sz="half" idx="11" hasCustomPrompt="1"/>
          </p:nvPr>
        </p:nvSpPr>
        <p:spPr>
          <a:xfrm>
            <a:off x="349446" y="1443652"/>
            <a:ext cx="5562599" cy="4343401"/>
          </a:xfrm>
          <a:prstGeom prst="rect">
            <a:avLst/>
          </a:prstGeom>
        </p:spPr>
        <p:txBody>
          <a:bodyPr/>
          <a:lstStyle>
            <a:lvl1pPr>
              <a:defRPr b="0" baseline="0">
                <a:solidFill>
                  <a:srgbClr val="0082E6"/>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60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5.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4.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7.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4.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7.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image" Target="../media/image14.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theme" Target="../theme/theme7.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6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383" y="438785"/>
            <a:ext cx="11333080" cy="741053"/>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429383" y="2124488"/>
            <a:ext cx="11333080" cy="127648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3976F6F8-4139-4D95-AC74-D58A77230BD6}"/>
              </a:ext>
            </a:extLst>
          </p:cNvPr>
          <p:cNvGrpSpPr/>
          <p:nvPr userDrawn="1"/>
        </p:nvGrpSpPr>
        <p:grpSpPr>
          <a:xfrm>
            <a:off x="13042277" y="608049"/>
            <a:ext cx="762212" cy="6249956"/>
            <a:chOff x="13152703" y="620154"/>
            <a:chExt cx="777496" cy="6374376"/>
          </a:xfrm>
        </p:grpSpPr>
        <p:pic>
          <p:nvPicPr>
            <p:cNvPr id="5" name="Picture 4"/>
            <p:cNvPicPr>
              <a:picLocks noChangeAspect="1"/>
            </p:cNvPicPr>
            <p:nvPr userDrawn="1"/>
          </p:nvPicPr>
          <p:blipFill rotWithShape="1">
            <a:blip r:embed="rId20" cstate="screen">
              <a:extLst>
                <a:ext uri="{28A0092B-C50C-407E-A947-70E740481C1C}">
                  <a14:useLocalDpi xmlns:a14="http://schemas.microsoft.com/office/drawing/2010/main"/>
                </a:ext>
              </a:extLst>
            </a:blip>
            <a:srcRect l="353" r="32"/>
            <a:stretch/>
          </p:blipFill>
          <p:spPr>
            <a:xfrm rot="5400000">
              <a:off x="10354263" y="3418594"/>
              <a:ext cx="6374376" cy="777496"/>
            </a:xfrm>
            <a:prstGeom prst="rect">
              <a:avLst/>
            </a:prstGeom>
          </p:spPr>
        </p:pic>
        <p:sp>
          <p:nvSpPr>
            <p:cNvPr id="9" name="TextBox 8">
              <a:extLst>
                <a:ext uri="{FF2B5EF4-FFF2-40B4-BE49-F238E27FC236}">
                  <a16:creationId xmlns:a16="http://schemas.microsoft.com/office/drawing/2014/main" id="{1964AF21-BDED-4B34-9026-5541103F0CE4}"/>
                </a:ext>
              </a:extLst>
            </p:cNvPr>
            <p:cNvSpPr txBox="1"/>
            <p:nvPr userDrawn="1"/>
          </p:nvSpPr>
          <p:spPr>
            <a:xfrm rot="5400000">
              <a:off x="12905715" y="867145"/>
              <a:ext cx="57708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Microsoft palette</a:t>
              </a:r>
            </a:p>
          </p:txBody>
        </p:sp>
      </p:grpSp>
      <p:grpSp>
        <p:nvGrpSpPr>
          <p:cNvPr id="21" name="Group 20">
            <a:extLst>
              <a:ext uri="{FF2B5EF4-FFF2-40B4-BE49-F238E27FC236}">
                <a16:creationId xmlns:a16="http://schemas.microsoft.com/office/drawing/2014/main" id="{BAEE98DB-090A-4DF4-AA3B-C90AD6676A47}"/>
              </a:ext>
            </a:extLst>
          </p:cNvPr>
          <p:cNvGrpSpPr/>
          <p:nvPr userDrawn="1"/>
        </p:nvGrpSpPr>
        <p:grpSpPr>
          <a:xfrm>
            <a:off x="12317498" y="604906"/>
            <a:ext cx="520495" cy="6253096"/>
            <a:chOff x="12419367" y="616948"/>
            <a:chExt cx="530932" cy="6377579"/>
          </a:xfrm>
        </p:grpSpPr>
        <p:pic>
          <p:nvPicPr>
            <p:cNvPr id="7" name="Picture 6">
              <a:extLst>
                <a:ext uri="{FF2B5EF4-FFF2-40B4-BE49-F238E27FC236}">
                  <a16:creationId xmlns:a16="http://schemas.microsoft.com/office/drawing/2014/main" id="{CEA717DA-903F-4934-BC3A-B053C9AA6EF7}"/>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rot="5400000">
              <a:off x="9568605" y="3612834"/>
              <a:ext cx="6377579" cy="385808"/>
            </a:xfrm>
            <a:prstGeom prst="rect">
              <a:avLst/>
            </a:prstGeom>
          </p:spPr>
        </p:pic>
        <p:sp>
          <p:nvSpPr>
            <p:cNvPr id="11" name="TextBox 10">
              <a:extLst>
                <a:ext uri="{FF2B5EF4-FFF2-40B4-BE49-F238E27FC236}">
                  <a16:creationId xmlns:a16="http://schemas.microsoft.com/office/drawing/2014/main" id="{68392C23-FA77-442E-BE3C-BC9963AE45BD}"/>
                </a:ext>
              </a:extLst>
            </p:cNvPr>
            <p:cNvSpPr txBox="1"/>
            <p:nvPr userDrawn="1"/>
          </p:nvSpPr>
          <p:spPr>
            <a:xfrm rot="5400000">
              <a:off x="12153941" y="882374"/>
              <a:ext cx="61395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Illustration palette</a:t>
              </a:r>
            </a:p>
          </p:txBody>
        </p:sp>
      </p:grpSp>
      <p:grpSp>
        <p:nvGrpSpPr>
          <p:cNvPr id="22" name="Group 21">
            <a:extLst>
              <a:ext uri="{FF2B5EF4-FFF2-40B4-BE49-F238E27FC236}">
                <a16:creationId xmlns:a16="http://schemas.microsoft.com/office/drawing/2014/main" id="{9C4E8054-BD9F-409A-9535-C24729DA0947}"/>
              </a:ext>
            </a:extLst>
          </p:cNvPr>
          <p:cNvGrpSpPr/>
          <p:nvPr userDrawn="1"/>
        </p:nvGrpSpPr>
        <p:grpSpPr>
          <a:xfrm>
            <a:off x="12317497" y="1"/>
            <a:ext cx="1471682" cy="447461"/>
            <a:chOff x="12419366" y="0"/>
            <a:chExt cx="1501192" cy="456369"/>
          </a:xfrm>
        </p:grpSpPr>
        <p:grpSp>
          <p:nvGrpSpPr>
            <p:cNvPr id="18" name="Group 17">
              <a:extLst>
                <a:ext uri="{FF2B5EF4-FFF2-40B4-BE49-F238E27FC236}">
                  <a16:creationId xmlns:a16="http://schemas.microsoft.com/office/drawing/2014/main" id="{9E58EE2C-0848-450C-AD44-4AEC62696286}"/>
                </a:ext>
              </a:extLst>
            </p:cNvPr>
            <p:cNvGrpSpPr/>
            <p:nvPr userDrawn="1"/>
          </p:nvGrpSpPr>
          <p:grpSpPr>
            <a:xfrm>
              <a:off x="12564490" y="0"/>
              <a:ext cx="1356068" cy="456369"/>
              <a:chOff x="12661790" y="0"/>
              <a:chExt cx="1201618" cy="404391"/>
            </a:xfrm>
          </p:grpSpPr>
          <p:sp>
            <p:nvSpPr>
              <p:cNvPr id="8" name="Rectangle 7">
                <a:extLst>
                  <a:ext uri="{FF2B5EF4-FFF2-40B4-BE49-F238E27FC236}">
                    <a16:creationId xmlns:a16="http://schemas.microsoft.com/office/drawing/2014/main" id="{1E6B14A8-85BE-4568-A496-3E8015CDE374}"/>
                  </a:ext>
                </a:extLst>
              </p:cNvPr>
              <p:cNvSpPr/>
              <p:nvPr userDrawn="1"/>
            </p:nvSpPr>
            <p:spPr bwMode="auto">
              <a:xfrm>
                <a:off x="12661790" y="1"/>
                <a:ext cx="399048" cy="39808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White</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R255 G255 B255</a:t>
                </a:r>
              </a:p>
            </p:txBody>
          </p:sp>
          <p:sp>
            <p:nvSpPr>
              <p:cNvPr id="14" name="Rectangle 13">
                <a:extLst>
                  <a:ext uri="{FF2B5EF4-FFF2-40B4-BE49-F238E27FC236}">
                    <a16:creationId xmlns:a16="http://schemas.microsoft.com/office/drawing/2014/main" id="{8566B721-F701-489A-BBBF-284DD1BA035B}"/>
                  </a:ext>
                </a:extLst>
              </p:cNvPr>
              <p:cNvSpPr/>
              <p:nvPr userDrawn="1"/>
            </p:nvSpPr>
            <p:spPr bwMode="auto">
              <a:xfrm>
                <a:off x="13063844" y="0"/>
                <a:ext cx="399048" cy="39808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FFFFFF"/>
                    </a:solidFill>
                    <a:ea typeface="Segoe UI" pitchFamily="34" charset="0"/>
                    <a:cs typeface="Segoe UI" pitchFamily="34" charset="0"/>
                  </a:rPr>
                  <a:t>Blue</a:t>
                </a:r>
              </a:p>
              <a:p>
                <a:pPr algn="l" defTabSz="914102" fontAlgn="base">
                  <a:lnSpc>
                    <a:spcPct val="100000"/>
                  </a:lnSpc>
                  <a:spcBef>
                    <a:spcPct val="0"/>
                  </a:spcBef>
                  <a:spcAft>
                    <a:spcPct val="0"/>
                  </a:spcAft>
                </a:pPr>
                <a:r>
                  <a:rPr lang="en-US" sz="294">
                    <a:solidFill>
                      <a:srgbClr val="FFFFFF"/>
                    </a:solidFill>
                    <a:ea typeface="Segoe UI" pitchFamily="34" charset="0"/>
                    <a:cs typeface="Segoe UI" pitchFamily="34" charset="0"/>
                  </a:rPr>
                  <a:t>R0 G120 B242</a:t>
                </a:r>
              </a:p>
            </p:txBody>
          </p:sp>
          <p:sp>
            <p:nvSpPr>
              <p:cNvPr id="15" name="Rectangle 14">
                <a:extLst>
                  <a:ext uri="{FF2B5EF4-FFF2-40B4-BE49-F238E27FC236}">
                    <a16:creationId xmlns:a16="http://schemas.microsoft.com/office/drawing/2014/main" id="{871C64D6-DD46-4073-B8A5-59A9D8564C22}"/>
                  </a:ext>
                </a:extLst>
              </p:cNvPr>
              <p:cNvSpPr/>
              <p:nvPr userDrawn="1"/>
            </p:nvSpPr>
            <p:spPr bwMode="auto">
              <a:xfrm>
                <a:off x="13464360" y="6310"/>
                <a:ext cx="399048" cy="398081"/>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Light gray</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R243 G243 B243</a:t>
                </a:r>
              </a:p>
            </p:txBody>
          </p:sp>
        </p:grpSp>
        <p:sp>
          <p:nvSpPr>
            <p:cNvPr id="16" name="TextBox 15">
              <a:extLst>
                <a:ext uri="{FF2B5EF4-FFF2-40B4-BE49-F238E27FC236}">
                  <a16:creationId xmlns:a16="http://schemas.microsoft.com/office/drawing/2014/main" id="{08756331-43B5-4A4E-BCD3-F5DC6699B11A}"/>
                </a:ext>
              </a:extLst>
            </p:cNvPr>
            <p:cNvSpPr txBox="1"/>
            <p:nvPr userDrawn="1"/>
          </p:nvSpPr>
          <p:spPr>
            <a:xfrm rot="5400000">
              <a:off x="12284585" y="134782"/>
              <a:ext cx="352661" cy="83100"/>
            </a:xfrm>
            <a:prstGeom prst="rect">
              <a:avLst/>
            </a:prstGeom>
            <a:noFill/>
          </p:spPr>
          <p:txBody>
            <a:bodyPr wrap="none" lIns="0" tIns="0" rIns="0" bIns="0" rtlCol="0">
              <a:spAutoFit/>
            </a:bodyPr>
            <a:lstStyle/>
            <a:p>
              <a:pPr algn="l">
                <a:lnSpc>
                  <a:spcPct val="90000"/>
                </a:lnSpc>
                <a:spcAft>
                  <a:spcPts val="588"/>
                </a:spcAft>
              </a:pPr>
              <a:r>
                <a:rPr lang="en-US" sz="588">
                  <a:solidFill>
                    <a:schemeClr val="tx1"/>
                  </a:solidFill>
                </a:rPr>
                <a:t>BG palette</a:t>
              </a:r>
            </a:p>
          </p:txBody>
        </p:sp>
      </p:grpSp>
    </p:spTree>
    <p:extLst>
      <p:ext uri="{BB962C8B-B14F-4D97-AF65-F5344CB8AC3E}">
        <p14:creationId xmlns:p14="http://schemas.microsoft.com/office/powerpoint/2010/main" val="35582074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ransition>
    <p:fade/>
  </p:transition>
  <p:txStyles>
    <p:titleStyle>
      <a:lvl1pPr algn="l" defTabSz="914367" rtl="0" eaLnBrk="1" latinLnBrk="0" hangingPunct="1">
        <a:lnSpc>
          <a:spcPct val="90000"/>
        </a:lnSpc>
        <a:spcBef>
          <a:spcPct val="0"/>
        </a:spcBef>
        <a:buNone/>
        <a:defRPr lang="en-US" sz="3137"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63">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8"/>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711978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34394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243608"/>
            <a:ext cx="11653521" cy="1326517"/>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4751711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ransition>
    <p:fade/>
  </p:transition>
  <p:txStyles>
    <p:titleStyle>
      <a:lvl1pPr algn="l" defTabSz="914367" rtl="0" eaLnBrk="1" latinLnBrk="0" hangingPunct="1">
        <a:lnSpc>
          <a:spcPct val="90000"/>
        </a:lnSpc>
        <a:spcBef>
          <a:spcPct val="0"/>
        </a:spcBef>
        <a:buNone/>
        <a:defRPr lang="en-US" sz="3600" b="0" i="0" kern="1200" cap="none" spc="0" baseline="0" dirty="0" smtClean="0">
          <a:ln w="3175">
            <a:noFill/>
          </a:ln>
          <a:solidFill>
            <a:srgbClr val="000000"/>
          </a:solidFill>
          <a:effectLst/>
          <a:latin typeface="Segoe UI Semibold" panose="020B0502040204020203" pitchFamily="34" charset="0"/>
          <a:ea typeface="+mn-ea"/>
          <a:cs typeface="Segoe UI Semibold" panose="020B0502040204020203" pitchFamily="34" charset="0"/>
        </a:defRPr>
      </a:lvl1pPr>
    </p:titleStyle>
    <p:body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400" b="0" i="0" kern="1200" spc="0" baseline="0">
          <a:solidFill>
            <a:srgbClr val="000000"/>
          </a:solidFill>
          <a:latin typeface="Segoe UI" panose="020B0502040204020203" pitchFamily="34" charset="0"/>
          <a:ea typeface="+mn-ea"/>
          <a:cs typeface="Segoe UI" panose="020B0502040204020203" pitchFamily="34" charset="0"/>
        </a:defRPr>
      </a:lvl1pPr>
      <a:lvl2pPr marL="336145"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400" b="0" i="0" kern="1200" spc="0" baseline="0">
          <a:solidFill>
            <a:srgbClr val="000000"/>
          </a:solidFill>
          <a:latin typeface="Segoe UI" panose="020B0502040204020203" pitchFamily="34" charset="0"/>
          <a:ea typeface="+mn-ea"/>
          <a:cs typeface="Segoe UI" panose="020B0502040204020203" pitchFamily="34" charset="0"/>
        </a:defRPr>
      </a:lvl2pPr>
      <a:lvl3pPr marL="560241"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400" b="0" i="0" kern="1200" spc="0" baseline="0">
          <a:solidFill>
            <a:srgbClr val="000000"/>
          </a:solidFill>
          <a:latin typeface="Segoe UI" panose="020B0502040204020203" pitchFamily="34" charset="0"/>
          <a:ea typeface="+mn-ea"/>
          <a:cs typeface="Segoe UI" panose="020B0502040204020203" pitchFamily="34" charset="0"/>
        </a:defRPr>
      </a:lvl3pPr>
      <a:lvl4pPr marL="784338"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400" b="0" i="0" kern="1200" spc="0" baseline="0">
          <a:solidFill>
            <a:srgbClr val="000000"/>
          </a:solidFill>
          <a:latin typeface="Segoe UI" panose="020B0502040204020203" pitchFamily="34" charset="0"/>
          <a:ea typeface="+mn-ea"/>
          <a:cs typeface="Segoe UI" panose="020B0502040204020203" pitchFamily="34" charset="0"/>
        </a:defRPr>
      </a:lvl4pPr>
      <a:lvl5pPr marL="1008434"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400" b="0" i="0" kern="1200" spc="0" baseline="0">
          <a:solidFill>
            <a:srgbClr val="000000"/>
          </a:solidFill>
          <a:latin typeface="Segoe UI" panose="020B0502040204020203" pitchFamily="34" charset="0"/>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64">
          <p15:clr>
            <a:srgbClr val="C35EA4"/>
          </p15:clr>
        </p15:guide>
        <p15:guide id="17" pos="7416">
          <p15:clr>
            <a:srgbClr val="C35EA4"/>
          </p15:clr>
        </p15:guide>
        <p15:guide id="25" orient="horz" pos="302">
          <p15:clr>
            <a:srgbClr val="C35EA4"/>
          </p15:clr>
        </p15:guide>
        <p15:guide id="26" orient="horz" pos="4032">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3844673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7"/>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543442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E3EAA3-AD3C-4B2E-A429-551DAF139EAB}"/>
              </a:ext>
            </a:extLst>
          </p:cNvPr>
          <p:cNvSpPr txBox="1"/>
          <p:nvPr/>
        </p:nvSpPr>
        <p:spPr>
          <a:xfrm>
            <a:off x="461910" y="6338432"/>
            <a:ext cx="304860" cy="363224"/>
          </a:xfrm>
          <a:prstGeom prst="rect">
            <a:avLst/>
          </a:prstGeom>
          <a:noFill/>
        </p:spPr>
        <p:txBody>
          <a:bodyPr wrap="none" lIns="0" tIns="0" rIns="0" bIns="0" rtlCol="0" anchor="ctr">
            <a:noAutofit/>
          </a:bodyPr>
          <a:lstStyle/>
          <a:p>
            <a:fld id="{FF979371-987E-4B41-9BCC-DAEA37827DDC}" type="slidenum">
              <a:rPr lang="en-US" sz="1066" smtClean="0">
                <a:solidFill>
                  <a:schemeClr val="tx2"/>
                </a:solidFill>
              </a:rPr>
              <a:t>‹#›</a:t>
            </a:fld>
            <a:endParaRPr lang="en-US" sz="1066" dirty="0">
              <a:solidFill>
                <a:schemeClr val="tx2"/>
              </a:solidFill>
            </a:endParaRPr>
          </a:p>
        </p:txBody>
      </p:sp>
      <p:sp>
        <p:nvSpPr>
          <p:cNvPr id="10" name="TextBox 9">
            <a:extLst>
              <a:ext uri="{FF2B5EF4-FFF2-40B4-BE49-F238E27FC236}">
                <a16:creationId xmlns:a16="http://schemas.microsoft.com/office/drawing/2014/main" id="{D6B7196B-15E9-4549-9FCF-F26021B0E7D6}"/>
              </a:ext>
            </a:extLst>
          </p:cNvPr>
          <p:cNvSpPr txBox="1"/>
          <p:nvPr/>
        </p:nvSpPr>
        <p:spPr>
          <a:xfrm>
            <a:off x="987552" y="6338432"/>
            <a:ext cx="3821171" cy="363224"/>
          </a:xfrm>
          <a:prstGeom prst="rect">
            <a:avLst/>
          </a:prstGeom>
          <a:noFill/>
        </p:spPr>
        <p:txBody>
          <a:bodyPr wrap="none" lIns="0" tIns="0" rIns="0" bIns="0" rtlCol="0" anchor="ctr">
            <a:noAutofit/>
          </a:bodyPr>
          <a:lstStyle/>
          <a:p>
            <a:pPr marL="0" marR="0" lvl="0" indent="0" algn="l" defTabSz="1087870" rtl="0" eaLnBrk="1" fontAlgn="auto" latinLnBrk="0" hangingPunct="1">
              <a:lnSpc>
                <a:spcPct val="100000"/>
              </a:lnSpc>
              <a:spcBef>
                <a:spcPts val="0"/>
              </a:spcBef>
              <a:spcAft>
                <a:spcPts val="0"/>
              </a:spcAft>
              <a:buClrTx/>
              <a:buSzTx/>
              <a:buFontTx/>
              <a:buNone/>
              <a:tabLst/>
              <a:defRPr/>
            </a:pPr>
            <a:r>
              <a:rPr lang="en-US" sz="1066" b="0" spc="60" dirty="0">
                <a:solidFill>
                  <a:schemeClr val="tx2"/>
                </a:solidFill>
                <a:latin typeface="Arial" charset="0"/>
                <a:ea typeface="Arial" charset="0"/>
                <a:cs typeface="Arial" charset="0"/>
              </a:rPr>
              <a:t>|        Charter:</a:t>
            </a:r>
            <a:r>
              <a:rPr lang="en-US" sz="1066" b="0" spc="60" baseline="0" dirty="0">
                <a:solidFill>
                  <a:schemeClr val="tx2"/>
                </a:solidFill>
                <a:latin typeface="Arial" charset="0"/>
                <a:ea typeface="Arial" charset="0"/>
                <a:cs typeface="Arial" charset="0"/>
              </a:rPr>
              <a:t> </a:t>
            </a:r>
            <a:r>
              <a:rPr lang="en-US" sz="1066" b="0" spc="60" dirty="0">
                <a:solidFill>
                  <a:schemeClr val="tx2"/>
                </a:solidFill>
                <a:latin typeface="Arial" charset="0"/>
                <a:ea typeface="Arial" charset="0"/>
                <a:cs typeface="Arial" charset="0"/>
              </a:rPr>
              <a:t>Confidential</a:t>
            </a:r>
          </a:p>
        </p:txBody>
      </p:sp>
      <p:sp>
        <p:nvSpPr>
          <p:cNvPr id="5" name="TextBox 4">
            <a:extLst>
              <a:ext uri="{FF2B5EF4-FFF2-40B4-BE49-F238E27FC236}">
                <a16:creationId xmlns:a16="http://schemas.microsoft.com/office/drawing/2014/main" id="{A7E3EAA3-AD3C-4B2E-A429-551DAF139EAB}"/>
              </a:ext>
            </a:extLst>
          </p:cNvPr>
          <p:cNvSpPr txBox="1"/>
          <p:nvPr userDrawn="1"/>
        </p:nvSpPr>
        <p:spPr>
          <a:xfrm>
            <a:off x="346431" y="6295593"/>
            <a:ext cx="309700" cy="369332"/>
          </a:xfrm>
          <a:prstGeom prst="rect">
            <a:avLst/>
          </a:prstGeom>
          <a:noFill/>
        </p:spPr>
        <p:txBody>
          <a:bodyPr wrap="none" lIns="0" tIns="0" rIns="0" bIns="0" rtlCol="0" anchor="ctr">
            <a:noAutofit/>
          </a:bodyPr>
          <a:lstStyle/>
          <a:p>
            <a:fld id="{FF979371-987E-4B41-9BCC-DAEA37827DDC}" type="slidenum">
              <a:rPr lang="en-US" sz="800" smtClean="0">
                <a:solidFill>
                  <a:schemeClr val="bg1"/>
                </a:solidFill>
              </a:rPr>
              <a:t>‹#›</a:t>
            </a:fld>
            <a:endParaRPr lang="en-US" sz="800" dirty="0">
              <a:solidFill>
                <a:schemeClr val="bg1"/>
              </a:solidFill>
            </a:endParaRPr>
          </a:p>
        </p:txBody>
      </p:sp>
      <p:sp>
        <p:nvSpPr>
          <p:cNvPr id="7" name="Rectangle 6"/>
          <p:cNvSpPr/>
          <p:nvPr userDrawn="1"/>
        </p:nvSpPr>
        <p:spPr>
          <a:xfrm>
            <a:off x="0" y="6126481"/>
            <a:ext cx="12188952" cy="14288"/>
          </a:xfrm>
          <a:prstGeom prst="rect">
            <a:avLst/>
          </a:prstGeom>
          <a:gradFill flip="none" rotWithShape="1">
            <a:gsLst>
              <a:gs pos="10000">
                <a:srgbClr val="50DCFF"/>
              </a:gs>
              <a:gs pos="80000">
                <a:schemeClr val="bg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dirty="0" err="1"/>
          </a:p>
        </p:txBody>
      </p:sp>
    </p:spTree>
    <p:extLst>
      <p:ext uri="{BB962C8B-B14F-4D97-AF65-F5344CB8AC3E}">
        <p14:creationId xmlns:p14="http://schemas.microsoft.com/office/powerpoint/2010/main" val="34619444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Lst>
  <p:hf sldNum="0" hdr="0" ftr="0"/>
  <p:txStyles>
    <p:titleStyle>
      <a:lvl1pPr algn="l" defTabSz="816120" rtl="0" eaLnBrk="1" latinLnBrk="0" hangingPunct="1">
        <a:lnSpc>
          <a:spcPct val="100000"/>
        </a:lnSpc>
        <a:spcBef>
          <a:spcPct val="0"/>
        </a:spcBef>
        <a:buNone/>
        <a:defRPr sz="3197" kern="1200">
          <a:solidFill>
            <a:schemeClr val="accent2"/>
          </a:solidFill>
          <a:latin typeface="+mj-lt"/>
          <a:ea typeface="+mj-ea"/>
          <a:cs typeface="+mj-cs"/>
        </a:defRPr>
      </a:lvl1pPr>
    </p:titleStyle>
    <p:bodyStyle>
      <a:lvl1pPr marL="0" indent="0" algn="l" defTabSz="816120" rtl="0" eaLnBrk="1" latinLnBrk="0" hangingPunct="1">
        <a:lnSpc>
          <a:spcPct val="105000"/>
        </a:lnSpc>
        <a:spcBef>
          <a:spcPts val="0"/>
        </a:spcBef>
        <a:spcAft>
          <a:spcPts val="1607"/>
        </a:spcAft>
        <a:buFont typeface="Arial" panose="020B0604020202020204" pitchFamily="34" charset="0"/>
        <a:buNone/>
        <a:defRPr sz="1599" b="1" kern="1200">
          <a:solidFill>
            <a:srgbClr val="172A5A"/>
          </a:solidFill>
          <a:latin typeface="+mn-lt"/>
          <a:ea typeface="+mn-ea"/>
          <a:cs typeface="+mn-cs"/>
        </a:defRPr>
      </a:lvl1pPr>
      <a:lvl2pPr marL="0" indent="0" algn="l" defTabSz="816120" rtl="0" eaLnBrk="1" latinLnBrk="0" hangingPunct="1">
        <a:lnSpc>
          <a:spcPct val="105000"/>
        </a:lnSpc>
        <a:spcBef>
          <a:spcPts val="0"/>
        </a:spcBef>
        <a:spcAft>
          <a:spcPts val="893"/>
        </a:spcAft>
        <a:buFont typeface="Arial" panose="020B0604020202020204" pitchFamily="34" charset="0"/>
        <a:buNone/>
        <a:defRPr sz="1599" kern="1200">
          <a:solidFill>
            <a:schemeClr val="tx1"/>
          </a:solidFill>
          <a:latin typeface="+mn-lt"/>
          <a:ea typeface="+mn-ea"/>
          <a:cs typeface="+mn-cs"/>
        </a:defRPr>
      </a:lvl2pPr>
      <a:lvl3pPr marL="204031" indent="-204031" algn="l" defTabSz="816120" rtl="0" eaLnBrk="1" latinLnBrk="0" hangingPunct="1">
        <a:lnSpc>
          <a:spcPct val="105000"/>
        </a:lnSpc>
        <a:spcBef>
          <a:spcPts val="0"/>
        </a:spcBef>
        <a:spcAft>
          <a:spcPts val="893"/>
        </a:spcAft>
        <a:buFont typeface="Arial" panose="020B0604020202020204" pitchFamily="34" charset="0"/>
        <a:buChar char="•"/>
        <a:defRPr sz="1599" kern="1200">
          <a:solidFill>
            <a:schemeClr val="tx1"/>
          </a:solidFill>
          <a:latin typeface="+mn-lt"/>
          <a:ea typeface="+mn-ea"/>
          <a:cs typeface="+mn-cs"/>
        </a:defRPr>
      </a:lvl3pPr>
      <a:lvl4pPr marL="408060" indent="-204031" algn="l" defTabSz="816120" rtl="0" eaLnBrk="1" latinLnBrk="0" hangingPunct="1">
        <a:lnSpc>
          <a:spcPct val="105000"/>
        </a:lnSpc>
        <a:spcBef>
          <a:spcPts val="0"/>
        </a:spcBef>
        <a:spcAft>
          <a:spcPts val="893"/>
        </a:spcAft>
        <a:buFont typeface="Courier New" panose="02070309020205020404" pitchFamily="49" charset="0"/>
        <a:buChar char="o"/>
        <a:defRPr sz="1465" kern="1200">
          <a:solidFill>
            <a:schemeClr val="tx1"/>
          </a:solidFill>
          <a:latin typeface="+mn-lt"/>
          <a:ea typeface="+mn-ea"/>
          <a:cs typeface="+mn-cs"/>
        </a:defRPr>
      </a:lvl4pPr>
      <a:lvl5pPr marL="612089" indent="-204031" algn="l" defTabSz="816120" rtl="0" eaLnBrk="1" latinLnBrk="0" hangingPunct="1">
        <a:lnSpc>
          <a:spcPct val="105000"/>
        </a:lnSpc>
        <a:spcBef>
          <a:spcPts val="0"/>
        </a:spcBef>
        <a:spcAft>
          <a:spcPts val="893"/>
        </a:spcAft>
        <a:buFont typeface="Arial" panose="020B0604020202020204" pitchFamily="34" charset="0"/>
        <a:buChar char="•"/>
        <a:defRPr sz="1199" kern="1200">
          <a:solidFill>
            <a:schemeClr val="tx1"/>
          </a:solidFill>
          <a:latin typeface="+mn-lt"/>
          <a:ea typeface="+mn-ea"/>
          <a:cs typeface="+mn-cs"/>
        </a:defRPr>
      </a:lvl5pPr>
      <a:lvl6pPr marL="2244331" indent="-204031" algn="l" defTabSz="816120" rtl="0" eaLnBrk="1" latinLnBrk="0" hangingPunct="1">
        <a:lnSpc>
          <a:spcPct val="90000"/>
        </a:lnSpc>
        <a:spcBef>
          <a:spcPts val="446"/>
        </a:spcBef>
        <a:buFont typeface="Arial" panose="020B0604020202020204" pitchFamily="34" charset="0"/>
        <a:buChar char="•"/>
        <a:defRPr sz="1732" kern="1200">
          <a:solidFill>
            <a:schemeClr val="tx1"/>
          </a:solidFill>
          <a:latin typeface="+mn-lt"/>
          <a:ea typeface="+mn-ea"/>
          <a:cs typeface="+mn-cs"/>
        </a:defRPr>
      </a:lvl6pPr>
      <a:lvl7pPr marL="2652391" indent="-204031" algn="l" defTabSz="816120" rtl="0" eaLnBrk="1" latinLnBrk="0" hangingPunct="1">
        <a:lnSpc>
          <a:spcPct val="90000"/>
        </a:lnSpc>
        <a:spcBef>
          <a:spcPts val="446"/>
        </a:spcBef>
        <a:buFont typeface="Arial" panose="020B0604020202020204" pitchFamily="34" charset="0"/>
        <a:buChar char="•"/>
        <a:defRPr sz="1732" kern="1200">
          <a:solidFill>
            <a:schemeClr val="tx1"/>
          </a:solidFill>
          <a:latin typeface="+mn-lt"/>
          <a:ea typeface="+mn-ea"/>
          <a:cs typeface="+mn-cs"/>
        </a:defRPr>
      </a:lvl7pPr>
      <a:lvl8pPr marL="3060452" indent="-204031" algn="l" defTabSz="816120" rtl="0" eaLnBrk="1" latinLnBrk="0" hangingPunct="1">
        <a:lnSpc>
          <a:spcPct val="90000"/>
        </a:lnSpc>
        <a:spcBef>
          <a:spcPts val="446"/>
        </a:spcBef>
        <a:buFont typeface="Arial" panose="020B0604020202020204" pitchFamily="34" charset="0"/>
        <a:buChar char="•"/>
        <a:defRPr sz="1732" kern="1200">
          <a:solidFill>
            <a:schemeClr val="tx1"/>
          </a:solidFill>
          <a:latin typeface="+mn-lt"/>
          <a:ea typeface="+mn-ea"/>
          <a:cs typeface="+mn-cs"/>
        </a:defRPr>
      </a:lvl8pPr>
      <a:lvl9pPr marL="3468513" indent="-204031" algn="l" defTabSz="816120" rtl="0" eaLnBrk="1" latinLnBrk="0" hangingPunct="1">
        <a:lnSpc>
          <a:spcPct val="90000"/>
        </a:lnSpc>
        <a:spcBef>
          <a:spcPts val="446"/>
        </a:spcBef>
        <a:buFont typeface="Arial" panose="020B0604020202020204" pitchFamily="34" charset="0"/>
        <a:buChar char="•"/>
        <a:defRPr sz="1732" kern="1200">
          <a:solidFill>
            <a:schemeClr val="tx1"/>
          </a:solidFill>
          <a:latin typeface="+mn-lt"/>
          <a:ea typeface="+mn-ea"/>
          <a:cs typeface="+mn-cs"/>
        </a:defRPr>
      </a:lvl9pPr>
    </p:bodyStyle>
    <p:otherStyle>
      <a:defPPr>
        <a:defRPr lang="en-US"/>
      </a:defPPr>
      <a:lvl1pPr marL="0" algn="l" defTabSz="816120" rtl="0" eaLnBrk="1" latinLnBrk="0" hangingPunct="1">
        <a:defRPr sz="1732" kern="1200">
          <a:solidFill>
            <a:schemeClr val="tx1"/>
          </a:solidFill>
          <a:latin typeface="+mn-lt"/>
          <a:ea typeface="+mn-ea"/>
          <a:cs typeface="+mn-cs"/>
        </a:defRPr>
      </a:lvl1pPr>
      <a:lvl2pPr marL="408060" algn="l" defTabSz="816120" rtl="0" eaLnBrk="1" latinLnBrk="0" hangingPunct="1">
        <a:defRPr sz="1732" kern="1200">
          <a:solidFill>
            <a:schemeClr val="tx1"/>
          </a:solidFill>
          <a:latin typeface="+mn-lt"/>
          <a:ea typeface="+mn-ea"/>
          <a:cs typeface="+mn-cs"/>
        </a:defRPr>
      </a:lvl2pPr>
      <a:lvl3pPr marL="816120" algn="l" defTabSz="816120" rtl="0" eaLnBrk="1" latinLnBrk="0" hangingPunct="1">
        <a:defRPr sz="1732" kern="1200">
          <a:solidFill>
            <a:schemeClr val="tx1"/>
          </a:solidFill>
          <a:latin typeface="+mn-lt"/>
          <a:ea typeface="+mn-ea"/>
          <a:cs typeface="+mn-cs"/>
        </a:defRPr>
      </a:lvl3pPr>
      <a:lvl4pPr marL="1224181" algn="l" defTabSz="816120" rtl="0" eaLnBrk="1" latinLnBrk="0" hangingPunct="1">
        <a:defRPr sz="1732" kern="1200">
          <a:solidFill>
            <a:schemeClr val="tx1"/>
          </a:solidFill>
          <a:latin typeface="+mn-lt"/>
          <a:ea typeface="+mn-ea"/>
          <a:cs typeface="+mn-cs"/>
        </a:defRPr>
      </a:lvl4pPr>
      <a:lvl5pPr marL="1632242" algn="l" defTabSz="816120" rtl="0" eaLnBrk="1" latinLnBrk="0" hangingPunct="1">
        <a:defRPr sz="1732" kern="1200">
          <a:solidFill>
            <a:schemeClr val="tx1"/>
          </a:solidFill>
          <a:latin typeface="+mn-lt"/>
          <a:ea typeface="+mn-ea"/>
          <a:cs typeface="+mn-cs"/>
        </a:defRPr>
      </a:lvl5pPr>
      <a:lvl6pPr marL="2040302" algn="l" defTabSz="816120" rtl="0" eaLnBrk="1" latinLnBrk="0" hangingPunct="1">
        <a:defRPr sz="1732" kern="1200">
          <a:solidFill>
            <a:schemeClr val="tx1"/>
          </a:solidFill>
          <a:latin typeface="+mn-lt"/>
          <a:ea typeface="+mn-ea"/>
          <a:cs typeface="+mn-cs"/>
        </a:defRPr>
      </a:lvl6pPr>
      <a:lvl7pPr marL="2448363" algn="l" defTabSz="816120" rtl="0" eaLnBrk="1" latinLnBrk="0" hangingPunct="1">
        <a:defRPr sz="1732" kern="1200">
          <a:solidFill>
            <a:schemeClr val="tx1"/>
          </a:solidFill>
          <a:latin typeface="+mn-lt"/>
          <a:ea typeface="+mn-ea"/>
          <a:cs typeface="+mn-cs"/>
        </a:defRPr>
      </a:lvl7pPr>
      <a:lvl8pPr marL="2856422" algn="l" defTabSz="816120" rtl="0" eaLnBrk="1" latinLnBrk="0" hangingPunct="1">
        <a:defRPr sz="1732" kern="1200">
          <a:solidFill>
            <a:schemeClr val="tx1"/>
          </a:solidFill>
          <a:latin typeface="+mn-lt"/>
          <a:ea typeface="+mn-ea"/>
          <a:cs typeface="+mn-cs"/>
        </a:defRPr>
      </a:lvl8pPr>
      <a:lvl9pPr marL="3264483" algn="l" defTabSz="816120" rtl="0" eaLnBrk="1" latinLnBrk="0" hangingPunct="1">
        <a:defRPr sz="173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C35EA4"/>
          </p15:clr>
        </p15:guide>
        <p15:guide id="2" orient="horz" pos="3864">
          <p15:clr>
            <a:srgbClr val="C35EA4"/>
          </p15:clr>
        </p15:guide>
        <p15:guide id="3" pos="216">
          <p15:clr>
            <a:srgbClr val="C35EA4"/>
          </p15:clr>
        </p15:guide>
        <p15:guide id="4" pos="7464">
          <p15:clr>
            <a:srgbClr val="C35EA4"/>
          </p15:clr>
        </p15:guide>
        <p15:guide id="5" orient="horz" pos="3648">
          <p15:clr>
            <a:srgbClr val="C35EA4"/>
          </p15:clr>
        </p15:guide>
        <p15:guide id="6" orient="horz" pos="144">
          <p15:clr>
            <a:srgbClr val="C35EA4"/>
          </p15:clr>
        </p15:guide>
        <p15:guide id="7" pos="3720">
          <p15:clr>
            <a:srgbClr val="F26B43"/>
          </p15:clr>
        </p15:guide>
        <p15:guide id="8" pos="3960">
          <p15:clr>
            <a:srgbClr val="F26B43"/>
          </p15:clr>
        </p15:guide>
        <p15:guide id="9" orient="horz" pos="768">
          <p15:clr>
            <a:srgbClr val="C35EA4"/>
          </p15:clr>
        </p15:guide>
        <p15:guide id="10" orient="horz" pos="4104">
          <p15:clr>
            <a:srgbClr val="F26B43"/>
          </p15:clr>
        </p15:guide>
        <p15:guide id="11" orient="horz" pos="2280">
          <p15:clr>
            <a:srgbClr val="F26B43"/>
          </p15:clr>
        </p15:guide>
        <p15:guide id="12" orient="horz" pos="912">
          <p15:clr>
            <a:srgbClr val="C35EA4"/>
          </p15:clr>
        </p15:guide>
        <p15:guide id="13" orient="horz" pos="2160">
          <p15:clr>
            <a:srgbClr val="F26B43"/>
          </p15:clr>
        </p15:guide>
        <p15:guide id="14" orient="horz" pos="2400">
          <p15:clr>
            <a:srgbClr val="F26B43"/>
          </p15:clr>
        </p15:guide>
        <p15:guide id="15">
          <p15:clr>
            <a:srgbClr val="000000"/>
          </p15:clr>
        </p15:guide>
        <p15:guide id="16" pos="7680">
          <p15:clr>
            <a:srgbClr val="000000"/>
          </p15:clr>
        </p15:guide>
        <p15:guide id="17" orient="horz">
          <p15:clr>
            <a:srgbClr val="000000"/>
          </p15:clr>
        </p15:guide>
        <p15:guide id="18" orient="horz" pos="4320">
          <p15:clr>
            <a:srgbClr val="00000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9922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hyperlink" Target="http://aka.ms/Why5xmore" TargetMode="External"/><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hyperlink" Target="http://aka.ms/Why5xmore" TargetMode="External"/><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0.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hyperlink" Target="http://www.microsoft.com/2008-eo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69.xml"/><Relationship Id="rId6" Type="http://schemas.openxmlformats.org/officeDocument/2006/relationships/image" Target="../media/image56.png"/><Relationship Id="rId5" Type="http://schemas.microsoft.com/office/2007/relationships/hdphoto" Target="../media/hdphoto1.wdp"/><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8.xml"/><Relationship Id="rId7" Type="http://schemas.openxmlformats.org/officeDocument/2006/relationships/image" Target="../media/image60.png"/><Relationship Id="rId2" Type="http://schemas.openxmlformats.org/officeDocument/2006/relationships/slideLayout" Target="../slideLayouts/slideLayout83.xml"/><Relationship Id="rId1" Type="http://schemas.openxmlformats.org/officeDocument/2006/relationships/themeOverride" Target="../theme/themeOverride1.xml"/><Relationship Id="rId6" Type="http://schemas.openxmlformats.org/officeDocument/2006/relationships/image" Target="../media/image59.png"/><Relationship Id="rId11" Type="http://schemas.openxmlformats.org/officeDocument/2006/relationships/hyperlink" Target="https://aka.ms/datamigration" TargetMode="External"/><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hyperlink" Target="http://www.mwh.ie/learn" TargetMode="External"/><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3" Type="http://schemas.openxmlformats.org/officeDocument/2006/relationships/hyperlink" Target="mailto:buildwith@mwh.ie" TargetMode="External"/><Relationship Id="rId2" Type="http://schemas.openxmlformats.org/officeDocument/2006/relationships/hyperlink" Target="mailto:sales@mwh.ie" TargetMode="External"/><Relationship Id="rId1" Type="http://schemas.openxmlformats.org/officeDocument/2006/relationships/slideLayout" Target="../slideLayouts/slideLayout127.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idanfinn@mwh.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microsoft.com/en-us/cloud-platform/windows-server-2008" TargetMode="External"/><Relationship Id="rId13" Type="http://schemas.openxmlformats.org/officeDocument/2006/relationships/image" Target="../media/image33.png"/><Relationship Id="rId3" Type="http://schemas.openxmlformats.org/officeDocument/2006/relationships/hyperlink" Target="http://www.microsoft.com/lifecycle" TargetMode="External"/><Relationship Id="rId7" Type="http://schemas.openxmlformats.org/officeDocument/2006/relationships/hyperlink" Target="https://www.microsoft.com/en-us/sql-server/sql-server-2008" TargetMode="External"/><Relationship Id="rId12" Type="http://schemas.openxmlformats.org/officeDocument/2006/relationships/hyperlink" Target="https://techcommunity.microsoft.com/t5/Microsoft-SharePoint-Blog/Extended-support-for-SharePoint-Server-2010-ends-in-October-2020/ba-p/272628" TargetMode="External"/><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hyperlink" Target="https://products.office.com/en-us/office-2010-end-of-support" TargetMode="External"/><Relationship Id="rId5" Type="http://schemas.openxmlformats.org/officeDocument/2006/relationships/image" Target="../media/image31.png"/><Relationship Id="rId15" Type="http://schemas.openxmlformats.org/officeDocument/2006/relationships/image" Target="../media/image35.svg"/><Relationship Id="rId10" Type="http://schemas.openxmlformats.org/officeDocument/2006/relationships/hyperlink" Target="https://www.microsoft.com/en-us/windowsforbusiness/end-of-windows-7-support" TargetMode="External"/><Relationship Id="rId4" Type="http://schemas.openxmlformats.org/officeDocument/2006/relationships/image" Target="../media/image30.png"/><Relationship Id="rId9" Type="http://schemas.openxmlformats.org/officeDocument/2006/relationships/hyperlink" Target="https://docs.microsoft.com/en-us/office365/enterprise/exchange-2010-end-of-support" TargetMode="External"/><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9.xml"/><Relationship Id="rId1" Type="http://schemas.openxmlformats.org/officeDocument/2006/relationships/tags" Target="../tags/tag1.xml"/><Relationship Id="rId4" Type="http://schemas.openxmlformats.org/officeDocument/2006/relationships/hyperlink" Target="http://www.support.microsoft.com/lifecyc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ortal.msrc.microsoft.com/en-US/security-guidance/advisory/ADV180002"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hyperlink" Target="http://www.support.microsoft.com/lifecycl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A3DF4-A2E2-42F6-9FB5-3DAFF6941FB3}"/>
              </a:ext>
            </a:extLst>
          </p:cNvPr>
          <p:cNvSpPr txBox="1"/>
          <p:nvPr/>
        </p:nvSpPr>
        <p:spPr>
          <a:xfrm>
            <a:off x="191984" y="2274838"/>
            <a:ext cx="8872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1C"/>
                </a:solidFill>
                <a:effectLst/>
                <a:uLnTx/>
                <a:uFillTx/>
                <a:latin typeface="Myriad Pro"/>
                <a:ea typeface="+mn-ea"/>
                <a:cs typeface="+mn-cs"/>
              </a:rPr>
              <a:t>Windows 2008/R2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1C"/>
                </a:solidFill>
                <a:effectLst/>
                <a:uLnTx/>
                <a:uFillTx/>
                <a:latin typeface="Myriad Pro"/>
                <a:ea typeface="+mn-ea"/>
                <a:cs typeface="+mn-cs"/>
              </a:rPr>
              <a:t>SQL Server 2008/R2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1C"/>
                </a:solidFill>
                <a:effectLst/>
                <a:uLnTx/>
                <a:uFillTx/>
                <a:latin typeface="Myriad Pro"/>
                <a:ea typeface="+mn-ea"/>
                <a:cs typeface="+mn-cs"/>
              </a:rPr>
              <a:t>End of Support</a:t>
            </a:r>
          </a:p>
        </p:txBody>
      </p:sp>
      <p:sp>
        <p:nvSpPr>
          <p:cNvPr id="5" name="TextBox 4">
            <a:extLst>
              <a:ext uri="{FF2B5EF4-FFF2-40B4-BE49-F238E27FC236}">
                <a16:creationId xmlns:a16="http://schemas.microsoft.com/office/drawing/2014/main" id="{7FD840C6-24FC-4957-84FE-C2CBD1591B0C}"/>
              </a:ext>
            </a:extLst>
          </p:cNvPr>
          <p:cNvSpPr txBox="1"/>
          <p:nvPr/>
        </p:nvSpPr>
        <p:spPr>
          <a:xfrm>
            <a:off x="191984" y="4978072"/>
            <a:ext cx="45995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01C"/>
                </a:solidFill>
                <a:effectLst/>
                <a:uLnTx/>
                <a:uFillTx/>
                <a:latin typeface="Myriad Pro"/>
                <a:ea typeface="+mn-ea"/>
                <a:cs typeface="+mn-cs"/>
              </a:rPr>
              <a:t>Alan Kinane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00301C"/>
                </a:solidFill>
                <a:effectLst/>
                <a:uLnTx/>
                <a:uFillTx/>
                <a:latin typeface="Myriad Pro"/>
                <a:ea typeface="+mn-ea"/>
                <a:cs typeface="+mn-cs"/>
              </a:rPr>
              <a:t>Azure Technical Lead, MicroWarehouse</a:t>
            </a:r>
            <a:endParaRPr kumimoji="0" lang="en-US" sz="2000" b="0" i="0" u="none" strike="noStrike" kern="1200" cap="none" spc="0" normalizeH="0" baseline="0" noProof="0" dirty="0">
              <a:ln>
                <a:noFill/>
              </a:ln>
              <a:solidFill>
                <a:srgbClr val="00301C"/>
              </a:solidFill>
              <a:effectLst/>
              <a:uLnTx/>
              <a:uFillTx/>
              <a:latin typeface="Myriad Pro"/>
              <a:ea typeface="+mn-ea"/>
              <a:cs typeface="+mn-cs"/>
            </a:endParaRPr>
          </a:p>
        </p:txBody>
      </p:sp>
    </p:spTree>
    <p:extLst>
      <p:ext uri="{BB962C8B-B14F-4D97-AF65-F5344CB8AC3E}">
        <p14:creationId xmlns:p14="http://schemas.microsoft.com/office/powerpoint/2010/main" val="203952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F38E5F-CB21-4602-8069-AA38FF5BB5C8}"/>
              </a:ext>
            </a:extLst>
          </p:cNvPr>
          <p:cNvPicPr>
            <a:picLocks noChangeAspect="1"/>
          </p:cNvPicPr>
          <p:nvPr/>
        </p:nvPicPr>
        <p:blipFill>
          <a:blip r:embed="rId2"/>
          <a:stretch>
            <a:fillRect/>
          </a:stretch>
        </p:blipFill>
        <p:spPr>
          <a:xfrm>
            <a:off x="1069349" y="0"/>
            <a:ext cx="10053301" cy="6858000"/>
          </a:xfrm>
          <a:prstGeom prst="rect">
            <a:avLst/>
          </a:prstGeom>
        </p:spPr>
      </p:pic>
    </p:spTree>
    <p:extLst>
      <p:ext uri="{BB962C8B-B14F-4D97-AF65-F5344CB8AC3E}">
        <p14:creationId xmlns:p14="http://schemas.microsoft.com/office/powerpoint/2010/main" val="28241432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7AA5-0DD8-4B93-BEF3-C961874ED4CB}"/>
              </a:ext>
            </a:extLst>
          </p:cNvPr>
          <p:cNvSpPr>
            <a:spLocks noGrp="1"/>
          </p:cNvSpPr>
          <p:nvPr>
            <p:ph type="title"/>
          </p:nvPr>
        </p:nvSpPr>
        <p:spPr>
          <a:xfrm>
            <a:off x="588263" y="457200"/>
            <a:ext cx="11018520" cy="492443"/>
          </a:xfrm>
        </p:spPr>
        <p:txBody>
          <a:bodyPr/>
          <a:lstStyle/>
          <a:p>
            <a:r>
              <a:rPr lang="en-US" sz="3200" dirty="0"/>
              <a:t>3 reasons to migrate 2008 server applications to Azure now</a:t>
            </a:r>
          </a:p>
        </p:txBody>
      </p:sp>
      <p:sp>
        <p:nvSpPr>
          <p:cNvPr id="14" name="money_2" title="Icon of a dollar sign with an arrow around it pointing clockwise">
            <a:extLst>
              <a:ext uri="{FF2B5EF4-FFF2-40B4-BE49-F238E27FC236}">
                <a16:creationId xmlns:a16="http://schemas.microsoft.com/office/drawing/2014/main" id="{5CCA281C-3647-458D-A932-16B2A1AB296A}"/>
              </a:ext>
            </a:extLst>
          </p:cNvPr>
          <p:cNvSpPr>
            <a:spLocks noChangeAspect="1" noEditPoints="1"/>
          </p:cNvSpPr>
          <p:nvPr/>
        </p:nvSpPr>
        <p:spPr bwMode="auto">
          <a:xfrm>
            <a:off x="5795505" y="1950386"/>
            <a:ext cx="600990" cy="633672"/>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254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S PGothic" panose="020B0600070205080204" pitchFamily="34" charset="-128"/>
              <a:cs typeface="+mn-cs"/>
            </a:endParaRPr>
          </a:p>
        </p:txBody>
      </p:sp>
      <p:sp>
        <p:nvSpPr>
          <p:cNvPr id="17" name="Lock" title="Icon of a padlock">
            <a:extLst>
              <a:ext uri="{FF2B5EF4-FFF2-40B4-BE49-F238E27FC236}">
                <a16:creationId xmlns:a16="http://schemas.microsoft.com/office/drawing/2014/main" id="{8D5AD32F-731F-4EFF-A013-6C2A97074287}"/>
              </a:ext>
            </a:extLst>
          </p:cNvPr>
          <p:cNvSpPr>
            <a:spLocks noChangeAspect="1" noEditPoints="1"/>
          </p:cNvSpPr>
          <p:nvPr/>
        </p:nvSpPr>
        <p:spPr bwMode="auto">
          <a:xfrm>
            <a:off x="9697454" y="2051123"/>
            <a:ext cx="279249" cy="390292"/>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9050"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S PGothic" panose="020B0600070205080204" pitchFamily="34" charset="-128"/>
              <a:cs typeface="+mn-cs"/>
            </a:endParaRPr>
          </a:p>
        </p:txBody>
      </p:sp>
      <p:pic>
        <p:nvPicPr>
          <p:cNvPr id="18" name="Graphic 17">
            <a:extLst>
              <a:ext uri="{FF2B5EF4-FFF2-40B4-BE49-F238E27FC236}">
                <a16:creationId xmlns:a16="http://schemas.microsoft.com/office/drawing/2014/main" id="{F4AB4577-FB15-415C-A598-85D0794C1A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2113" y="1954439"/>
            <a:ext cx="380648" cy="583660"/>
          </a:xfrm>
          <a:prstGeom prst="rect">
            <a:avLst/>
          </a:prstGeom>
        </p:spPr>
      </p:pic>
      <p:sp>
        <p:nvSpPr>
          <p:cNvPr id="21" name="Freeform: Shape 20">
            <a:extLst>
              <a:ext uri="{FF2B5EF4-FFF2-40B4-BE49-F238E27FC236}">
                <a16:creationId xmlns:a16="http://schemas.microsoft.com/office/drawing/2014/main" id="{FCEE34CC-5807-476C-9586-AB6C811B10DB}"/>
              </a:ext>
            </a:extLst>
          </p:cNvPr>
          <p:cNvSpPr/>
          <p:nvPr/>
        </p:nvSpPr>
        <p:spPr bwMode="auto">
          <a:xfrm>
            <a:off x="5472113" y="3801847"/>
            <a:ext cx="1247775" cy="0"/>
          </a:xfrm>
          <a:custGeom>
            <a:avLst/>
            <a:gdLst>
              <a:gd name="connsiteX0" fmla="*/ 0 w 1247775"/>
              <a:gd name="connsiteY0" fmla="*/ 0 h 0"/>
              <a:gd name="connsiteX1" fmla="*/ 1247775 w 1247775"/>
              <a:gd name="connsiteY1" fmla="*/ 0 h 0"/>
            </a:gdLst>
            <a:ahLst/>
            <a:cxnLst>
              <a:cxn ang="0">
                <a:pos x="connsiteX0" y="connsiteY0"/>
              </a:cxn>
              <a:cxn ang="0">
                <a:pos x="connsiteX1" y="connsiteY1"/>
              </a:cxn>
            </a:cxnLst>
            <a:rect l="l" t="t" r="r" b="b"/>
            <a:pathLst>
              <a:path w="1247775">
                <a:moveTo>
                  <a:pt x="0" y="0"/>
                </a:moveTo>
                <a:lnTo>
                  <a:pt x="1247775" y="0"/>
                </a:lnTo>
              </a:path>
            </a:pathLst>
          </a:cu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mn-ea"/>
              <a:cs typeface="+mn-cs"/>
            </a:endParaRPr>
          </a:p>
        </p:txBody>
      </p:sp>
      <p:sp>
        <p:nvSpPr>
          <p:cNvPr id="25" name="Freeform: Shape 24">
            <a:extLst>
              <a:ext uri="{FF2B5EF4-FFF2-40B4-BE49-F238E27FC236}">
                <a16:creationId xmlns:a16="http://schemas.microsoft.com/office/drawing/2014/main" id="{5ED3B1BA-C1E9-4805-99BA-6ACE51650DB3}"/>
              </a:ext>
            </a:extLst>
          </p:cNvPr>
          <p:cNvSpPr/>
          <p:nvPr/>
        </p:nvSpPr>
        <p:spPr bwMode="auto">
          <a:xfrm>
            <a:off x="1738550" y="3801847"/>
            <a:ext cx="1247775" cy="0"/>
          </a:xfrm>
          <a:custGeom>
            <a:avLst/>
            <a:gdLst>
              <a:gd name="connsiteX0" fmla="*/ 0 w 1247775"/>
              <a:gd name="connsiteY0" fmla="*/ 0 h 0"/>
              <a:gd name="connsiteX1" fmla="*/ 1247775 w 1247775"/>
              <a:gd name="connsiteY1" fmla="*/ 0 h 0"/>
            </a:gdLst>
            <a:ahLst/>
            <a:cxnLst>
              <a:cxn ang="0">
                <a:pos x="connsiteX0" y="connsiteY0"/>
              </a:cxn>
              <a:cxn ang="0">
                <a:pos x="connsiteX1" y="connsiteY1"/>
              </a:cxn>
            </a:cxnLst>
            <a:rect l="l" t="t" r="r" b="b"/>
            <a:pathLst>
              <a:path w="1247775">
                <a:moveTo>
                  <a:pt x="0" y="0"/>
                </a:moveTo>
                <a:lnTo>
                  <a:pt x="1247775" y="0"/>
                </a:lnTo>
              </a:path>
            </a:pathLst>
          </a:cu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mn-ea"/>
              <a:cs typeface="+mn-cs"/>
            </a:endParaRPr>
          </a:p>
        </p:txBody>
      </p:sp>
      <p:sp>
        <p:nvSpPr>
          <p:cNvPr id="19" name="TextBox 18">
            <a:extLst>
              <a:ext uri="{FF2B5EF4-FFF2-40B4-BE49-F238E27FC236}">
                <a16:creationId xmlns:a16="http://schemas.microsoft.com/office/drawing/2014/main" id="{A1CE895E-0C1C-413C-AC8D-062C4FCDDE51}"/>
              </a:ext>
            </a:extLst>
          </p:cNvPr>
          <p:cNvSpPr txBox="1"/>
          <p:nvPr/>
        </p:nvSpPr>
        <p:spPr>
          <a:xfrm>
            <a:off x="4495800" y="2615844"/>
            <a:ext cx="3200400" cy="849463"/>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3AC900"/>
                </a:solidFill>
                <a:effectLst/>
                <a:uLnTx/>
                <a:uFillTx/>
                <a:latin typeface="Segoe UI"/>
                <a:ea typeface="MS PGothic" panose="020B0600070205080204" pitchFamily="34" charset="-128"/>
                <a:cs typeface="Segoe UI Semibold" panose="020B0702040204020203" pitchFamily="34" charset="0"/>
              </a:rPr>
              <a:t>Realize significant cost savings vs. on-premises</a:t>
            </a:r>
          </a:p>
        </p:txBody>
      </p:sp>
      <p:sp>
        <p:nvSpPr>
          <p:cNvPr id="22" name="TextBox 21">
            <a:extLst>
              <a:ext uri="{FF2B5EF4-FFF2-40B4-BE49-F238E27FC236}">
                <a16:creationId xmlns:a16="http://schemas.microsoft.com/office/drawing/2014/main" id="{384D56A3-104B-4223-AB01-6C57E88D3318}"/>
              </a:ext>
            </a:extLst>
          </p:cNvPr>
          <p:cNvSpPr txBox="1"/>
          <p:nvPr/>
        </p:nvSpPr>
        <p:spPr>
          <a:xfrm>
            <a:off x="762237" y="2615844"/>
            <a:ext cx="3200400" cy="849463"/>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3AC900"/>
                </a:solidFill>
                <a:effectLst/>
                <a:uLnTx/>
                <a:uFillTx/>
                <a:latin typeface="Segoe UI"/>
                <a:ea typeface="MS PGothic" panose="020B0600070205080204" pitchFamily="34" charset="-128"/>
                <a:cs typeface="Segoe UI Semibold" panose="020B0702040204020203" pitchFamily="34" charset="0"/>
              </a:rPr>
              <a:t>Use cloud innovation to retire technical debt </a:t>
            </a:r>
          </a:p>
        </p:txBody>
      </p:sp>
      <p:sp>
        <p:nvSpPr>
          <p:cNvPr id="26" name="TextBox 25">
            <a:extLst>
              <a:ext uri="{FF2B5EF4-FFF2-40B4-BE49-F238E27FC236}">
                <a16:creationId xmlns:a16="http://schemas.microsoft.com/office/drawing/2014/main" id="{BDAA97B0-0543-4B92-9E33-CD49820526C2}"/>
              </a:ext>
            </a:extLst>
          </p:cNvPr>
          <p:cNvSpPr txBox="1"/>
          <p:nvPr/>
        </p:nvSpPr>
        <p:spPr>
          <a:xfrm>
            <a:off x="8236878" y="2615844"/>
            <a:ext cx="3200400" cy="849463"/>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3AC900"/>
                </a:solidFill>
                <a:effectLst/>
                <a:uLnTx/>
                <a:uFillTx/>
                <a:latin typeface="Segoe UI"/>
                <a:ea typeface="MS PGothic" panose="020B0600070205080204" pitchFamily="34" charset="-128"/>
                <a:cs typeface="Segoe UI Semibold" panose="020B0702040204020203" pitchFamily="34" charset="0"/>
              </a:rPr>
              <a:t>Improve security</a:t>
            </a:r>
            <a:br>
              <a:rPr kumimoji="0" lang="en-US" sz="2000" b="1" i="0" u="none" strike="noStrike" kern="1200" cap="none" spc="0" normalizeH="0" baseline="0" noProof="0" dirty="0">
                <a:ln>
                  <a:noFill/>
                </a:ln>
                <a:solidFill>
                  <a:srgbClr val="3AC900"/>
                </a:solidFill>
                <a:effectLst/>
                <a:uLnTx/>
                <a:uFillTx/>
                <a:latin typeface="Segoe UI"/>
                <a:ea typeface="MS PGothic" panose="020B0600070205080204" pitchFamily="34" charset="-128"/>
                <a:cs typeface="Segoe UI Semibold" panose="020B0702040204020203" pitchFamily="34" charset="0"/>
              </a:rPr>
            </a:br>
            <a:r>
              <a:rPr kumimoji="0" lang="en-US" sz="2000" b="1" i="0" u="none" strike="noStrike" kern="1200" cap="none" spc="0" normalizeH="0" baseline="0" noProof="0" dirty="0">
                <a:ln>
                  <a:noFill/>
                </a:ln>
                <a:solidFill>
                  <a:srgbClr val="3AC900"/>
                </a:solidFill>
                <a:effectLst/>
                <a:uLnTx/>
                <a:uFillTx/>
                <a:latin typeface="Segoe UI"/>
                <a:ea typeface="MS PGothic" panose="020B0600070205080204" pitchFamily="34" charset="-128"/>
                <a:cs typeface="Segoe UI Semibold" panose="020B0702040204020203" pitchFamily="34" charset="0"/>
              </a:rPr>
              <a:t>and compliance</a:t>
            </a:r>
          </a:p>
        </p:txBody>
      </p:sp>
      <p:sp>
        <p:nvSpPr>
          <p:cNvPr id="27" name="TextBox 26">
            <a:extLst>
              <a:ext uri="{FF2B5EF4-FFF2-40B4-BE49-F238E27FC236}">
                <a16:creationId xmlns:a16="http://schemas.microsoft.com/office/drawing/2014/main" id="{09188778-FE8D-4B6A-8953-7F77114322BA}"/>
              </a:ext>
            </a:extLst>
          </p:cNvPr>
          <p:cNvSpPr txBox="1"/>
          <p:nvPr/>
        </p:nvSpPr>
        <p:spPr>
          <a:xfrm>
            <a:off x="4321520" y="3962806"/>
            <a:ext cx="3556475" cy="1403461"/>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Azure Hybrid Benefit</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Free extended security updates </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Infrastructure optimization</a:t>
            </a:r>
          </a:p>
        </p:txBody>
      </p:sp>
      <p:sp>
        <p:nvSpPr>
          <p:cNvPr id="28" name="TextBox 27">
            <a:extLst>
              <a:ext uri="{FF2B5EF4-FFF2-40B4-BE49-F238E27FC236}">
                <a16:creationId xmlns:a16="http://schemas.microsoft.com/office/drawing/2014/main" id="{5D357FA4-0C06-4266-85E9-43D7D339A4A6}"/>
              </a:ext>
            </a:extLst>
          </p:cNvPr>
          <p:cNvSpPr txBox="1"/>
          <p:nvPr/>
        </p:nvSpPr>
        <p:spPr>
          <a:xfrm>
            <a:off x="584200" y="3962806"/>
            <a:ext cx="3556475" cy="1403461"/>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Azure IaaS</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Azure SQL Database</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Azure App Service </a:t>
            </a:r>
          </a:p>
        </p:txBody>
      </p:sp>
      <p:sp>
        <p:nvSpPr>
          <p:cNvPr id="29" name="TextBox 28">
            <a:extLst>
              <a:ext uri="{FF2B5EF4-FFF2-40B4-BE49-F238E27FC236}">
                <a16:creationId xmlns:a16="http://schemas.microsoft.com/office/drawing/2014/main" id="{44FBD191-64DB-449D-821C-4C33601A7AA1}"/>
              </a:ext>
            </a:extLst>
          </p:cNvPr>
          <p:cNvSpPr txBox="1"/>
          <p:nvPr/>
        </p:nvSpPr>
        <p:spPr>
          <a:xfrm>
            <a:off x="8058841" y="3962806"/>
            <a:ext cx="3556475" cy="161890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Secure cloud foundation </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Built-in, multi-layered security controls</a:t>
            </a:r>
          </a:p>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More certifications</a:t>
            </a:r>
            <a:b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b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mn-cs"/>
              </a:rPr>
              <a:t>than other providers </a:t>
            </a:r>
          </a:p>
        </p:txBody>
      </p:sp>
      <p:sp>
        <p:nvSpPr>
          <p:cNvPr id="30" name="Freeform: Shape 29">
            <a:extLst>
              <a:ext uri="{FF2B5EF4-FFF2-40B4-BE49-F238E27FC236}">
                <a16:creationId xmlns:a16="http://schemas.microsoft.com/office/drawing/2014/main" id="{4529210A-A92F-424C-9D2E-0BAAD07D32A3}"/>
              </a:ext>
            </a:extLst>
          </p:cNvPr>
          <p:cNvSpPr/>
          <p:nvPr/>
        </p:nvSpPr>
        <p:spPr bwMode="auto">
          <a:xfrm>
            <a:off x="9213191" y="3801847"/>
            <a:ext cx="1247775" cy="0"/>
          </a:xfrm>
          <a:custGeom>
            <a:avLst/>
            <a:gdLst>
              <a:gd name="connsiteX0" fmla="*/ 0 w 1247775"/>
              <a:gd name="connsiteY0" fmla="*/ 0 h 0"/>
              <a:gd name="connsiteX1" fmla="*/ 1247775 w 1247775"/>
              <a:gd name="connsiteY1" fmla="*/ 0 h 0"/>
            </a:gdLst>
            <a:ahLst/>
            <a:cxnLst>
              <a:cxn ang="0">
                <a:pos x="connsiteX0" y="connsiteY0"/>
              </a:cxn>
              <a:cxn ang="0">
                <a:pos x="connsiteX1" y="connsiteY1"/>
              </a:cxn>
            </a:cxnLst>
            <a:rect l="l" t="t" r="r" b="b"/>
            <a:pathLst>
              <a:path w="1247775">
                <a:moveTo>
                  <a:pt x="0" y="0"/>
                </a:moveTo>
                <a:lnTo>
                  <a:pt x="1247775" y="0"/>
                </a:lnTo>
              </a:path>
            </a:pathLst>
          </a:cu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0030036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84123-EE84-494E-BEE6-359A6CC36462}"/>
              </a:ext>
            </a:extLst>
          </p:cNvPr>
          <p:cNvSpPr>
            <a:spLocks noGrp="1"/>
          </p:cNvSpPr>
          <p:nvPr>
            <p:ph type="title"/>
          </p:nvPr>
        </p:nvSpPr>
        <p:spPr>
          <a:xfrm>
            <a:off x="588263" y="457200"/>
            <a:ext cx="11018520" cy="492443"/>
          </a:xfrm>
        </p:spPr>
        <p:txBody>
          <a:bodyPr/>
          <a:lstStyle/>
          <a:p>
            <a:r>
              <a:rPr lang="en-US" sz="3200" dirty="0"/>
              <a:t>Azure is the most cost-effective cloud for Windows Server</a:t>
            </a:r>
          </a:p>
        </p:txBody>
      </p:sp>
      <p:sp>
        <p:nvSpPr>
          <p:cNvPr id="2" name="Text Placeholder 1">
            <a:extLst>
              <a:ext uri="{FF2B5EF4-FFF2-40B4-BE49-F238E27FC236}">
                <a16:creationId xmlns:a16="http://schemas.microsoft.com/office/drawing/2014/main" id="{EE5F0630-F88A-43BE-894D-0E613070A04D}"/>
              </a:ext>
            </a:extLst>
          </p:cNvPr>
          <p:cNvSpPr>
            <a:spLocks noGrp="1"/>
          </p:cNvSpPr>
          <p:nvPr>
            <p:ph type="body" sz="quarter" idx="4294967295"/>
          </p:nvPr>
        </p:nvSpPr>
        <p:spPr>
          <a:xfrm>
            <a:off x="598714" y="1439318"/>
            <a:ext cx="5497286" cy="1600438"/>
          </a:xfrm>
        </p:spPr>
        <p:txBody>
          <a:bodyPr/>
          <a:lstStyle/>
          <a:p>
            <a:pPr marL="0" indent="0">
              <a:buNone/>
            </a:pPr>
            <a:r>
              <a:rPr lang="en-US" sz="2000" dirty="0">
                <a:latin typeface="+mn-lt"/>
              </a:rPr>
              <a:t>Get free extended security updates for Windows Server 2008/2008 R2 for three more years</a:t>
            </a:r>
          </a:p>
          <a:p>
            <a:pPr marL="0" indent="0">
              <a:buNone/>
            </a:pPr>
            <a:r>
              <a:rPr lang="en-US" sz="2000" dirty="0">
                <a:latin typeface="+mn-lt"/>
              </a:rPr>
              <a:t>Save with </a:t>
            </a:r>
            <a:r>
              <a:rPr lang="en-US" sz="2000" b="1" dirty="0">
                <a:latin typeface="+mn-lt"/>
              </a:rPr>
              <a:t>Azure Hybrid Benefit</a:t>
            </a:r>
            <a:r>
              <a:rPr lang="en-US" sz="2000" dirty="0">
                <a:latin typeface="+mn-lt"/>
              </a:rPr>
              <a:t>, an Azure-only benefit for customers with active SA or subscription licenses</a:t>
            </a:r>
          </a:p>
        </p:txBody>
      </p:sp>
      <p:sp>
        <p:nvSpPr>
          <p:cNvPr id="31" name="Rectangle 30">
            <a:extLst>
              <a:ext uri="{FF2B5EF4-FFF2-40B4-BE49-F238E27FC236}">
                <a16:creationId xmlns:a16="http://schemas.microsoft.com/office/drawing/2014/main" id="{CF291C1C-DFAB-459D-A7AE-C50E33E7C1AA}"/>
              </a:ext>
            </a:extLst>
          </p:cNvPr>
          <p:cNvSpPr/>
          <p:nvPr/>
        </p:nvSpPr>
        <p:spPr>
          <a:xfrm>
            <a:off x="1374766" y="5556506"/>
            <a:ext cx="4180549"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Significantly reduce the costs of migrating to the cloud</a:t>
            </a:r>
          </a:p>
        </p:txBody>
      </p:sp>
      <p:sp>
        <p:nvSpPr>
          <p:cNvPr id="37" name="Rectangle 36">
            <a:extLst>
              <a:ext uri="{FF2B5EF4-FFF2-40B4-BE49-F238E27FC236}">
                <a16:creationId xmlns:a16="http://schemas.microsoft.com/office/drawing/2014/main" id="{7A6F4A55-937E-4B18-A654-3CAE493D091D}"/>
              </a:ext>
            </a:extLst>
          </p:cNvPr>
          <p:cNvSpPr/>
          <p:nvPr/>
        </p:nvSpPr>
        <p:spPr>
          <a:xfrm>
            <a:off x="1393203" y="4051909"/>
            <a:ext cx="4180548"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Run Datacenter edition on-premises and save on up to 2 VMs and up to 16 cores in Azure</a:t>
            </a:r>
          </a:p>
        </p:txBody>
      </p:sp>
      <p:sp>
        <p:nvSpPr>
          <p:cNvPr id="39" name="Rectangle 38">
            <a:extLst>
              <a:ext uri="{FF2B5EF4-FFF2-40B4-BE49-F238E27FC236}">
                <a16:creationId xmlns:a16="http://schemas.microsoft.com/office/drawing/2014/main" id="{4E90E364-FD07-4CFF-AD93-7B9118FABD1D}"/>
              </a:ext>
            </a:extLst>
          </p:cNvPr>
          <p:cNvSpPr/>
          <p:nvPr/>
        </p:nvSpPr>
        <p:spPr>
          <a:xfrm>
            <a:off x="1374767" y="4804207"/>
            <a:ext cx="4180548"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Move Standard edition licenses and save on up to 2 VMs and up to 16 cores in Azure</a:t>
            </a:r>
          </a:p>
        </p:txBody>
      </p:sp>
      <p:pic>
        <p:nvPicPr>
          <p:cNvPr id="7" name="Graphic 6" descr="Gears">
            <a:extLst>
              <a:ext uri="{FF2B5EF4-FFF2-40B4-BE49-F238E27FC236}">
                <a16:creationId xmlns:a16="http://schemas.microsoft.com/office/drawing/2014/main" id="{E5ADE105-B851-4526-A292-E2AD1024E3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08" y="4847634"/>
            <a:ext cx="521094" cy="521094"/>
          </a:xfrm>
          <a:prstGeom prst="rect">
            <a:avLst/>
          </a:prstGeom>
        </p:spPr>
      </p:pic>
      <p:grpSp>
        <p:nvGrpSpPr>
          <p:cNvPr id="13" name="Group 12">
            <a:extLst>
              <a:ext uri="{FF2B5EF4-FFF2-40B4-BE49-F238E27FC236}">
                <a16:creationId xmlns:a16="http://schemas.microsoft.com/office/drawing/2014/main" id="{7E66C655-B1AF-4970-B542-E963C7326DB6}"/>
              </a:ext>
            </a:extLst>
          </p:cNvPr>
          <p:cNvGrpSpPr/>
          <p:nvPr/>
        </p:nvGrpSpPr>
        <p:grpSpPr>
          <a:xfrm>
            <a:off x="586667" y="3302842"/>
            <a:ext cx="497976" cy="497976"/>
            <a:chOff x="6418521" y="1911483"/>
            <a:chExt cx="914400" cy="914400"/>
          </a:xfrm>
          <a:solidFill>
            <a:schemeClr val="bg1"/>
          </a:solidFill>
        </p:grpSpPr>
        <p:sp>
          <p:nvSpPr>
            <p:cNvPr id="58" name="Freeform: Shape 57">
              <a:extLst>
                <a:ext uri="{FF2B5EF4-FFF2-40B4-BE49-F238E27FC236}">
                  <a16:creationId xmlns:a16="http://schemas.microsoft.com/office/drawing/2014/main" id="{B3073842-5FC9-4138-82A8-4B848CD90C8C}"/>
                </a:ext>
              </a:extLst>
            </p:cNvPr>
            <p:cNvSpPr/>
            <p:nvPr/>
          </p:nvSpPr>
          <p:spPr bwMode="auto">
            <a:xfrm>
              <a:off x="6525986" y="2069646"/>
              <a:ext cx="720899" cy="592509"/>
            </a:xfrm>
            <a:custGeom>
              <a:avLst/>
              <a:gdLst>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04132 w 720899"/>
                <a:gd name="connsiteY5" fmla="*/ 268087 h 592509"/>
                <a:gd name="connsiteX6" fmla="*/ 428992 w 720899"/>
                <a:gd name="connsiteY6" fmla="*/ 273019 h 592509"/>
                <a:gd name="connsiteX7" fmla="*/ 429494 w 720899"/>
                <a:gd name="connsiteY7" fmla="*/ 273190 h 592509"/>
                <a:gd name="connsiteX8" fmla="*/ 452491 w 720899"/>
                <a:gd name="connsiteY8" fmla="*/ 272430 h 592509"/>
                <a:gd name="connsiteX9" fmla="*/ 679730 w 720899"/>
                <a:gd name="connsiteY9" fmla="*/ 309631 h 592509"/>
                <a:gd name="connsiteX10" fmla="*/ 679730 w 720899"/>
                <a:gd name="connsiteY10" fmla="*/ 386409 h 592509"/>
                <a:gd name="connsiteX11" fmla="*/ 703039 w 720899"/>
                <a:gd name="connsiteY11" fmla="*/ 392068 h 592509"/>
                <a:gd name="connsiteX12" fmla="*/ 720899 w 720899"/>
                <a:gd name="connsiteY12" fmla="*/ 406552 h 592509"/>
                <a:gd name="connsiteX13" fmla="*/ 720899 w 720899"/>
                <a:gd name="connsiteY13" fmla="*/ 555309 h 592509"/>
                <a:gd name="connsiteX14" fmla="*/ 493660 w 720899"/>
                <a:gd name="connsiteY14" fmla="*/ 592509 h 592509"/>
                <a:gd name="connsiteX15" fmla="*/ 266421 w 720899"/>
                <a:gd name="connsiteY15" fmla="*/ 555309 h 592509"/>
                <a:gd name="connsiteX16" fmla="*/ 266421 w 720899"/>
                <a:gd name="connsiteY16" fmla="*/ 478925 h 592509"/>
                <a:gd name="connsiteX17" fmla="*/ 240567 w 720899"/>
                <a:gd name="connsiteY17" fmla="*/ 479779 h 592509"/>
                <a:gd name="connsiteX18" fmla="*/ 13328 w 720899"/>
                <a:gd name="connsiteY18" fmla="*/ 442579 h 592509"/>
                <a:gd name="connsiteX19" fmla="*/ 13328 w 720899"/>
                <a:gd name="connsiteY19" fmla="*/ 293822 h 592509"/>
                <a:gd name="connsiteX20" fmla="*/ 79892 w 720899"/>
                <a:gd name="connsiteY20" fmla="*/ 267514 h 592509"/>
                <a:gd name="connsiteX21" fmla="*/ 110218 w 720899"/>
                <a:gd name="connsiteY21" fmla="*/ 264168 h 592509"/>
                <a:gd name="connsiteX22" fmla="*/ 110218 w 720899"/>
                <a:gd name="connsiteY22" fmla="*/ 217082 h 592509"/>
                <a:gd name="connsiteX23" fmla="*/ 66564 w 720899"/>
                <a:gd name="connsiteY23" fmla="*/ 212265 h 592509"/>
                <a:gd name="connsiteX24" fmla="*/ 0 w 720899"/>
                <a:gd name="connsiteY24" fmla="*/ 185958 h 592509"/>
                <a:gd name="connsiteX25" fmla="*/ 0 w 720899"/>
                <a:gd name="connsiteY25" fmla="*/ 37200 h 592509"/>
                <a:gd name="connsiteX26" fmla="*/ 227239 w 720899"/>
                <a:gd name="connsiteY26"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28992 w 720899"/>
                <a:gd name="connsiteY5" fmla="*/ 273019 h 592509"/>
                <a:gd name="connsiteX6" fmla="*/ 429494 w 720899"/>
                <a:gd name="connsiteY6" fmla="*/ 273190 h 592509"/>
                <a:gd name="connsiteX7" fmla="*/ 452491 w 720899"/>
                <a:gd name="connsiteY7" fmla="*/ 272430 h 592509"/>
                <a:gd name="connsiteX8" fmla="*/ 679730 w 720899"/>
                <a:gd name="connsiteY8" fmla="*/ 309631 h 592509"/>
                <a:gd name="connsiteX9" fmla="*/ 679730 w 720899"/>
                <a:gd name="connsiteY9" fmla="*/ 386409 h 592509"/>
                <a:gd name="connsiteX10" fmla="*/ 703039 w 720899"/>
                <a:gd name="connsiteY10" fmla="*/ 392068 h 592509"/>
                <a:gd name="connsiteX11" fmla="*/ 720899 w 720899"/>
                <a:gd name="connsiteY11" fmla="*/ 406552 h 592509"/>
                <a:gd name="connsiteX12" fmla="*/ 720899 w 720899"/>
                <a:gd name="connsiteY12" fmla="*/ 555309 h 592509"/>
                <a:gd name="connsiteX13" fmla="*/ 493660 w 720899"/>
                <a:gd name="connsiteY13" fmla="*/ 592509 h 592509"/>
                <a:gd name="connsiteX14" fmla="*/ 266421 w 720899"/>
                <a:gd name="connsiteY14" fmla="*/ 555309 h 592509"/>
                <a:gd name="connsiteX15" fmla="*/ 266421 w 720899"/>
                <a:gd name="connsiteY15" fmla="*/ 478925 h 592509"/>
                <a:gd name="connsiteX16" fmla="*/ 240567 w 720899"/>
                <a:gd name="connsiteY16" fmla="*/ 479779 h 592509"/>
                <a:gd name="connsiteX17" fmla="*/ 13328 w 720899"/>
                <a:gd name="connsiteY17" fmla="*/ 442579 h 592509"/>
                <a:gd name="connsiteX18" fmla="*/ 13328 w 720899"/>
                <a:gd name="connsiteY18" fmla="*/ 293822 h 592509"/>
                <a:gd name="connsiteX19" fmla="*/ 79892 w 720899"/>
                <a:gd name="connsiteY19" fmla="*/ 267514 h 592509"/>
                <a:gd name="connsiteX20" fmla="*/ 110218 w 720899"/>
                <a:gd name="connsiteY20" fmla="*/ 264168 h 592509"/>
                <a:gd name="connsiteX21" fmla="*/ 110218 w 720899"/>
                <a:gd name="connsiteY21" fmla="*/ 217082 h 592509"/>
                <a:gd name="connsiteX22" fmla="*/ 66564 w 720899"/>
                <a:gd name="connsiteY22" fmla="*/ 212265 h 592509"/>
                <a:gd name="connsiteX23" fmla="*/ 0 w 720899"/>
                <a:gd name="connsiteY23" fmla="*/ 185958 h 592509"/>
                <a:gd name="connsiteX24" fmla="*/ 0 w 720899"/>
                <a:gd name="connsiteY24" fmla="*/ 37200 h 592509"/>
                <a:gd name="connsiteX25" fmla="*/ 227239 w 720899"/>
                <a:gd name="connsiteY25"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28992 w 720899"/>
                <a:gd name="connsiteY5" fmla="*/ 273019 h 592509"/>
                <a:gd name="connsiteX6" fmla="*/ 452491 w 720899"/>
                <a:gd name="connsiteY6" fmla="*/ 272430 h 592509"/>
                <a:gd name="connsiteX7" fmla="*/ 679730 w 720899"/>
                <a:gd name="connsiteY7" fmla="*/ 309631 h 592509"/>
                <a:gd name="connsiteX8" fmla="*/ 679730 w 720899"/>
                <a:gd name="connsiteY8" fmla="*/ 386409 h 592509"/>
                <a:gd name="connsiteX9" fmla="*/ 703039 w 720899"/>
                <a:gd name="connsiteY9" fmla="*/ 392068 h 592509"/>
                <a:gd name="connsiteX10" fmla="*/ 720899 w 720899"/>
                <a:gd name="connsiteY10" fmla="*/ 406552 h 592509"/>
                <a:gd name="connsiteX11" fmla="*/ 720899 w 720899"/>
                <a:gd name="connsiteY11" fmla="*/ 555309 h 592509"/>
                <a:gd name="connsiteX12" fmla="*/ 493660 w 720899"/>
                <a:gd name="connsiteY12" fmla="*/ 592509 h 592509"/>
                <a:gd name="connsiteX13" fmla="*/ 266421 w 720899"/>
                <a:gd name="connsiteY13" fmla="*/ 555309 h 592509"/>
                <a:gd name="connsiteX14" fmla="*/ 266421 w 720899"/>
                <a:gd name="connsiteY14" fmla="*/ 478925 h 592509"/>
                <a:gd name="connsiteX15" fmla="*/ 240567 w 720899"/>
                <a:gd name="connsiteY15" fmla="*/ 479779 h 592509"/>
                <a:gd name="connsiteX16" fmla="*/ 13328 w 720899"/>
                <a:gd name="connsiteY16" fmla="*/ 442579 h 592509"/>
                <a:gd name="connsiteX17" fmla="*/ 13328 w 720899"/>
                <a:gd name="connsiteY17" fmla="*/ 293822 h 592509"/>
                <a:gd name="connsiteX18" fmla="*/ 79892 w 720899"/>
                <a:gd name="connsiteY18" fmla="*/ 267514 h 592509"/>
                <a:gd name="connsiteX19" fmla="*/ 110218 w 720899"/>
                <a:gd name="connsiteY19" fmla="*/ 264168 h 592509"/>
                <a:gd name="connsiteX20" fmla="*/ 110218 w 720899"/>
                <a:gd name="connsiteY20" fmla="*/ 217082 h 592509"/>
                <a:gd name="connsiteX21" fmla="*/ 66564 w 720899"/>
                <a:gd name="connsiteY21" fmla="*/ 212265 h 592509"/>
                <a:gd name="connsiteX22" fmla="*/ 0 w 720899"/>
                <a:gd name="connsiteY22" fmla="*/ 185958 h 592509"/>
                <a:gd name="connsiteX23" fmla="*/ 0 w 720899"/>
                <a:gd name="connsiteY23" fmla="*/ 37200 h 592509"/>
                <a:gd name="connsiteX24" fmla="*/ 227239 w 720899"/>
                <a:gd name="connsiteY24"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28992 w 720899"/>
                <a:gd name="connsiteY4" fmla="*/ 273019 h 592509"/>
                <a:gd name="connsiteX5" fmla="*/ 452491 w 720899"/>
                <a:gd name="connsiteY5" fmla="*/ 272430 h 592509"/>
                <a:gd name="connsiteX6" fmla="*/ 679730 w 720899"/>
                <a:gd name="connsiteY6" fmla="*/ 309631 h 592509"/>
                <a:gd name="connsiteX7" fmla="*/ 679730 w 720899"/>
                <a:gd name="connsiteY7" fmla="*/ 386409 h 592509"/>
                <a:gd name="connsiteX8" fmla="*/ 703039 w 720899"/>
                <a:gd name="connsiteY8" fmla="*/ 392068 h 592509"/>
                <a:gd name="connsiteX9" fmla="*/ 720899 w 720899"/>
                <a:gd name="connsiteY9" fmla="*/ 406552 h 592509"/>
                <a:gd name="connsiteX10" fmla="*/ 720899 w 720899"/>
                <a:gd name="connsiteY10" fmla="*/ 555309 h 592509"/>
                <a:gd name="connsiteX11" fmla="*/ 493660 w 720899"/>
                <a:gd name="connsiteY11" fmla="*/ 592509 h 592509"/>
                <a:gd name="connsiteX12" fmla="*/ 266421 w 720899"/>
                <a:gd name="connsiteY12" fmla="*/ 555309 h 592509"/>
                <a:gd name="connsiteX13" fmla="*/ 266421 w 720899"/>
                <a:gd name="connsiteY13" fmla="*/ 478925 h 592509"/>
                <a:gd name="connsiteX14" fmla="*/ 240567 w 720899"/>
                <a:gd name="connsiteY14" fmla="*/ 479779 h 592509"/>
                <a:gd name="connsiteX15" fmla="*/ 13328 w 720899"/>
                <a:gd name="connsiteY15" fmla="*/ 442579 h 592509"/>
                <a:gd name="connsiteX16" fmla="*/ 13328 w 720899"/>
                <a:gd name="connsiteY16" fmla="*/ 293822 h 592509"/>
                <a:gd name="connsiteX17" fmla="*/ 79892 w 720899"/>
                <a:gd name="connsiteY17" fmla="*/ 267514 h 592509"/>
                <a:gd name="connsiteX18" fmla="*/ 110218 w 720899"/>
                <a:gd name="connsiteY18" fmla="*/ 264168 h 592509"/>
                <a:gd name="connsiteX19" fmla="*/ 110218 w 720899"/>
                <a:gd name="connsiteY19" fmla="*/ 217082 h 592509"/>
                <a:gd name="connsiteX20" fmla="*/ 66564 w 720899"/>
                <a:gd name="connsiteY20" fmla="*/ 212265 h 592509"/>
                <a:gd name="connsiteX21" fmla="*/ 0 w 720899"/>
                <a:gd name="connsiteY21" fmla="*/ 185958 h 592509"/>
                <a:gd name="connsiteX22" fmla="*/ 0 w 720899"/>
                <a:gd name="connsiteY22" fmla="*/ 37200 h 592509"/>
                <a:gd name="connsiteX23" fmla="*/ 227239 w 720899"/>
                <a:gd name="connsiteY23"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52491 w 720899"/>
                <a:gd name="connsiteY4" fmla="*/ 272430 h 592509"/>
                <a:gd name="connsiteX5" fmla="*/ 679730 w 720899"/>
                <a:gd name="connsiteY5" fmla="*/ 309631 h 592509"/>
                <a:gd name="connsiteX6" fmla="*/ 679730 w 720899"/>
                <a:gd name="connsiteY6" fmla="*/ 386409 h 592509"/>
                <a:gd name="connsiteX7" fmla="*/ 703039 w 720899"/>
                <a:gd name="connsiteY7" fmla="*/ 392068 h 592509"/>
                <a:gd name="connsiteX8" fmla="*/ 720899 w 720899"/>
                <a:gd name="connsiteY8" fmla="*/ 406552 h 592509"/>
                <a:gd name="connsiteX9" fmla="*/ 720899 w 720899"/>
                <a:gd name="connsiteY9" fmla="*/ 555309 h 592509"/>
                <a:gd name="connsiteX10" fmla="*/ 493660 w 720899"/>
                <a:gd name="connsiteY10" fmla="*/ 592509 h 592509"/>
                <a:gd name="connsiteX11" fmla="*/ 266421 w 720899"/>
                <a:gd name="connsiteY11" fmla="*/ 555309 h 592509"/>
                <a:gd name="connsiteX12" fmla="*/ 266421 w 720899"/>
                <a:gd name="connsiteY12" fmla="*/ 478925 h 592509"/>
                <a:gd name="connsiteX13" fmla="*/ 240567 w 720899"/>
                <a:gd name="connsiteY13" fmla="*/ 479779 h 592509"/>
                <a:gd name="connsiteX14" fmla="*/ 13328 w 720899"/>
                <a:gd name="connsiteY14" fmla="*/ 442579 h 592509"/>
                <a:gd name="connsiteX15" fmla="*/ 13328 w 720899"/>
                <a:gd name="connsiteY15" fmla="*/ 293822 h 592509"/>
                <a:gd name="connsiteX16" fmla="*/ 79892 w 720899"/>
                <a:gd name="connsiteY16" fmla="*/ 267514 h 592509"/>
                <a:gd name="connsiteX17" fmla="*/ 110218 w 720899"/>
                <a:gd name="connsiteY17" fmla="*/ 264168 h 592509"/>
                <a:gd name="connsiteX18" fmla="*/ 110218 w 720899"/>
                <a:gd name="connsiteY18" fmla="*/ 217082 h 592509"/>
                <a:gd name="connsiteX19" fmla="*/ 66564 w 720899"/>
                <a:gd name="connsiteY19" fmla="*/ 212265 h 592509"/>
                <a:gd name="connsiteX20" fmla="*/ 0 w 720899"/>
                <a:gd name="connsiteY20" fmla="*/ 185958 h 592509"/>
                <a:gd name="connsiteX21" fmla="*/ 0 w 720899"/>
                <a:gd name="connsiteY21" fmla="*/ 37200 h 592509"/>
                <a:gd name="connsiteX22" fmla="*/ 227239 w 720899"/>
                <a:gd name="connsiteY22"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79892 w 720899"/>
                <a:gd name="connsiteY15" fmla="*/ 267514 h 592509"/>
                <a:gd name="connsiteX16" fmla="*/ 110218 w 720899"/>
                <a:gd name="connsiteY16" fmla="*/ 264168 h 592509"/>
                <a:gd name="connsiteX17" fmla="*/ 110218 w 720899"/>
                <a:gd name="connsiteY17" fmla="*/ 217082 h 592509"/>
                <a:gd name="connsiteX18" fmla="*/ 66564 w 720899"/>
                <a:gd name="connsiteY18" fmla="*/ 212265 h 592509"/>
                <a:gd name="connsiteX19" fmla="*/ 0 w 720899"/>
                <a:gd name="connsiteY19" fmla="*/ 185958 h 592509"/>
                <a:gd name="connsiteX20" fmla="*/ 0 w 720899"/>
                <a:gd name="connsiteY20" fmla="*/ 37200 h 592509"/>
                <a:gd name="connsiteX21" fmla="*/ 227239 w 720899"/>
                <a:gd name="connsiteY21"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79892 w 720899"/>
                <a:gd name="connsiteY15" fmla="*/ 267514 h 592509"/>
                <a:gd name="connsiteX16" fmla="*/ 110218 w 720899"/>
                <a:gd name="connsiteY16" fmla="*/ 217082 h 592509"/>
                <a:gd name="connsiteX17" fmla="*/ 66564 w 720899"/>
                <a:gd name="connsiteY17" fmla="*/ 212265 h 592509"/>
                <a:gd name="connsiteX18" fmla="*/ 0 w 720899"/>
                <a:gd name="connsiteY18" fmla="*/ 185958 h 592509"/>
                <a:gd name="connsiteX19" fmla="*/ 0 w 720899"/>
                <a:gd name="connsiteY19" fmla="*/ 37200 h 592509"/>
                <a:gd name="connsiteX20" fmla="*/ 227239 w 720899"/>
                <a:gd name="connsiteY20"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110218 w 720899"/>
                <a:gd name="connsiteY15" fmla="*/ 217082 h 592509"/>
                <a:gd name="connsiteX16" fmla="*/ 66564 w 720899"/>
                <a:gd name="connsiteY16" fmla="*/ 212265 h 592509"/>
                <a:gd name="connsiteX17" fmla="*/ 0 w 720899"/>
                <a:gd name="connsiteY17" fmla="*/ 185958 h 592509"/>
                <a:gd name="connsiteX18" fmla="*/ 0 w 720899"/>
                <a:gd name="connsiteY18" fmla="*/ 37200 h 592509"/>
                <a:gd name="connsiteX19" fmla="*/ 227239 w 720899"/>
                <a:gd name="connsiteY19"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66564 w 720899"/>
                <a:gd name="connsiteY15" fmla="*/ 212265 h 592509"/>
                <a:gd name="connsiteX16" fmla="*/ 0 w 720899"/>
                <a:gd name="connsiteY16" fmla="*/ 185958 h 592509"/>
                <a:gd name="connsiteX17" fmla="*/ 0 w 720899"/>
                <a:gd name="connsiteY17" fmla="*/ 37200 h 592509"/>
                <a:gd name="connsiteX18" fmla="*/ 227239 w 720899"/>
                <a:gd name="connsiteY18"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40567 w 720899"/>
                <a:gd name="connsiteY11" fmla="*/ 479779 h 592509"/>
                <a:gd name="connsiteX12" fmla="*/ 13328 w 720899"/>
                <a:gd name="connsiteY12" fmla="*/ 442579 h 592509"/>
                <a:gd name="connsiteX13" fmla="*/ 13328 w 720899"/>
                <a:gd name="connsiteY13" fmla="*/ 293822 h 592509"/>
                <a:gd name="connsiteX14" fmla="*/ 66564 w 720899"/>
                <a:gd name="connsiteY14" fmla="*/ 212265 h 592509"/>
                <a:gd name="connsiteX15" fmla="*/ 0 w 720899"/>
                <a:gd name="connsiteY15" fmla="*/ 185958 h 592509"/>
                <a:gd name="connsiteX16" fmla="*/ 0 w 720899"/>
                <a:gd name="connsiteY16" fmla="*/ 37200 h 592509"/>
                <a:gd name="connsiteX17" fmla="*/ 227239 w 720899"/>
                <a:gd name="connsiteY17"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20899 w 720899"/>
                <a:gd name="connsiteY6" fmla="*/ 406552 h 592509"/>
                <a:gd name="connsiteX7" fmla="*/ 720899 w 720899"/>
                <a:gd name="connsiteY7" fmla="*/ 555309 h 592509"/>
                <a:gd name="connsiteX8" fmla="*/ 493660 w 720899"/>
                <a:gd name="connsiteY8" fmla="*/ 592509 h 592509"/>
                <a:gd name="connsiteX9" fmla="*/ 266421 w 720899"/>
                <a:gd name="connsiteY9" fmla="*/ 555309 h 592509"/>
                <a:gd name="connsiteX10" fmla="*/ 240567 w 720899"/>
                <a:gd name="connsiteY10" fmla="*/ 479779 h 592509"/>
                <a:gd name="connsiteX11" fmla="*/ 13328 w 720899"/>
                <a:gd name="connsiteY11" fmla="*/ 442579 h 592509"/>
                <a:gd name="connsiteX12" fmla="*/ 13328 w 720899"/>
                <a:gd name="connsiteY12" fmla="*/ 293822 h 592509"/>
                <a:gd name="connsiteX13" fmla="*/ 66564 w 720899"/>
                <a:gd name="connsiteY13" fmla="*/ 212265 h 592509"/>
                <a:gd name="connsiteX14" fmla="*/ 0 w 720899"/>
                <a:gd name="connsiteY14" fmla="*/ 185958 h 592509"/>
                <a:gd name="connsiteX15" fmla="*/ 0 w 720899"/>
                <a:gd name="connsiteY15" fmla="*/ 37200 h 592509"/>
                <a:gd name="connsiteX16" fmla="*/ 227239 w 720899"/>
                <a:gd name="connsiteY16"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720899 w 720899"/>
                <a:gd name="connsiteY5" fmla="*/ 406552 h 592509"/>
                <a:gd name="connsiteX6" fmla="*/ 720899 w 720899"/>
                <a:gd name="connsiteY6" fmla="*/ 555309 h 592509"/>
                <a:gd name="connsiteX7" fmla="*/ 493660 w 720899"/>
                <a:gd name="connsiteY7" fmla="*/ 592509 h 592509"/>
                <a:gd name="connsiteX8" fmla="*/ 266421 w 720899"/>
                <a:gd name="connsiteY8" fmla="*/ 555309 h 592509"/>
                <a:gd name="connsiteX9" fmla="*/ 240567 w 720899"/>
                <a:gd name="connsiteY9" fmla="*/ 479779 h 592509"/>
                <a:gd name="connsiteX10" fmla="*/ 13328 w 720899"/>
                <a:gd name="connsiteY10" fmla="*/ 442579 h 592509"/>
                <a:gd name="connsiteX11" fmla="*/ 13328 w 720899"/>
                <a:gd name="connsiteY11" fmla="*/ 293822 h 592509"/>
                <a:gd name="connsiteX12" fmla="*/ 66564 w 720899"/>
                <a:gd name="connsiteY12" fmla="*/ 212265 h 592509"/>
                <a:gd name="connsiteX13" fmla="*/ 0 w 720899"/>
                <a:gd name="connsiteY13" fmla="*/ 185958 h 592509"/>
                <a:gd name="connsiteX14" fmla="*/ 0 w 720899"/>
                <a:gd name="connsiteY14" fmla="*/ 37200 h 592509"/>
                <a:gd name="connsiteX15" fmla="*/ 227239 w 720899"/>
                <a:gd name="connsiteY15" fmla="*/ 0 h 592509"/>
                <a:gd name="connsiteX0" fmla="*/ 227239 w 720899"/>
                <a:gd name="connsiteY0" fmla="*/ 0 h 592509"/>
                <a:gd name="connsiteX1" fmla="*/ 454478 w 720899"/>
                <a:gd name="connsiteY1" fmla="*/ 37200 h 592509"/>
                <a:gd name="connsiteX2" fmla="*/ 454478 w 720899"/>
                <a:gd name="connsiteY2" fmla="*/ 185958 h 592509"/>
                <a:gd name="connsiteX3" fmla="*/ 679730 w 720899"/>
                <a:gd name="connsiteY3" fmla="*/ 309631 h 592509"/>
                <a:gd name="connsiteX4" fmla="*/ 720899 w 720899"/>
                <a:gd name="connsiteY4" fmla="*/ 406552 h 592509"/>
                <a:gd name="connsiteX5" fmla="*/ 720899 w 720899"/>
                <a:gd name="connsiteY5" fmla="*/ 555309 h 592509"/>
                <a:gd name="connsiteX6" fmla="*/ 493660 w 720899"/>
                <a:gd name="connsiteY6" fmla="*/ 592509 h 592509"/>
                <a:gd name="connsiteX7" fmla="*/ 266421 w 720899"/>
                <a:gd name="connsiteY7" fmla="*/ 555309 h 592509"/>
                <a:gd name="connsiteX8" fmla="*/ 240567 w 720899"/>
                <a:gd name="connsiteY8" fmla="*/ 479779 h 592509"/>
                <a:gd name="connsiteX9" fmla="*/ 13328 w 720899"/>
                <a:gd name="connsiteY9" fmla="*/ 442579 h 592509"/>
                <a:gd name="connsiteX10" fmla="*/ 13328 w 720899"/>
                <a:gd name="connsiteY10" fmla="*/ 293822 h 592509"/>
                <a:gd name="connsiteX11" fmla="*/ 66564 w 720899"/>
                <a:gd name="connsiteY11" fmla="*/ 212265 h 592509"/>
                <a:gd name="connsiteX12" fmla="*/ 0 w 720899"/>
                <a:gd name="connsiteY12" fmla="*/ 185958 h 592509"/>
                <a:gd name="connsiteX13" fmla="*/ 0 w 720899"/>
                <a:gd name="connsiteY13" fmla="*/ 37200 h 592509"/>
                <a:gd name="connsiteX14" fmla="*/ 227239 w 720899"/>
                <a:gd name="connsiteY14" fmla="*/ 0 h 5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899" h="592509">
                  <a:moveTo>
                    <a:pt x="227239" y="0"/>
                  </a:moveTo>
                  <a:cubicBezTo>
                    <a:pt x="352721" y="0"/>
                    <a:pt x="454478" y="16648"/>
                    <a:pt x="454478" y="37200"/>
                  </a:cubicBezTo>
                  <a:lnTo>
                    <a:pt x="454478" y="185958"/>
                  </a:lnTo>
                  <a:cubicBezTo>
                    <a:pt x="492020" y="231363"/>
                    <a:pt x="635327" y="272865"/>
                    <a:pt x="679730" y="309631"/>
                  </a:cubicBezTo>
                  <a:lnTo>
                    <a:pt x="720899" y="406552"/>
                  </a:lnTo>
                  <a:lnTo>
                    <a:pt x="720899" y="555309"/>
                  </a:lnTo>
                  <a:cubicBezTo>
                    <a:pt x="720899" y="575862"/>
                    <a:pt x="619142" y="592509"/>
                    <a:pt x="493660" y="592509"/>
                  </a:cubicBezTo>
                  <a:cubicBezTo>
                    <a:pt x="368179" y="592509"/>
                    <a:pt x="266421" y="575862"/>
                    <a:pt x="266421" y="555309"/>
                  </a:cubicBezTo>
                  <a:lnTo>
                    <a:pt x="240567" y="479779"/>
                  </a:lnTo>
                  <a:cubicBezTo>
                    <a:pt x="115086" y="479779"/>
                    <a:pt x="13328" y="463132"/>
                    <a:pt x="13328" y="442579"/>
                  </a:cubicBezTo>
                  <a:lnTo>
                    <a:pt x="13328" y="293822"/>
                  </a:lnTo>
                  <a:cubicBezTo>
                    <a:pt x="22201" y="255436"/>
                    <a:pt x="68785" y="230242"/>
                    <a:pt x="66564" y="212265"/>
                  </a:cubicBezTo>
                  <a:cubicBezTo>
                    <a:pt x="25439" y="205534"/>
                    <a:pt x="0" y="196234"/>
                    <a:pt x="0" y="185958"/>
                  </a:cubicBezTo>
                  <a:lnTo>
                    <a:pt x="0" y="37200"/>
                  </a:lnTo>
                  <a:cubicBezTo>
                    <a:pt x="0" y="16648"/>
                    <a:pt x="101757" y="0"/>
                    <a:pt x="227239" y="0"/>
                  </a:cubicBezTo>
                  <a:close/>
                </a:path>
              </a:pathLst>
            </a:custGeom>
            <a:grp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0" name="Graphic 9" descr="Coins">
              <a:extLst>
                <a:ext uri="{FF2B5EF4-FFF2-40B4-BE49-F238E27FC236}">
                  <a16:creationId xmlns:a16="http://schemas.microsoft.com/office/drawing/2014/main" id="{A3110DAD-2AA1-4B8F-B288-E3AB20B5678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8521" y="1911483"/>
              <a:ext cx="914400" cy="914400"/>
            </a:xfrm>
            <a:prstGeom prst="rect">
              <a:avLst/>
            </a:prstGeom>
          </p:spPr>
        </p:pic>
      </p:grpSp>
      <p:grpSp>
        <p:nvGrpSpPr>
          <p:cNvPr id="15" name="Group 14">
            <a:extLst>
              <a:ext uri="{FF2B5EF4-FFF2-40B4-BE49-F238E27FC236}">
                <a16:creationId xmlns:a16="http://schemas.microsoft.com/office/drawing/2014/main" id="{65C73EBF-EA93-42C7-B0A8-90DD7D0C4AC0}"/>
              </a:ext>
            </a:extLst>
          </p:cNvPr>
          <p:cNvGrpSpPr/>
          <p:nvPr/>
        </p:nvGrpSpPr>
        <p:grpSpPr>
          <a:xfrm>
            <a:off x="670135" y="4085406"/>
            <a:ext cx="331040" cy="389456"/>
            <a:chOff x="7454813" y="1692140"/>
            <a:chExt cx="228477" cy="268796"/>
          </a:xfrm>
          <a:solidFill>
            <a:schemeClr val="bg1"/>
          </a:solidFill>
        </p:grpSpPr>
        <p:sp>
          <p:nvSpPr>
            <p:cNvPr id="14" name="Rectangle 13">
              <a:extLst>
                <a:ext uri="{FF2B5EF4-FFF2-40B4-BE49-F238E27FC236}">
                  <a16:creationId xmlns:a16="http://schemas.microsoft.com/office/drawing/2014/main" id="{6F55DCA8-3EC8-4775-B639-04B8C4362A55}"/>
                </a:ext>
              </a:extLst>
            </p:cNvPr>
            <p:cNvSpPr/>
            <p:nvPr/>
          </p:nvSpPr>
          <p:spPr bwMode="auto">
            <a:xfrm>
              <a:off x="7477125" y="1732189"/>
              <a:ext cx="185057" cy="210911"/>
            </a:xfrm>
            <a:prstGeom prst="rect">
              <a:avLst/>
            </a:prstGeom>
            <a:grp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1" name="Freeform: Shape 60">
              <a:extLst>
                <a:ext uri="{FF2B5EF4-FFF2-40B4-BE49-F238E27FC236}">
                  <a16:creationId xmlns:a16="http://schemas.microsoft.com/office/drawing/2014/main" id="{B5BDDF8E-3383-40EB-8A8D-B620ACF4425F}"/>
                </a:ext>
              </a:extLst>
            </p:cNvPr>
            <p:cNvSpPr/>
            <p:nvPr/>
          </p:nvSpPr>
          <p:spPr>
            <a:xfrm>
              <a:off x="7454813" y="1692140"/>
              <a:ext cx="228477" cy="268796"/>
            </a:xfrm>
            <a:custGeom>
              <a:avLst/>
              <a:gdLst>
                <a:gd name="connsiteX0" fmla="*/ 29761 w 228476"/>
                <a:gd name="connsiteY0" fmla="*/ 214558 h 268795"/>
                <a:gd name="connsiteX1" fmla="*/ 201119 w 228476"/>
                <a:gd name="connsiteY1" fmla="*/ 214558 h 268795"/>
                <a:gd name="connsiteX2" fmla="*/ 201119 w 228476"/>
                <a:gd name="connsiteY2" fmla="*/ 240766 h 268795"/>
                <a:gd name="connsiteX3" fmla="*/ 29761 w 228476"/>
                <a:gd name="connsiteY3" fmla="*/ 240766 h 268795"/>
                <a:gd name="connsiteX4" fmla="*/ 29761 w 228476"/>
                <a:gd name="connsiteY4" fmla="*/ 214558 h 268795"/>
                <a:gd name="connsiteX5" fmla="*/ 29761 w 228476"/>
                <a:gd name="connsiteY5" fmla="*/ 161471 h 268795"/>
                <a:gd name="connsiteX6" fmla="*/ 201119 w 228476"/>
                <a:gd name="connsiteY6" fmla="*/ 161471 h 268795"/>
                <a:gd name="connsiteX7" fmla="*/ 201119 w 228476"/>
                <a:gd name="connsiteY7" fmla="*/ 187679 h 268795"/>
                <a:gd name="connsiteX8" fmla="*/ 29761 w 228476"/>
                <a:gd name="connsiteY8" fmla="*/ 187679 h 268795"/>
                <a:gd name="connsiteX9" fmla="*/ 29761 w 228476"/>
                <a:gd name="connsiteY9" fmla="*/ 161471 h 268795"/>
                <a:gd name="connsiteX10" fmla="*/ 29761 w 228476"/>
                <a:gd name="connsiteY10" fmla="*/ 109728 h 268795"/>
                <a:gd name="connsiteX11" fmla="*/ 201119 w 228476"/>
                <a:gd name="connsiteY11" fmla="*/ 109728 h 268795"/>
                <a:gd name="connsiteX12" fmla="*/ 201119 w 228476"/>
                <a:gd name="connsiteY12" fmla="*/ 135935 h 268795"/>
                <a:gd name="connsiteX13" fmla="*/ 29761 w 228476"/>
                <a:gd name="connsiteY13" fmla="*/ 135935 h 268795"/>
                <a:gd name="connsiteX14" fmla="*/ 29761 w 228476"/>
                <a:gd name="connsiteY14" fmla="*/ 109728 h 268795"/>
                <a:gd name="connsiteX15" fmla="*/ 29761 w 228476"/>
                <a:gd name="connsiteY15" fmla="*/ 56641 h 268795"/>
                <a:gd name="connsiteX16" fmla="*/ 96288 w 228476"/>
                <a:gd name="connsiteY16" fmla="*/ 56641 h 268795"/>
                <a:gd name="connsiteX17" fmla="*/ 96288 w 228476"/>
                <a:gd name="connsiteY17" fmla="*/ 82848 h 268795"/>
                <a:gd name="connsiteX18" fmla="*/ 29761 w 228476"/>
                <a:gd name="connsiteY18" fmla="*/ 82848 h 268795"/>
                <a:gd name="connsiteX19" fmla="*/ 29761 w 228476"/>
                <a:gd name="connsiteY19" fmla="*/ 56641 h 268795"/>
                <a:gd name="connsiteX20" fmla="*/ 95616 w 228476"/>
                <a:gd name="connsiteY20" fmla="*/ 3554 h 268795"/>
                <a:gd name="connsiteX21" fmla="*/ 3554 w 228476"/>
                <a:gd name="connsiteY21" fmla="*/ 3554 h 268795"/>
                <a:gd name="connsiteX22" fmla="*/ 3554 w 228476"/>
                <a:gd name="connsiteY22" fmla="*/ 267645 h 268795"/>
                <a:gd name="connsiteX23" fmla="*/ 226654 w 228476"/>
                <a:gd name="connsiteY23" fmla="*/ 267645 h 268795"/>
                <a:gd name="connsiteX24" fmla="*/ 229342 w 228476"/>
                <a:gd name="connsiteY24" fmla="*/ 19009 h 268795"/>
                <a:gd name="connsiteX25" fmla="*/ 213887 w 228476"/>
                <a:gd name="connsiteY25" fmla="*/ 3554 h 268795"/>
                <a:gd name="connsiteX26" fmla="*/ 95616 w 228476"/>
                <a:gd name="connsiteY26" fmla="*/ 3554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476" h="268795">
                  <a:moveTo>
                    <a:pt x="29761" y="214558"/>
                  </a:moveTo>
                  <a:lnTo>
                    <a:pt x="201119" y="214558"/>
                  </a:lnTo>
                  <a:lnTo>
                    <a:pt x="201119" y="240766"/>
                  </a:lnTo>
                  <a:lnTo>
                    <a:pt x="29761" y="240766"/>
                  </a:lnTo>
                  <a:lnTo>
                    <a:pt x="29761" y="214558"/>
                  </a:lnTo>
                  <a:close/>
                  <a:moveTo>
                    <a:pt x="29761" y="161471"/>
                  </a:moveTo>
                  <a:lnTo>
                    <a:pt x="201119" y="161471"/>
                  </a:lnTo>
                  <a:lnTo>
                    <a:pt x="201119" y="187679"/>
                  </a:lnTo>
                  <a:lnTo>
                    <a:pt x="29761" y="187679"/>
                  </a:lnTo>
                  <a:lnTo>
                    <a:pt x="29761" y="161471"/>
                  </a:lnTo>
                  <a:close/>
                  <a:moveTo>
                    <a:pt x="29761" y="109728"/>
                  </a:moveTo>
                  <a:lnTo>
                    <a:pt x="201119" y="109728"/>
                  </a:lnTo>
                  <a:lnTo>
                    <a:pt x="201119" y="135935"/>
                  </a:lnTo>
                  <a:lnTo>
                    <a:pt x="29761" y="135935"/>
                  </a:lnTo>
                  <a:lnTo>
                    <a:pt x="29761" y="109728"/>
                  </a:lnTo>
                  <a:close/>
                  <a:moveTo>
                    <a:pt x="29761" y="56641"/>
                  </a:moveTo>
                  <a:lnTo>
                    <a:pt x="96288" y="56641"/>
                  </a:lnTo>
                  <a:lnTo>
                    <a:pt x="96288" y="82848"/>
                  </a:lnTo>
                  <a:lnTo>
                    <a:pt x="29761" y="82848"/>
                  </a:lnTo>
                  <a:lnTo>
                    <a:pt x="29761" y="56641"/>
                  </a:lnTo>
                  <a:close/>
                  <a:moveTo>
                    <a:pt x="95616" y="3554"/>
                  </a:moveTo>
                  <a:lnTo>
                    <a:pt x="3554" y="3554"/>
                  </a:lnTo>
                  <a:lnTo>
                    <a:pt x="3554" y="267645"/>
                  </a:lnTo>
                  <a:lnTo>
                    <a:pt x="226654" y="267645"/>
                  </a:lnTo>
                  <a:lnTo>
                    <a:pt x="229342" y="19009"/>
                  </a:lnTo>
                  <a:lnTo>
                    <a:pt x="213887" y="3554"/>
                  </a:lnTo>
                  <a:lnTo>
                    <a:pt x="95616" y="3554"/>
                  </a:lnTo>
                  <a:close/>
                </a:path>
              </a:pathLst>
            </a:custGeom>
            <a:grp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S PGothic" panose="020B0600070205080204" pitchFamily="34" charset="-128"/>
                <a:cs typeface="+mn-cs"/>
              </a:endParaRPr>
            </a:p>
          </p:txBody>
        </p:sp>
      </p:grpSp>
      <p:grpSp>
        <p:nvGrpSpPr>
          <p:cNvPr id="20" name="Group 19">
            <a:extLst>
              <a:ext uri="{FF2B5EF4-FFF2-40B4-BE49-F238E27FC236}">
                <a16:creationId xmlns:a16="http://schemas.microsoft.com/office/drawing/2014/main" id="{94CDA96D-C7A4-4DFF-81A4-9DF4F2056489}"/>
              </a:ext>
            </a:extLst>
          </p:cNvPr>
          <p:cNvGrpSpPr/>
          <p:nvPr/>
        </p:nvGrpSpPr>
        <p:grpSpPr>
          <a:xfrm flipH="1">
            <a:off x="620596" y="5621500"/>
            <a:ext cx="430118" cy="362454"/>
            <a:chOff x="7211255" y="3101232"/>
            <a:chExt cx="656107" cy="552891"/>
          </a:xfrm>
          <a:solidFill>
            <a:schemeClr val="tx1"/>
          </a:solidFill>
        </p:grpSpPr>
        <p:grpSp>
          <p:nvGrpSpPr>
            <p:cNvPr id="19" name="Group 18">
              <a:extLst>
                <a:ext uri="{FF2B5EF4-FFF2-40B4-BE49-F238E27FC236}">
                  <a16:creationId xmlns:a16="http://schemas.microsoft.com/office/drawing/2014/main" id="{644C2D7D-0361-4738-AB87-FF1801F2108E}"/>
                </a:ext>
              </a:extLst>
            </p:cNvPr>
            <p:cNvGrpSpPr/>
            <p:nvPr/>
          </p:nvGrpSpPr>
          <p:grpSpPr>
            <a:xfrm>
              <a:off x="7227204" y="3101232"/>
              <a:ext cx="640158" cy="397174"/>
              <a:chOff x="7227204" y="3101232"/>
              <a:chExt cx="640158" cy="397174"/>
            </a:xfrm>
            <a:grpFill/>
          </p:grpSpPr>
          <p:sp>
            <p:nvSpPr>
              <p:cNvPr id="66" name="Freeform: Shape 65">
                <a:extLst>
                  <a:ext uri="{FF2B5EF4-FFF2-40B4-BE49-F238E27FC236}">
                    <a16:creationId xmlns:a16="http://schemas.microsoft.com/office/drawing/2014/main" id="{2CA8B28E-3A6E-486C-8543-B0D223B90A3C}"/>
                  </a:ext>
                </a:extLst>
              </p:cNvPr>
              <p:cNvSpPr/>
              <p:nvPr/>
            </p:nvSpPr>
            <p:spPr>
              <a:xfrm>
                <a:off x="7645799" y="3371405"/>
                <a:ext cx="221563" cy="94954"/>
              </a:xfrm>
              <a:custGeom>
                <a:avLst/>
                <a:gdLst>
                  <a:gd name="connsiteX0" fmla="*/ 21168 w 94078"/>
                  <a:gd name="connsiteY0" fmla="*/ 21672 h 40319"/>
                  <a:gd name="connsiteX1" fmla="*/ 23856 w 94078"/>
                  <a:gd name="connsiteY1" fmla="*/ 18984 h 40319"/>
                  <a:gd name="connsiteX2" fmla="*/ 27888 w 94078"/>
                  <a:gd name="connsiteY2" fmla="*/ 18984 h 40319"/>
                  <a:gd name="connsiteX3" fmla="*/ 46031 w 94078"/>
                  <a:gd name="connsiteY3" fmla="*/ 37127 h 40319"/>
                  <a:gd name="connsiteX4" fmla="*/ 90383 w 94078"/>
                  <a:gd name="connsiteY4" fmla="*/ 37127 h 40319"/>
                  <a:gd name="connsiteX5" fmla="*/ 90383 w 94078"/>
                  <a:gd name="connsiteY5" fmla="*/ 23687 h 40319"/>
                  <a:gd name="connsiteX6" fmla="*/ 51407 w 94078"/>
                  <a:gd name="connsiteY6" fmla="*/ 23687 h 40319"/>
                  <a:gd name="connsiteX7" fmla="*/ 37296 w 94078"/>
                  <a:gd name="connsiteY7" fmla="*/ 9576 h 40319"/>
                  <a:gd name="connsiteX8" fmla="*/ 14448 w 94078"/>
                  <a:gd name="connsiteY8" fmla="*/ 9576 h 40319"/>
                  <a:gd name="connsiteX9" fmla="*/ 5040 w 94078"/>
                  <a:gd name="connsiteY9" fmla="*/ 18984 h 40319"/>
                  <a:gd name="connsiteX10" fmla="*/ 13776 w 94078"/>
                  <a:gd name="connsiteY10" fmla="*/ 18984 h 40319"/>
                  <a:gd name="connsiteX11" fmla="*/ 21168 w 94078"/>
                  <a:gd name="connsiteY11" fmla="*/ 21672 h 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78" h="40319">
                    <a:moveTo>
                      <a:pt x="21168" y="21672"/>
                    </a:moveTo>
                    <a:lnTo>
                      <a:pt x="23856" y="18984"/>
                    </a:lnTo>
                    <a:cubicBezTo>
                      <a:pt x="25200" y="17640"/>
                      <a:pt x="26544" y="17640"/>
                      <a:pt x="27888" y="18984"/>
                    </a:cubicBezTo>
                    <a:lnTo>
                      <a:pt x="46031" y="37127"/>
                    </a:lnTo>
                    <a:lnTo>
                      <a:pt x="90383" y="37127"/>
                    </a:lnTo>
                    <a:lnTo>
                      <a:pt x="90383" y="23687"/>
                    </a:lnTo>
                    <a:lnTo>
                      <a:pt x="51407" y="23687"/>
                    </a:lnTo>
                    <a:lnTo>
                      <a:pt x="37296" y="9576"/>
                    </a:lnTo>
                    <a:cubicBezTo>
                      <a:pt x="31248" y="3528"/>
                      <a:pt x="20496" y="3528"/>
                      <a:pt x="14448" y="9576"/>
                    </a:cubicBezTo>
                    <a:lnTo>
                      <a:pt x="5040" y="18984"/>
                    </a:lnTo>
                    <a:lnTo>
                      <a:pt x="13776" y="18984"/>
                    </a:lnTo>
                    <a:cubicBezTo>
                      <a:pt x="16464" y="18984"/>
                      <a:pt x="19152" y="20327"/>
                      <a:pt x="21168" y="21672"/>
                    </a:cubicBezTo>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S PGothic" panose="020B0600070205080204" pitchFamily="34" charset="-128"/>
                  <a:cs typeface="+mn-cs"/>
                </a:endParaRPr>
              </a:p>
            </p:txBody>
          </p:sp>
          <p:sp>
            <p:nvSpPr>
              <p:cNvPr id="72" name="Freeform: Shape 71">
                <a:extLst>
                  <a:ext uri="{FF2B5EF4-FFF2-40B4-BE49-F238E27FC236}">
                    <a16:creationId xmlns:a16="http://schemas.microsoft.com/office/drawing/2014/main" id="{3F105CF9-A18F-4EB6-9972-0F3E2C346C77}"/>
                  </a:ext>
                </a:extLst>
              </p:cNvPr>
              <p:cNvSpPr/>
              <p:nvPr/>
            </p:nvSpPr>
            <p:spPr bwMode="auto">
              <a:xfrm>
                <a:off x="7227204" y="3101232"/>
                <a:ext cx="444708" cy="397174"/>
              </a:xfrm>
              <a:custGeom>
                <a:avLst/>
                <a:gdLst>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84568 w 444708"/>
                  <a:gd name="connsiteY13" fmla="*/ 348115 h 397174"/>
                  <a:gd name="connsiteX14" fmla="*/ 390783 w 444708"/>
                  <a:gd name="connsiteY14" fmla="*/ 348115 h 397174"/>
                  <a:gd name="connsiteX15" fmla="*/ 339839 w 444708"/>
                  <a:gd name="connsiteY15" fmla="*/ 152425 h 397174"/>
                  <a:gd name="connsiteX16" fmla="*/ 329179 w 444708"/>
                  <a:gd name="connsiteY16" fmla="*/ 150293 h 397174"/>
                  <a:gd name="connsiteX17" fmla="*/ 302276 w 444708"/>
                  <a:gd name="connsiteY17" fmla="*/ 47424 h 397174"/>
                  <a:gd name="connsiteX18" fmla="*/ 299111 w 444708"/>
                  <a:gd name="connsiteY18" fmla="*/ 34763 h 397174"/>
                  <a:gd name="connsiteX19" fmla="*/ 297528 w 444708"/>
                  <a:gd name="connsiteY19" fmla="*/ 31598 h 397174"/>
                  <a:gd name="connsiteX20" fmla="*/ 289615 w 444708"/>
                  <a:gd name="connsiteY20" fmla="*/ 31598 h 397174"/>
                  <a:gd name="connsiteX21" fmla="*/ 288033 w 444708"/>
                  <a:gd name="connsiteY21" fmla="*/ 34763 h 397174"/>
                  <a:gd name="connsiteX22" fmla="*/ 248467 w 444708"/>
                  <a:gd name="connsiteY22" fmla="*/ 194606 h 397174"/>
                  <a:gd name="connsiteX23" fmla="*/ 180417 w 444708"/>
                  <a:gd name="connsiteY23" fmla="*/ 194606 h 397174"/>
                  <a:gd name="connsiteX24" fmla="*/ 175669 w 444708"/>
                  <a:gd name="connsiteY24" fmla="*/ 196189 h 397174"/>
                  <a:gd name="connsiteX25" fmla="*/ 174086 w 444708"/>
                  <a:gd name="connsiteY25" fmla="*/ 199354 h 397174"/>
                  <a:gd name="connsiteX26" fmla="*/ 145599 w 444708"/>
                  <a:gd name="connsiteY26" fmla="*/ 311718 h 397174"/>
                  <a:gd name="connsiteX27" fmla="*/ 0 w 444708"/>
                  <a:gd name="connsiteY27" fmla="*/ 311718 h 397174"/>
                  <a:gd name="connsiteX28" fmla="*/ 0 w 444708"/>
                  <a:gd name="connsiteY28" fmla="*/ 280065 h 397174"/>
                  <a:gd name="connsiteX29" fmla="*/ 120277 w 444708"/>
                  <a:gd name="connsiteY29" fmla="*/ 280065 h 397174"/>
                  <a:gd name="connsiteX30" fmla="*/ 142434 w 444708"/>
                  <a:gd name="connsiteY30" fmla="*/ 191441 h 397174"/>
                  <a:gd name="connsiteX31" fmla="*/ 156678 w 444708"/>
                  <a:gd name="connsiteY31" fmla="*/ 170867 h 397174"/>
                  <a:gd name="connsiteX32" fmla="*/ 180417 w 444708"/>
                  <a:gd name="connsiteY32" fmla="*/ 162954 h 397174"/>
                  <a:gd name="connsiteX33" fmla="*/ 223145 w 444708"/>
                  <a:gd name="connsiteY33" fmla="*/ 162954 h 397174"/>
                  <a:gd name="connsiteX34" fmla="*/ 256380 w 444708"/>
                  <a:gd name="connsiteY34" fmla="*/ 28433 h 397174"/>
                  <a:gd name="connsiteX35" fmla="*/ 269041 w 444708"/>
                  <a:gd name="connsiteY35" fmla="*/ 7859 h 397174"/>
                  <a:gd name="connsiteX36" fmla="*/ 285065 w 444708"/>
                  <a:gd name="connsiteY36"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84568 w 444708"/>
                  <a:gd name="connsiteY13" fmla="*/ 348115 h 397174"/>
                  <a:gd name="connsiteX14" fmla="*/ 339839 w 444708"/>
                  <a:gd name="connsiteY14" fmla="*/ 152425 h 397174"/>
                  <a:gd name="connsiteX15" fmla="*/ 329179 w 444708"/>
                  <a:gd name="connsiteY15" fmla="*/ 150293 h 397174"/>
                  <a:gd name="connsiteX16" fmla="*/ 302276 w 444708"/>
                  <a:gd name="connsiteY16" fmla="*/ 47424 h 397174"/>
                  <a:gd name="connsiteX17" fmla="*/ 299111 w 444708"/>
                  <a:gd name="connsiteY17" fmla="*/ 34763 h 397174"/>
                  <a:gd name="connsiteX18" fmla="*/ 297528 w 444708"/>
                  <a:gd name="connsiteY18" fmla="*/ 31598 h 397174"/>
                  <a:gd name="connsiteX19" fmla="*/ 289615 w 444708"/>
                  <a:gd name="connsiteY19" fmla="*/ 31598 h 397174"/>
                  <a:gd name="connsiteX20" fmla="*/ 288033 w 444708"/>
                  <a:gd name="connsiteY20" fmla="*/ 34763 h 397174"/>
                  <a:gd name="connsiteX21" fmla="*/ 248467 w 444708"/>
                  <a:gd name="connsiteY21" fmla="*/ 194606 h 397174"/>
                  <a:gd name="connsiteX22" fmla="*/ 180417 w 444708"/>
                  <a:gd name="connsiteY22" fmla="*/ 194606 h 397174"/>
                  <a:gd name="connsiteX23" fmla="*/ 175669 w 444708"/>
                  <a:gd name="connsiteY23" fmla="*/ 196189 h 397174"/>
                  <a:gd name="connsiteX24" fmla="*/ 174086 w 444708"/>
                  <a:gd name="connsiteY24" fmla="*/ 199354 h 397174"/>
                  <a:gd name="connsiteX25" fmla="*/ 145599 w 444708"/>
                  <a:gd name="connsiteY25" fmla="*/ 311718 h 397174"/>
                  <a:gd name="connsiteX26" fmla="*/ 0 w 444708"/>
                  <a:gd name="connsiteY26" fmla="*/ 311718 h 397174"/>
                  <a:gd name="connsiteX27" fmla="*/ 0 w 444708"/>
                  <a:gd name="connsiteY27" fmla="*/ 280065 h 397174"/>
                  <a:gd name="connsiteX28" fmla="*/ 120277 w 444708"/>
                  <a:gd name="connsiteY28" fmla="*/ 280065 h 397174"/>
                  <a:gd name="connsiteX29" fmla="*/ 142434 w 444708"/>
                  <a:gd name="connsiteY29" fmla="*/ 191441 h 397174"/>
                  <a:gd name="connsiteX30" fmla="*/ 156678 w 444708"/>
                  <a:gd name="connsiteY30" fmla="*/ 170867 h 397174"/>
                  <a:gd name="connsiteX31" fmla="*/ 180417 w 444708"/>
                  <a:gd name="connsiteY31" fmla="*/ 162954 h 397174"/>
                  <a:gd name="connsiteX32" fmla="*/ 223145 w 444708"/>
                  <a:gd name="connsiteY32" fmla="*/ 162954 h 397174"/>
                  <a:gd name="connsiteX33" fmla="*/ 256380 w 444708"/>
                  <a:gd name="connsiteY33" fmla="*/ 28433 h 397174"/>
                  <a:gd name="connsiteX34" fmla="*/ 269041 w 444708"/>
                  <a:gd name="connsiteY34" fmla="*/ 7859 h 397174"/>
                  <a:gd name="connsiteX35" fmla="*/ 285065 w 444708"/>
                  <a:gd name="connsiteY35"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39839 w 444708"/>
                  <a:gd name="connsiteY13" fmla="*/ 152425 h 397174"/>
                  <a:gd name="connsiteX14" fmla="*/ 329179 w 444708"/>
                  <a:gd name="connsiteY14" fmla="*/ 150293 h 397174"/>
                  <a:gd name="connsiteX15" fmla="*/ 302276 w 444708"/>
                  <a:gd name="connsiteY15" fmla="*/ 47424 h 397174"/>
                  <a:gd name="connsiteX16" fmla="*/ 299111 w 444708"/>
                  <a:gd name="connsiteY16" fmla="*/ 34763 h 397174"/>
                  <a:gd name="connsiteX17" fmla="*/ 297528 w 444708"/>
                  <a:gd name="connsiteY17" fmla="*/ 31598 h 397174"/>
                  <a:gd name="connsiteX18" fmla="*/ 289615 w 444708"/>
                  <a:gd name="connsiteY18" fmla="*/ 31598 h 397174"/>
                  <a:gd name="connsiteX19" fmla="*/ 288033 w 444708"/>
                  <a:gd name="connsiteY19" fmla="*/ 34763 h 397174"/>
                  <a:gd name="connsiteX20" fmla="*/ 248467 w 444708"/>
                  <a:gd name="connsiteY20" fmla="*/ 194606 h 397174"/>
                  <a:gd name="connsiteX21" fmla="*/ 180417 w 444708"/>
                  <a:gd name="connsiteY21" fmla="*/ 194606 h 397174"/>
                  <a:gd name="connsiteX22" fmla="*/ 175669 w 444708"/>
                  <a:gd name="connsiteY22" fmla="*/ 196189 h 397174"/>
                  <a:gd name="connsiteX23" fmla="*/ 174086 w 444708"/>
                  <a:gd name="connsiteY23" fmla="*/ 199354 h 397174"/>
                  <a:gd name="connsiteX24" fmla="*/ 145599 w 444708"/>
                  <a:gd name="connsiteY24" fmla="*/ 311718 h 397174"/>
                  <a:gd name="connsiteX25" fmla="*/ 0 w 444708"/>
                  <a:gd name="connsiteY25" fmla="*/ 311718 h 397174"/>
                  <a:gd name="connsiteX26" fmla="*/ 0 w 444708"/>
                  <a:gd name="connsiteY26" fmla="*/ 280065 h 397174"/>
                  <a:gd name="connsiteX27" fmla="*/ 120277 w 444708"/>
                  <a:gd name="connsiteY27" fmla="*/ 280065 h 397174"/>
                  <a:gd name="connsiteX28" fmla="*/ 142434 w 444708"/>
                  <a:gd name="connsiteY28" fmla="*/ 191441 h 397174"/>
                  <a:gd name="connsiteX29" fmla="*/ 156678 w 444708"/>
                  <a:gd name="connsiteY29" fmla="*/ 170867 h 397174"/>
                  <a:gd name="connsiteX30" fmla="*/ 180417 w 444708"/>
                  <a:gd name="connsiteY30" fmla="*/ 162954 h 397174"/>
                  <a:gd name="connsiteX31" fmla="*/ 223145 w 444708"/>
                  <a:gd name="connsiteY31" fmla="*/ 162954 h 397174"/>
                  <a:gd name="connsiteX32" fmla="*/ 256380 w 444708"/>
                  <a:gd name="connsiteY32" fmla="*/ 28433 h 397174"/>
                  <a:gd name="connsiteX33" fmla="*/ 269041 w 444708"/>
                  <a:gd name="connsiteY33" fmla="*/ 7859 h 397174"/>
                  <a:gd name="connsiteX34" fmla="*/ 285065 w 444708"/>
                  <a:gd name="connsiteY34"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39839 w 444708"/>
                  <a:gd name="connsiteY12" fmla="*/ 152425 h 397174"/>
                  <a:gd name="connsiteX13" fmla="*/ 329179 w 444708"/>
                  <a:gd name="connsiteY13" fmla="*/ 150293 h 397174"/>
                  <a:gd name="connsiteX14" fmla="*/ 302276 w 444708"/>
                  <a:gd name="connsiteY14" fmla="*/ 47424 h 397174"/>
                  <a:gd name="connsiteX15" fmla="*/ 299111 w 444708"/>
                  <a:gd name="connsiteY15" fmla="*/ 34763 h 397174"/>
                  <a:gd name="connsiteX16" fmla="*/ 297528 w 444708"/>
                  <a:gd name="connsiteY16" fmla="*/ 31598 h 397174"/>
                  <a:gd name="connsiteX17" fmla="*/ 289615 w 444708"/>
                  <a:gd name="connsiteY17" fmla="*/ 31598 h 397174"/>
                  <a:gd name="connsiteX18" fmla="*/ 288033 w 444708"/>
                  <a:gd name="connsiteY18" fmla="*/ 34763 h 397174"/>
                  <a:gd name="connsiteX19" fmla="*/ 248467 w 444708"/>
                  <a:gd name="connsiteY19" fmla="*/ 194606 h 397174"/>
                  <a:gd name="connsiteX20" fmla="*/ 180417 w 444708"/>
                  <a:gd name="connsiteY20" fmla="*/ 194606 h 397174"/>
                  <a:gd name="connsiteX21" fmla="*/ 175669 w 444708"/>
                  <a:gd name="connsiteY21" fmla="*/ 196189 h 397174"/>
                  <a:gd name="connsiteX22" fmla="*/ 174086 w 444708"/>
                  <a:gd name="connsiteY22" fmla="*/ 199354 h 397174"/>
                  <a:gd name="connsiteX23" fmla="*/ 145599 w 444708"/>
                  <a:gd name="connsiteY23" fmla="*/ 311718 h 397174"/>
                  <a:gd name="connsiteX24" fmla="*/ 0 w 444708"/>
                  <a:gd name="connsiteY24" fmla="*/ 311718 h 397174"/>
                  <a:gd name="connsiteX25" fmla="*/ 0 w 444708"/>
                  <a:gd name="connsiteY25" fmla="*/ 280065 h 397174"/>
                  <a:gd name="connsiteX26" fmla="*/ 120277 w 444708"/>
                  <a:gd name="connsiteY26" fmla="*/ 280065 h 397174"/>
                  <a:gd name="connsiteX27" fmla="*/ 142434 w 444708"/>
                  <a:gd name="connsiteY27" fmla="*/ 191441 h 397174"/>
                  <a:gd name="connsiteX28" fmla="*/ 156678 w 444708"/>
                  <a:gd name="connsiteY28" fmla="*/ 170867 h 397174"/>
                  <a:gd name="connsiteX29" fmla="*/ 180417 w 444708"/>
                  <a:gd name="connsiteY29" fmla="*/ 162954 h 397174"/>
                  <a:gd name="connsiteX30" fmla="*/ 223145 w 444708"/>
                  <a:gd name="connsiteY30" fmla="*/ 162954 h 397174"/>
                  <a:gd name="connsiteX31" fmla="*/ 256380 w 444708"/>
                  <a:gd name="connsiteY31" fmla="*/ 28433 h 397174"/>
                  <a:gd name="connsiteX32" fmla="*/ 269041 w 444708"/>
                  <a:gd name="connsiteY32" fmla="*/ 7859 h 397174"/>
                  <a:gd name="connsiteX33" fmla="*/ 285065 w 444708"/>
                  <a:gd name="connsiteY33"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39839 w 444708"/>
                  <a:gd name="connsiteY11" fmla="*/ 152425 h 397174"/>
                  <a:gd name="connsiteX12" fmla="*/ 329179 w 444708"/>
                  <a:gd name="connsiteY12" fmla="*/ 150293 h 397174"/>
                  <a:gd name="connsiteX13" fmla="*/ 302276 w 444708"/>
                  <a:gd name="connsiteY13" fmla="*/ 47424 h 397174"/>
                  <a:gd name="connsiteX14" fmla="*/ 299111 w 444708"/>
                  <a:gd name="connsiteY14" fmla="*/ 34763 h 397174"/>
                  <a:gd name="connsiteX15" fmla="*/ 297528 w 444708"/>
                  <a:gd name="connsiteY15" fmla="*/ 31598 h 397174"/>
                  <a:gd name="connsiteX16" fmla="*/ 289615 w 444708"/>
                  <a:gd name="connsiteY16" fmla="*/ 31598 h 397174"/>
                  <a:gd name="connsiteX17" fmla="*/ 288033 w 444708"/>
                  <a:gd name="connsiteY17" fmla="*/ 34763 h 397174"/>
                  <a:gd name="connsiteX18" fmla="*/ 248467 w 444708"/>
                  <a:gd name="connsiteY18" fmla="*/ 194606 h 397174"/>
                  <a:gd name="connsiteX19" fmla="*/ 180417 w 444708"/>
                  <a:gd name="connsiteY19" fmla="*/ 194606 h 397174"/>
                  <a:gd name="connsiteX20" fmla="*/ 175669 w 444708"/>
                  <a:gd name="connsiteY20" fmla="*/ 196189 h 397174"/>
                  <a:gd name="connsiteX21" fmla="*/ 174086 w 444708"/>
                  <a:gd name="connsiteY21" fmla="*/ 199354 h 397174"/>
                  <a:gd name="connsiteX22" fmla="*/ 145599 w 444708"/>
                  <a:gd name="connsiteY22" fmla="*/ 311718 h 397174"/>
                  <a:gd name="connsiteX23" fmla="*/ 0 w 444708"/>
                  <a:gd name="connsiteY23" fmla="*/ 311718 h 397174"/>
                  <a:gd name="connsiteX24" fmla="*/ 0 w 444708"/>
                  <a:gd name="connsiteY24" fmla="*/ 280065 h 397174"/>
                  <a:gd name="connsiteX25" fmla="*/ 120277 w 444708"/>
                  <a:gd name="connsiteY25" fmla="*/ 280065 h 397174"/>
                  <a:gd name="connsiteX26" fmla="*/ 142434 w 444708"/>
                  <a:gd name="connsiteY26" fmla="*/ 191441 h 397174"/>
                  <a:gd name="connsiteX27" fmla="*/ 156678 w 444708"/>
                  <a:gd name="connsiteY27" fmla="*/ 170867 h 397174"/>
                  <a:gd name="connsiteX28" fmla="*/ 180417 w 444708"/>
                  <a:gd name="connsiteY28" fmla="*/ 162954 h 397174"/>
                  <a:gd name="connsiteX29" fmla="*/ 223145 w 444708"/>
                  <a:gd name="connsiteY29" fmla="*/ 162954 h 397174"/>
                  <a:gd name="connsiteX30" fmla="*/ 256380 w 444708"/>
                  <a:gd name="connsiteY30" fmla="*/ 28433 h 397174"/>
                  <a:gd name="connsiteX31" fmla="*/ 269041 w 444708"/>
                  <a:gd name="connsiteY31" fmla="*/ 7859 h 397174"/>
                  <a:gd name="connsiteX32" fmla="*/ 285065 w 444708"/>
                  <a:gd name="connsiteY32"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9839 w 444708"/>
                  <a:gd name="connsiteY10" fmla="*/ 152425 h 397174"/>
                  <a:gd name="connsiteX11" fmla="*/ 329179 w 444708"/>
                  <a:gd name="connsiteY11" fmla="*/ 150293 h 397174"/>
                  <a:gd name="connsiteX12" fmla="*/ 302276 w 444708"/>
                  <a:gd name="connsiteY12" fmla="*/ 47424 h 397174"/>
                  <a:gd name="connsiteX13" fmla="*/ 299111 w 444708"/>
                  <a:gd name="connsiteY13" fmla="*/ 34763 h 397174"/>
                  <a:gd name="connsiteX14" fmla="*/ 297528 w 444708"/>
                  <a:gd name="connsiteY14" fmla="*/ 31598 h 397174"/>
                  <a:gd name="connsiteX15" fmla="*/ 289615 w 444708"/>
                  <a:gd name="connsiteY15" fmla="*/ 31598 h 397174"/>
                  <a:gd name="connsiteX16" fmla="*/ 288033 w 444708"/>
                  <a:gd name="connsiteY16" fmla="*/ 34763 h 397174"/>
                  <a:gd name="connsiteX17" fmla="*/ 248467 w 444708"/>
                  <a:gd name="connsiteY17" fmla="*/ 194606 h 397174"/>
                  <a:gd name="connsiteX18" fmla="*/ 180417 w 444708"/>
                  <a:gd name="connsiteY18" fmla="*/ 194606 h 397174"/>
                  <a:gd name="connsiteX19" fmla="*/ 175669 w 444708"/>
                  <a:gd name="connsiteY19" fmla="*/ 196189 h 397174"/>
                  <a:gd name="connsiteX20" fmla="*/ 174086 w 444708"/>
                  <a:gd name="connsiteY20" fmla="*/ 199354 h 397174"/>
                  <a:gd name="connsiteX21" fmla="*/ 145599 w 444708"/>
                  <a:gd name="connsiteY21" fmla="*/ 311718 h 397174"/>
                  <a:gd name="connsiteX22" fmla="*/ 0 w 444708"/>
                  <a:gd name="connsiteY22" fmla="*/ 311718 h 397174"/>
                  <a:gd name="connsiteX23" fmla="*/ 0 w 444708"/>
                  <a:gd name="connsiteY23" fmla="*/ 280065 h 397174"/>
                  <a:gd name="connsiteX24" fmla="*/ 120277 w 444708"/>
                  <a:gd name="connsiteY24" fmla="*/ 280065 h 397174"/>
                  <a:gd name="connsiteX25" fmla="*/ 142434 w 444708"/>
                  <a:gd name="connsiteY25" fmla="*/ 191441 h 397174"/>
                  <a:gd name="connsiteX26" fmla="*/ 156678 w 444708"/>
                  <a:gd name="connsiteY26" fmla="*/ 170867 h 397174"/>
                  <a:gd name="connsiteX27" fmla="*/ 180417 w 444708"/>
                  <a:gd name="connsiteY27" fmla="*/ 162954 h 397174"/>
                  <a:gd name="connsiteX28" fmla="*/ 223145 w 444708"/>
                  <a:gd name="connsiteY28" fmla="*/ 162954 h 397174"/>
                  <a:gd name="connsiteX29" fmla="*/ 256380 w 444708"/>
                  <a:gd name="connsiteY29" fmla="*/ 28433 h 397174"/>
                  <a:gd name="connsiteX30" fmla="*/ 269041 w 444708"/>
                  <a:gd name="connsiteY30" fmla="*/ 7859 h 397174"/>
                  <a:gd name="connsiteX31" fmla="*/ 285065 w 444708"/>
                  <a:gd name="connsiteY31"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9839 w 444708"/>
                  <a:gd name="connsiteY10" fmla="*/ 152425 h 397174"/>
                  <a:gd name="connsiteX11" fmla="*/ 302276 w 444708"/>
                  <a:gd name="connsiteY11" fmla="*/ 47424 h 397174"/>
                  <a:gd name="connsiteX12" fmla="*/ 299111 w 444708"/>
                  <a:gd name="connsiteY12" fmla="*/ 34763 h 397174"/>
                  <a:gd name="connsiteX13" fmla="*/ 297528 w 444708"/>
                  <a:gd name="connsiteY13" fmla="*/ 31598 h 397174"/>
                  <a:gd name="connsiteX14" fmla="*/ 289615 w 444708"/>
                  <a:gd name="connsiteY14" fmla="*/ 31598 h 397174"/>
                  <a:gd name="connsiteX15" fmla="*/ 288033 w 444708"/>
                  <a:gd name="connsiteY15" fmla="*/ 34763 h 397174"/>
                  <a:gd name="connsiteX16" fmla="*/ 248467 w 444708"/>
                  <a:gd name="connsiteY16" fmla="*/ 194606 h 397174"/>
                  <a:gd name="connsiteX17" fmla="*/ 180417 w 444708"/>
                  <a:gd name="connsiteY17" fmla="*/ 194606 h 397174"/>
                  <a:gd name="connsiteX18" fmla="*/ 175669 w 444708"/>
                  <a:gd name="connsiteY18" fmla="*/ 196189 h 397174"/>
                  <a:gd name="connsiteX19" fmla="*/ 174086 w 444708"/>
                  <a:gd name="connsiteY19" fmla="*/ 199354 h 397174"/>
                  <a:gd name="connsiteX20" fmla="*/ 145599 w 444708"/>
                  <a:gd name="connsiteY20" fmla="*/ 311718 h 397174"/>
                  <a:gd name="connsiteX21" fmla="*/ 0 w 444708"/>
                  <a:gd name="connsiteY21" fmla="*/ 311718 h 397174"/>
                  <a:gd name="connsiteX22" fmla="*/ 0 w 444708"/>
                  <a:gd name="connsiteY22" fmla="*/ 280065 h 397174"/>
                  <a:gd name="connsiteX23" fmla="*/ 120277 w 444708"/>
                  <a:gd name="connsiteY23" fmla="*/ 280065 h 397174"/>
                  <a:gd name="connsiteX24" fmla="*/ 142434 w 444708"/>
                  <a:gd name="connsiteY24" fmla="*/ 191441 h 397174"/>
                  <a:gd name="connsiteX25" fmla="*/ 156678 w 444708"/>
                  <a:gd name="connsiteY25" fmla="*/ 170867 h 397174"/>
                  <a:gd name="connsiteX26" fmla="*/ 180417 w 444708"/>
                  <a:gd name="connsiteY26" fmla="*/ 162954 h 397174"/>
                  <a:gd name="connsiteX27" fmla="*/ 223145 w 444708"/>
                  <a:gd name="connsiteY27" fmla="*/ 162954 h 397174"/>
                  <a:gd name="connsiteX28" fmla="*/ 256380 w 444708"/>
                  <a:gd name="connsiteY28" fmla="*/ 28433 h 397174"/>
                  <a:gd name="connsiteX29" fmla="*/ 269041 w 444708"/>
                  <a:gd name="connsiteY29" fmla="*/ 7859 h 397174"/>
                  <a:gd name="connsiteX30" fmla="*/ 285065 w 444708"/>
                  <a:gd name="connsiteY30"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02276 w 444708"/>
                  <a:gd name="connsiteY10" fmla="*/ 47424 h 397174"/>
                  <a:gd name="connsiteX11" fmla="*/ 299111 w 444708"/>
                  <a:gd name="connsiteY11" fmla="*/ 34763 h 397174"/>
                  <a:gd name="connsiteX12" fmla="*/ 297528 w 444708"/>
                  <a:gd name="connsiteY12" fmla="*/ 31598 h 397174"/>
                  <a:gd name="connsiteX13" fmla="*/ 289615 w 444708"/>
                  <a:gd name="connsiteY13" fmla="*/ 31598 h 397174"/>
                  <a:gd name="connsiteX14" fmla="*/ 288033 w 444708"/>
                  <a:gd name="connsiteY14" fmla="*/ 34763 h 397174"/>
                  <a:gd name="connsiteX15" fmla="*/ 248467 w 444708"/>
                  <a:gd name="connsiteY15" fmla="*/ 194606 h 397174"/>
                  <a:gd name="connsiteX16" fmla="*/ 180417 w 444708"/>
                  <a:gd name="connsiteY16" fmla="*/ 194606 h 397174"/>
                  <a:gd name="connsiteX17" fmla="*/ 175669 w 444708"/>
                  <a:gd name="connsiteY17" fmla="*/ 196189 h 397174"/>
                  <a:gd name="connsiteX18" fmla="*/ 174086 w 444708"/>
                  <a:gd name="connsiteY18" fmla="*/ 199354 h 397174"/>
                  <a:gd name="connsiteX19" fmla="*/ 145599 w 444708"/>
                  <a:gd name="connsiteY19" fmla="*/ 311718 h 397174"/>
                  <a:gd name="connsiteX20" fmla="*/ 0 w 444708"/>
                  <a:gd name="connsiteY20" fmla="*/ 311718 h 397174"/>
                  <a:gd name="connsiteX21" fmla="*/ 0 w 444708"/>
                  <a:gd name="connsiteY21" fmla="*/ 280065 h 397174"/>
                  <a:gd name="connsiteX22" fmla="*/ 120277 w 444708"/>
                  <a:gd name="connsiteY22" fmla="*/ 280065 h 397174"/>
                  <a:gd name="connsiteX23" fmla="*/ 142434 w 444708"/>
                  <a:gd name="connsiteY23" fmla="*/ 191441 h 397174"/>
                  <a:gd name="connsiteX24" fmla="*/ 156678 w 444708"/>
                  <a:gd name="connsiteY24" fmla="*/ 170867 h 397174"/>
                  <a:gd name="connsiteX25" fmla="*/ 180417 w 444708"/>
                  <a:gd name="connsiteY25" fmla="*/ 162954 h 397174"/>
                  <a:gd name="connsiteX26" fmla="*/ 223145 w 444708"/>
                  <a:gd name="connsiteY26" fmla="*/ 162954 h 397174"/>
                  <a:gd name="connsiteX27" fmla="*/ 256380 w 444708"/>
                  <a:gd name="connsiteY27" fmla="*/ 28433 h 397174"/>
                  <a:gd name="connsiteX28" fmla="*/ 269041 w 444708"/>
                  <a:gd name="connsiteY28" fmla="*/ 7859 h 397174"/>
                  <a:gd name="connsiteX29" fmla="*/ 285065 w 444708"/>
                  <a:gd name="connsiteY29"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404922 w 444708"/>
                  <a:gd name="connsiteY6" fmla="*/ 348115 h 397174"/>
                  <a:gd name="connsiteX7" fmla="*/ 444708 w 444708"/>
                  <a:gd name="connsiteY7" fmla="*/ 348115 h 397174"/>
                  <a:gd name="connsiteX8" fmla="*/ 394066 w 444708"/>
                  <a:gd name="connsiteY8" fmla="*/ 397174 h 397174"/>
                  <a:gd name="connsiteX9" fmla="*/ 302276 w 444708"/>
                  <a:gd name="connsiteY9" fmla="*/ 47424 h 397174"/>
                  <a:gd name="connsiteX10" fmla="*/ 299111 w 444708"/>
                  <a:gd name="connsiteY10" fmla="*/ 34763 h 397174"/>
                  <a:gd name="connsiteX11" fmla="*/ 297528 w 444708"/>
                  <a:gd name="connsiteY11" fmla="*/ 31598 h 397174"/>
                  <a:gd name="connsiteX12" fmla="*/ 289615 w 444708"/>
                  <a:gd name="connsiteY12" fmla="*/ 31598 h 397174"/>
                  <a:gd name="connsiteX13" fmla="*/ 288033 w 444708"/>
                  <a:gd name="connsiteY13" fmla="*/ 34763 h 397174"/>
                  <a:gd name="connsiteX14" fmla="*/ 248467 w 444708"/>
                  <a:gd name="connsiteY14" fmla="*/ 194606 h 397174"/>
                  <a:gd name="connsiteX15" fmla="*/ 180417 w 444708"/>
                  <a:gd name="connsiteY15" fmla="*/ 194606 h 397174"/>
                  <a:gd name="connsiteX16" fmla="*/ 175669 w 444708"/>
                  <a:gd name="connsiteY16" fmla="*/ 196189 h 397174"/>
                  <a:gd name="connsiteX17" fmla="*/ 174086 w 444708"/>
                  <a:gd name="connsiteY17" fmla="*/ 199354 h 397174"/>
                  <a:gd name="connsiteX18" fmla="*/ 145599 w 444708"/>
                  <a:gd name="connsiteY18" fmla="*/ 311718 h 397174"/>
                  <a:gd name="connsiteX19" fmla="*/ 0 w 444708"/>
                  <a:gd name="connsiteY19" fmla="*/ 311718 h 397174"/>
                  <a:gd name="connsiteX20" fmla="*/ 0 w 444708"/>
                  <a:gd name="connsiteY20" fmla="*/ 280065 h 397174"/>
                  <a:gd name="connsiteX21" fmla="*/ 120277 w 444708"/>
                  <a:gd name="connsiteY21" fmla="*/ 280065 h 397174"/>
                  <a:gd name="connsiteX22" fmla="*/ 142434 w 444708"/>
                  <a:gd name="connsiteY22" fmla="*/ 191441 h 397174"/>
                  <a:gd name="connsiteX23" fmla="*/ 156678 w 444708"/>
                  <a:gd name="connsiteY23" fmla="*/ 170867 h 397174"/>
                  <a:gd name="connsiteX24" fmla="*/ 180417 w 444708"/>
                  <a:gd name="connsiteY24" fmla="*/ 162954 h 397174"/>
                  <a:gd name="connsiteX25" fmla="*/ 223145 w 444708"/>
                  <a:gd name="connsiteY25" fmla="*/ 162954 h 397174"/>
                  <a:gd name="connsiteX26" fmla="*/ 256380 w 444708"/>
                  <a:gd name="connsiteY26" fmla="*/ 28433 h 397174"/>
                  <a:gd name="connsiteX27" fmla="*/ 269041 w 444708"/>
                  <a:gd name="connsiteY27" fmla="*/ 7859 h 397174"/>
                  <a:gd name="connsiteX28" fmla="*/ 285065 w 444708"/>
                  <a:gd name="connsiteY28"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404922 w 444708"/>
                  <a:gd name="connsiteY5" fmla="*/ 348115 h 397174"/>
                  <a:gd name="connsiteX6" fmla="*/ 444708 w 444708"/>
                  <a:gd name="connsiteY6" fmla="*/ 348115 h 397174"/>
                  <a:gd name="connsiteX7" fmla="*/ 394066 w 444708"/>
                  <a:gd name="connsiteY7" fmla="*/ 397174 h 397174"/>
                  <a:gd name="connsiteX8" fmla="*/ 302276 w 444708"/>
                  <a:gd name="connsiteY8" fmla="*/ 47424 h 397174"/>
                  <a:gd name="connsiteX9" fmla="*/ 299111 w 444708"/>
                  <a:gd name="connsiteY9" fmla="*/ 34763 h 397174"/>
                  <a:gd name="connsiteX10" fmla="*/ 297528 w 444708"/>
                  <a:gd name="connsiteY10" fmla="*/ 31598 h 397174"/>
                  <a:gd name="connsiteX11" fmla="*/ 289615 w 444708"/>
                  <a:gd name="connsiteY11" fmla="*/ 31598 h 397174"/>
                  <a:gd name="connsiteX12" fmla="*/ 288033 w 444708"/>
                  <a:gd name="connsiteY12" fmla="*/ 34763 h 397174"/>
                  <a:gd name="connsiteX13" fmla="*/ 248467 w 444708"/>
                  <a:gd name="connsiteY13" fmla="*/ 194606 h 397174"/>
                  <a:gd name="connsiteX14" fmla="*/ 180417 w 444708"/>
                  <a:gd name="connsiteY14" fmla="*/ 194606 h 397174"/>
                  <a:gd name="connsiteX15" fmla="*/ 175669 w 444708"/>
                  <a:gd name="connsiteY15" fmla="*/ 196189 h 397174"/>
                  <a:gd name="connsiteX16" fmla="*/ 174086 w 444708"/>
                  <a:gd name="connsiteY16" fmla="*/ 199354 h 397174"/>
                  <a:gd name="connsiteX17" fmla="*/ 145599 w 444708"/>
                  <a:gd name="connsiteY17" fmla="*/ 311718 h 397174"/>
                  <a:gd name="connsiteX18" fmla="*/ 0 w 444708"/>
                  <a:gd name="connsiteY18" fmla="*/ 311718 h 397174"/>
                  <a:gd name="connsiteX19" fmla="*/ 0 w 444708"/>
                  <a:gd name="connsiteY19" fmla="*/ 280065 h 397174"/>
                  <a:gd name="connsiteX20" fmla="*/ 120277 w 444708"/>
                  <a:gd name="connsiteY20" fmla="*/ 280065 h 397174"/>
                  <a:gd name="connsiteX21" fmla="*/ 142434 w 444708"/>
                  <a:gd name="connsiteY21" fmla="*/ 191441 h 397174"/>
                  <a:gd name="connsiteX22" fmla="*/ 156678 w 444708"/>
                  <a:gd name="connsiteY22" fmla="*/ 170867 h 397174"/>
                  <a:gd name="connsiteX23" fmla="*/ 180417 w 444708"/>
                  <a:gd name="connsiteY23" fmla="*/ 162954 h 397174"/>
                  <a:gd name="connsiteX24" fmla="*/ 223145 w 444708"/>
                  <a:gd name="connsiteY24" fmla="*/ 162954 h 397174"/>
                  <a:gd name="connsiteX25" fmla="*/ 256380 w 444708"/>
                  <a:gd name="connsiteY25" fmla="*/ 28433 h 397174"/>
                  <a:gd name="connsiteX26" fmla="*/ 269041 w 444708"/>
                  <a:gd name="connsiteY26" fmla="*/ 7859 h 397174"/>
                  <a:gd name="connsiteX27" fmla="*/ 285065 w 444708"/>
                  <a:gd name="connsiteY27"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404922 w 444708"/>
                  <a:gd name="connsiteY4" fmla="*/ 348115 h 397174"/>
                  <a:gd name="connsiteX5" fmla="*/ 444708 w 444708"/>
                  <a:gd name="connsiteY5" fmla="*/ 348115 h 397174"/>
                  <a:gd name="connsiteX6" fmla="*/ 394066 w 444708"/>
                  <a:gd name="connsiteY6" fmla="*/ 397174 h 397174"/>
                  <a:gd name="connsiteX7" fmla="*/ 302276 w 444708"/>
                  <a:gd name="connsiteY7" fmla="*/ 47424 h 397174"/>
                  <a:gd name="connsiteX8" fmla="*/ 299111 w 444708"/>
                  <a:gd name="connsiteY8" fmla="*/ 34763 h 397174"/>
                  <a:gd name="connsiteX9" fmla="*/ 297528 w 444708"/>
                  <a:gd name="connsiteY9" fmla="*/ 31598 h 397174"/>
                  <a:gd name="connsiteX10" fmla="*/ 289615 w 444708"/>
                  <a:gd name="connsiteY10" fmla="*/ 31598 h 397174"/>
                  <a:gd name="connsiteX11" fmla="*/ 288033 w 444708"/>
                  <a:gd name="connsiteY11" fmla="*/ 34763 h 397174"/>
                  <a:gd name="connsiteX12" fmla="*/ 248467 w 444708"/>
                  <a:gd name="connsiteY12" fmla="*/ 194606 h 397174"/>
                  <a:gd name="connsiteX13" fmla="*/ 180417 w 444708"/>
                  <a:gd name="connsiteY13" fmla="*/ 194606 h 397174"/>
                  <a:gd name="connsiteX14" fmla="*/ 175669 w 444708"/>
                  <a:gd name="connsiteY14" fmla="*/ 196189 h 397174"/>
                  <a:gd name="connsiteX15" fmla="*/ 174086 w 444708"/>
                  <a:gd name="connsiteY15" fmla="*/ 199354 h 397174"/>
                  <a:gd name="connsiteX16" fmla="*/ 145599 w 444708"/>
                  <a:gd name="connsiteY16" fmla="*/ 311718 h 397174"/>
                  <a:gd name="connsiteX17" fmla="*/ 0 w 444708"/>
                  <a:gd name="connsiteY17" fmla="*/ 311718 h 397174"/>
                  <a:gd name="connsiteX18" fmla="*/ 0 w 444708"/>
                  <a:gd name="connsiteY18" fmla="*/ 280065 h 397174"/>
                  <a:gd name="connsiteX19" fmla="*/ 120277 w 444708"/>
                  <a:gd name="connsiteY19" fmla="*/ 280065 h 397174"/>
                  <a:gd name="connsiteX20" fmla="*/ 142434 w 444708"/>
                  <a:gd name="connsiteY20" fmla="*/ 191441 h 397174"/>
                  <a:gd name="connsiteX21" fmla="*/ 156678 w 444708"/>
                  <a:gd name="connsiteY21" fmla="*/ 170867 h 397174"/>
                  <a:gd name="connsiteX22" fmla="*/ 180417 w 444708"/>
                  <a:gd name="connsiteY22" fmla="*/ 162954 h 397174"/>
                  <a:gd name="connsiteX23" fmla="*/ 223145 w 444708"/>
                  <a:gd name="connsiteY23" fmla="*/ 162954 h 397174"/>
                  <a:gd name="connsiteX24" fmla="*/ 256380 w 444708"/>
                  <a:gd name="connsiteY24" fmla="*/ 28433 h 397174"/>
                  <a:gd name="connsiteX25" fmla="*/ 269041 w 444708"/>
                  <a:gd name="connsiteY25" fmla="*/ 7859 h 397174"/>
                  <a:gd name="connsiteX26" fmla="*/ 285065 w 444708"/>
                  <a:gd name="connsiteY26" fmla="*/ 539 h 39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08" h="397174">
                    <a:moveTo>
                      <a:pt x="285065" y="539"/>
                    </a:moveTo>
                    <a:cubicBezTo>
                      <a:pt x="290802" y="-450"/>
                      <a:pt x="296737" y="-54"/>
                      <a:pt x="302276" y="1528"/>
                    </a:cubicBezTo>
                    <a:cubicBezTo>
                      <a:pt x="307024" y="3111"/>
                      <a:pt x="311772" y="4693"/>
                      <a:pt x="316520" y="7859"/>
                    </a:cubicBezTo>
                    <a:cubicBezTo>
                      <a:pt x="324434" y="14189"/>
                      <a:pt x="329179" y="20520"/>
                      <a:pt x="329179" y="26850"/>
                    </a:cubicBezTo>
                    <a:lnTo>
                      <a:pt x="404922" y="348115"/>
                    </a:lnTo>
                    <a:lnTo>
                      <a:pt x="444708" y="348115"/>
                    </a:lnTo>
                    <a:lnTo>
                      <a:pt x="394066" y="397174"/>
                    </a:lnTo>
                    <a:lnTo>
                      <a:pt x="302276" y="47424"/>
                    </a:lnTo>
                    <a:lnTo>
                      <a:pt x="299111" y="34763"/>
                    </a:lnTo>
                    <a:cubicBezTo>
                      <a:pt x="299111" y="33180"/>
                      <a:pt x="299111" y="33180"/>
                      <a:pt x="297528" y="31598"/>
                    </a:cubicBezTo>
                    <a:cubicBezTo>
                      <a:pt x="294363" y="30015"/>
                      <a:pt x="291198" y="30015"/>
                      <a:pt x="289615" y="31598"/>
                    </a:cubicBezTo>
                    <a:cubicBezTo>
                      <a:pt x="289615" y="31598"/>
                      <a:pt x="288033" y="33180"/>
                      <a:pt x="288033" y="34763"/>
                    </a:cubicBezTo>
                    <a:lnTo>
                      <a:pt x="248467" y="194606"/>
                    </a:lnTo>
                    <a:lnTo>
                      <a:pt x="180417" y="194606"/>
                    </a:lnTo>
                    <a:cubicBezTo>
                      <a:pt x="178832" y="194606"/>
                      <a:pt x="177249" y="194606"/>
                      <a:pt x="175669" y="196189"/>
                    </a:cubicBezTo>
                    <a:cubicBezTo>
                      <a:pt x="175669" y="197771"/>
                      <a:pt x="174086" y="197771"/>
                      <a:pt x="174086" y="199354"/>
                    </a:cubicBezTo>
                    <a:lnTo>
                      <a:pt x="145599" y="311718"/>
                    </a:lnTo>
                    <a:lnTo>
                      <a:pt x="0" y="311718"/>
                    </a:lnTo>
                    <a:lnTo>
                      <a:pt x="0" y="280065"/>
                    </a:lnTo>
                    <a:lnTo>
                      <a:pt x="120277" y="280065"/>
                    </a:lnTo>
                    <a:lnTo>
                      <a:pt x="142434" y="191441"/>
                    </a:lnTo>
                    <a:cubicBezTo>
                      <a:pt x="145599" y="183528"/>
                      <a:pt x="150347" y="175615"/>
                      <a:pt x="156678" y="170867"/>
                    </a:cubicBezTo>
                    <a:cubicBezTo>
                      <a:pt x="163006" y="166119"/>
                      <a:pt x="170919" y="162954"/>
                      <a:pt x="180417" y="162954"/>
                    </a:cubicBezTo>
                    <a:lnTo>
                      <a:pt x="223145" y="162954"/>
                    </a:lnTo>
                    <a:lnTo>
                      <a:pt x="256380" y="28433"/>
                    </a:lnTo>
                    <a:cubicBezTo>
                      <a:pt x="257963" y="20520"/>
                      <a:pt x="262711" y="12606"/>
                      <a:pt x="269041" y="7859"/>
                    </a:cubicBezTo>
                    <a:cubicBezTo>
                      <a:pt x="273789" y="3902"/>
                      <a:pt x="279328" y="1528"/>
                      <a:pt x="285065" y="539"/>
                    </a:cubicBezTo>
                    <a:close/>
                  </a:path>
                </a:pathLst>
              </a:custGeom>
              <a:grp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69" name="Freeform: Shape 68">
              <a:extLst>
                <a:ext uri="{FF2B5EF4-FFF2-40B4-BE49-F238E27FC236}">
                  <a16:creationId xmlns:a16="http://schemas.microsoft.com/office/drawing/2014/main" id="{1DD4599C-44CB-4368-BE5F-C2199F8302A7}"/>
                </a:ext>
              </a:extLst>
            </p:cNvPr>
            <p:cNvSpPr/>
            <p:nvPr/>
          </p:nvSpPr>
          <p:spPr>
            <a:xfrm>
              <a:off x="7211255" y="3242651"/>
              <a:ext cx="648861" cy="411472"/>
            </a:xfrm>
            <a:custGeom>
              <a:avLst/>
              <a:gdLst>
                <a:gd name="connsiteX0" fmla="*/ 145486 w 275515"/>
                <a:gd name="connsiteY0" fmla="*/ 21023 h 174717"/>
                <a:gd name="connsiteX1" fmla="*/ 146158 w 275515"/>
                <a:gd name="connsiteY1" fmla="*/ 19679 h 174717"/>
                <a:gd name="connsiteX2" fmla="*/ 148173 w 275515"/>
                <a:gd name="connsiteY2" fmla="*/ 19007 h 174717"/>
                <a:gd name="connsiteX3" fmla="*/ 150190 w 275515"/>
                <a:gd name="connsiteY3" fmla="*/ 19679 h 174717"/>
                <a:gd name="connsiteX4" fmla="*/ 150861 w 275515"/>
                <a:gd name="connsiteY4" fmla="*/ 21023 h 174717"/>
                <a:gd name="connsiteX5" fmla="*/ 167661 w 275515"/>
                <a:gd name="connsiteY5" fmla="*/ 88222 h 174717"/>
                <a:gd name="connsiteX6" fmla="*/ 193197 w 275515"/>
                <a:gd name="connsiteY6" fmla="*/ 88222 h 174717"/>
                <a:gd name="connsiteX7" fmla="*/ 196557 w 275515"/>
                <a:gd name="connsiteY7" fmla="*/ 88222 h 174717"/>
                <a:gd name="connsiteX8" fmla="*/ 198572 w 275515"/>
                <a:gd name="connsiteY8" fmla="*/ 88894 h 174717"/>
                <a:gd name="connsiteX9" fmla="*/ 199245 w 275515"/>
                <a:gd name="connsiteY9" fmla="*/ 90238 h 174717"/>
                <a:gd name="connsiteX10" fmla="*/ 211340 w 275515"/>
                <a:gd name="connsiteY10" fmla="*/ 137949 h 174717"/>
                <a:gd name="connsiteX11" fmla="*/ 273164 w 275515"/>
                <a:gd name="connsiteY11" fmla="*/ 137949 h 174717"/>
                <a:gd name="connsiteX12" fmla="*/ 273164 w 275515"/>
                <a:gd name="connsiteY12" fmla="*/ 124509 h 174717"/>
                <a:gd name="connsiteX13" fmla="*/ 222092 w 275515"/>
                <a:gd name="connsiteY13" fmla="*/ 124509 h 174717"/>
                <a:gd name="connsiteX14" fmla="*/ 212685 w 275515"/>
                <a:gd name="connsiteY14" fmla="*/ 86878 h 174717"/>
                <a:gd name="connsiteX15" fmla="*/ 206637 w 275515"/>
                <a:gd name="connsiteY15" fmla="*/ 78142 h 174717"/>
                <a:gd name="connsiteX16" fmla="*/ 204621 w 275515"/>
                <a:gd name="connsiteY16" fmla="*/ 76798 h 174717"/>
                <a:gd name="connsiteX17" fmla="*/ 204621 w 275515"/>
                <a:gd name="connsiteY17" fmla="*/ 76798 h 174717"/>
                <a:gd name="connsiteX18" fmla="*/ 196557 w 275515"/>
                <a:gd name="connsiteY18" fmla="*/ 74782 h 174717"/>
                <a:gd name="connsiteX19" fmla="*/ 187821 w 275515"/>
                <a:gd name="connsiteY19" fmla="*/ 74782 h 174717"/>
                <a:gd name="connsiteX20" fmla="*/ 187821 w 275515"/>
                <a:gd name="connsiteY20" fmla="*/ 74782 h 174717"/>
                <a:gd name="connsiteX21" fmla="*/ 187821 w 275515"/>
                <a:gd name="connsiteY21" fmla="*/ 74782 h 174717"/>
                <a:gd name="connsiteX22" fmla="*/ 178413 w 275515"/>
                <a:gd name="connsiteY22" fmla="*/ 74782 h 174717"/>
                <a:gd name="connsiteX23" fmla="*/ 164301 w 275515"/>
                <a:gd name="connsiteY23" fmla="*/ 17663 h 174717"/>
                <a:gd name="connsiteX24" fmla="*/ 160269 w 275515"/>
                <a:gd name="connsiteY24" fmla="*/ 10271 h 174717"/>
                <a:gd name="connsiteX25" fmla="*/ 160269 w 275515"/>
                <a:gd name="connsiteY25" fmla="*/ 10271 h 174717"/>
                <a:gd name="connsiteX26" fmla="*/ 158926 w 275515"/>
                <a:gd name="connsiteY26" fmla="*/ 8255 h 174717"/>
                <a:gd name="connsiteX27" fmla="*/ 145486 w 275515"/>
                <a:gd name="connsiteY27" fmla="*/ 5567 h 174717"/>
                <a:gd name="connsiteX28" fmla="*/ 145486 w 275515"/>
                <a:gd name="connsiteY28" fmla="*/ 5567 h 174717"/>
                <a:gd name="connsiteX29" fmla="*/ 138766 w 275515"/>
                <a:gd name="connsiteY29" fmla="*/ 8255 h 174717"/>
                <a:gd name="connsiteX30" fmla="*/ 134062 w 275515"/>
                <a:gd name="connsiteY30" fmla="*/ 14303 h 174717"/>
                <a:gd name="connsiteX31" fmla="*/ 132718 w 275515"/>
                <a:gd name="connsiteY31" fmla="*/ 16991 h 174717"/>
                <a:gd name="connsiteX32" fmla="*/ 99118 w 275515"/>
                <a:gd name="connsiteY32" fmla="*/ 147357 h 174717"/>
                <a:gd name="connsiteX33" fmla="*/ 80974 w 275515"/>
                <a:gd name="connsiteY33" fmla="*/ 129213 h 174717"/>
                <a:gd name="connsiteX34" fmla="*/ 58127 w 275515"/>
                <a:gd name="connsiteY34" fmla="*/ 129213 h 174717"/>
                <a:gd name="connsiteX35" fmla="*/ 44015 w 275515"/>
                <a:gd name="connsiteY35" fmla="*/ 143325 h 174717"/>
                <a:gd name="connsiteX36" fmla="*/ 5040 w 275515"/>
                <a:gd name="connsiteY36" fmla="*/ 143325 h 174717"/>
                <a:gd name="connsiteX37" fmla="*/ 5040 w 275515"/>
                <a:gd name="connsiteY37" fmla="*/ 156765 h 174717"/>
                <a:gd name="connsiteX38" fmla="*/ 49391 w 275515"/>
                <a:gd name="connsiteY38" fmla="*/ 156765 h 174717"/>
                <a:gd name="connsiteX39" fmla="*/ 67534 w 275515"/>
                <a:gd name="connsiteY39" fmla="*/ 138621 h 174717"/>
                <a:gd name="connsiteX40" fmla="*/ 71567 w 275515"/>
                <a:gd name="connsiteY40" fmla="*/ 138621 h 174717"/>
                <a:gd name="connsiteX41" fmla="*/ 106510 w 275515"/>
                <a:gd name="connsiteY41" fmla="*/ 172893 h 174717"/>
                <a:gd name="connsiteX42" fmla="*/ 134062 w 275515"/>
                <a:gd name="connsiteY42" fmla="*/ 66046 h 174717"/>
                <a:gd name="connsiteX43" fmla="*/ 145486 w 275515"/>
                <a:gd name="connsiteY43" fmla="*/ 21023 h 17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5515" h="174717">
                  <a:moveTo>
                    <a:pt x="145486" y="21023"/>
                  </a:moveTo>
                  <a:cubicBezTo>
                    <a:pt x="145486" y="20351"/>
                    <a:pt x="145486" y="20351"/>
                    <a:pt x="146158" y="19679"/>
                  </a:cubicBezTo>
                  <a:cubicBezTo>
                    <a:pt x="146830" y="19007"/>
                    <a:pt x="147501" y="19007"/>
                    <a:pt x="148173" y="19007"/>
                  </a:cubicBezTo>
                  <a:cubicBezTo>
                    <a:pt x="148846" y="19007"/>
                    <a:pt x="149518" y="19007"/>
                    <a:pt x="150190" y="19679"/>
                  </a:cubicBezTo>
                  <a:cubicBezTo>
                    <a:pt x="150861" y="19679"/>
                    <a:pt x="150861" y="20351"/>
                    <a:pt x="150861" y="21023"/>
                  </a:cubicBezTo>
                  <a:lnTo>
                    <a:pt x="167661" y="88222"/>
                  </a:lnTo>
                  <a:lnTo>
                    <a:pt x="193197" y="88222"/>
                  </a:lnTo>
                  <a:lnTo>
                    <a:pt x="196557" y="88222"/>
                  </a:lnTo>
                  <a:cubicBezTo>
                    <a:pt x="197229" y="88222"/>
                    <a:pt x="197901" y="88222"/>
                    <a:pt x="198572" y="88894"/>
                  </a:cubicBezTo>
                  <a:cubicBezTo>
                    <a:pt x="199245" y="89566"/>
                    <a:pt x="199245" y="89566"/>
                    <a:pt x="199245" y="90238"/>
                  </a:cubicBezTo>
                  <a:lnTo>
                    <a:pt x="211340" y="137949"/>
                  </a:lnTo>
                  <a:lnTo>
                    <a:pt x="273164" y="137949"/>
                  </a:lnTo>
                  <a:lnTo>
                    <a:pt x="273164" y="124509"/>
                  </a:lnTo>
                  <a:lnTo>
                    <a:pt x="222092" y="124509"/>
                  </a:lnTo>
                  <a:lnTo>
                    <a:pt x="212685" y="86878"/>
                  </a:lnTo>
                  <a:cubicBezTo>
                    <a:pt x="212012" y="83518"/>
                    <a:pt x="209997" y="80158"/>
                    <a:pt x="206637" y="78142"/>
                  </a:cubicBezTo>
                  <a:cubicBezTo>
                    <a:pt x="205965" y="77470"/>
                    <a:pt x="205292" y="77470"/>
                    <a:pt x="204621" y="76798"/>
                  </a:cubicBezTo>
                  <a:lnTo>
                    <a:pt x="204621" y="76798"/>
                  </a:lnTo>
                  <a:cubicBezTo>
                    <a:pt x="201932" y="75454"/>
                    <a:pt x="199245" y="74782"/>
                    <a:pt x="196557" y="74782"/>
                  </a:cubicBezTo>
                  <a:lnTo>
                    <a:pt x="187821" y="74782"/>
                  </a:lnTo>
                  <a:lnTo>
                    <a:pt x="187821" y="74782"/>
                  </a:lnTo>
                  <a:lnTo>
                    <a:pt x="187821" y="74782"/>
                  </a:lnTo>
                  <a:lnTo>
                    <a:pt x="178413" y="74782"/>
                  </a:lnTo>
                  <a:lnTo>
                    <a:pt x="164301" y="17663"/>
                  </a:lnTo>
                  <a:cubicBezTo>
                    <a:pt x="163629" y="14975"/>
                    <a:pt x="162286" y="12287"/>
                    <a:pt x="160269" y="10271"/>
                  </a:cubicBezTo>
                  <a:lnTo>
                    <a:pt x="160269" y="10271"/>
                  </a:lnTo>
                  <a:cubicBezTo>
                    <a:pt x="159598" y="9599"/>
                    <a:pt x="159598" y="8927"/>
                    <a:pt x="158926" y="8255"/>
                  </a:cubicBezTo>
                  <a:cubicBezTo>
                    <a:pt x="154893" y="5567"/>
                    <a:pt x="150190" y="4223"/>
                    <a:pt x="145486" y="5567"/>
                  </a:cubicBezTo>
                  <a:lnTo>
                    <a:pt x="145486" y="5567"/>
                  </a:lnTo>
                  <a:cubicBezTo>
                    <a:pt x="142798" y="6239"/>
                    <a:pt x="140782" y="6911"/>
                    <a:pt x="138766" y="8255"/>
                  </a:cubicBezTo>
                  <a:cubicBezTo>
                    <a:pt x="136750" y="9599"/>
                    <a:pt x="135406" y="12287"/>
                    <a:pt x="134062" y="14303"/>
                  </a:cubicBezTo>
                  <a:cubicBezTo>
                    <a:pt x="133390" y="14975"/>
                    <a:pt x="133390" y="16319"/>
                    <a:pt x="132718" y="16991"/>
                  </a:cubicBezTo>
                  <a:lnTo>
                    <a:pt x="99118" y="147357"/>
                  </a:lnTo>
                  <a:lnTo>
                    <a:pt x="80974" y="129213"/>
                  </a:lnTo>
                  <a:cubicBezTo>
                    <a:pt x="74927" y="123165"/>
                    <a:pt x="64175" y="123165"/>
                    <a:pt x="58127" y="129213"/>
                  </a:cubicBezTo>
                  <a:lnTo>
                    <a:pt x="44015" y="143325"/>
                  </a:lnTo>
                  <a:lnTo>
                    <a:pt x="5040" y="143325"/>
                  </a:lnTo>
                  <a:lnTo>
                    <a:pt x="5040" y="156765"/>
                  </a:lnTo>
                  <a:lnTo>
                    <a:pt x="49391" y="156765"/>
                  </a:lnTo>
                  <a:lnTo>
                    <a:pt x="67534" y="138621"/>
                  </a:lnTo>
                  <a:cubicBezTo>
                    <a:pt x="68879" y="137277"/>
                    <a:pt x="70223" y="137277"/>
                    <a:pt x="71567" y="138621"/>
                  </a:cubicBezTo>
                  <a:lnTo>
                    <a:pt x="106510" y="172893"/>
                  </a:lnTo>
                  <a:lnTo>
                    <a:pt x="134062" y="66046"/>
                  </a:lnTo>
                  <a:lnTo>
                    <a:pt x="145486" y="21023"/>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S PGothic" panose="020B0600070205080204" pitchFamily="34" charset="-128"/>
                <a:cs typeface="+mn-cs"/>
              </a:endParaRPr>
            </a:p>
          </p:txBody>
        </p:sp>
      </p:grpSp>
      <p:pic>
        <p:nvPicPr>
          <p:cNvPr id="40" name="Picture 39">
            <a:extLst>
              <a:ext uri="{FF2B5EF4-FFF2-40B4-BE49-F238E27FC236}">
                <a16:creationId xmlns:a16="http://schemas.microsoft.com/office/drawing/2014/main" id="{0E831DFA-B210-4EA7-9943-C6DC4532A62E}"/>
              </a:ext>
            </a:extLst>
          </p:cNvPr>
          <p:cNvPicPr>
            <a:picLocks noChangeAspect="1"/>
          </p:cNvPicPr>
          <p:nvPr/>
        </p:nvPicPr>
        <p:blipFill rotWithShape="1">
          <a:blip r:embed="rId7"/>
          <a:srcRect l="64312"/>
          <a:stretch/>
        </p:blipFill>
        <p:spPr>
          <a:xfrm>
            <a:off x="6810535" y="1181050"/>
            <a:ext cx="4351020" cy="3099084"/>
          </a:xfrm>
          <a:prstGeom prst="rect">
            <a:avLst/>
          </a:prstGeom>
        </p:spPr>
      </p:pic>
      <p:sp>
        <p:nvSpPr>
          <p:cNvPr id="41" name="Title 3">
            <a:extLst>
              <a:ext uri="{FF2B5EF4-FFF2-40B4-BE49-F238E27FC236}">
                <a16:creationId xmlns:a16="http://schemas.microsoft.com/office/drawing/2014/main" id="{2D12AEA2-5EF8-493D-A89E-01574CABD43D}"/>
              </a:ext>
            </a:extLst>
          </p:cNvPr>
          <p:cNvSpPr txBox="1">
            <a:spLocks/>
          </p:cNvSpPr>
          <p:nvPr/>
        </p:nvSpPr>
        <p:spPr>
          <a:xfrm>
            <a:off x="6362701" y="4431073"/>
            <a:ext cx="5246688" cy="67710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w="3175">
                  <a:noFill/>
                </a:ln>
                <a:solidFill>
                  <a:srgbClr val="3AC900"/>
                </a:solidFill>
                <a:effectLst/>
                <a:uLnTx/>
                <a:uFillTx/>
                <a:latin typeface="Segoe UI Semibold"/>
                <a:ea typeface="+mn-ea"/>
                <a:cs typeface="Segoe UI" pitchFamily="34" charset="0"/>
              </a:rPr>
              <a:t>AWS is 5x more expensive than Azure</a:t>
            </a:r>
          </a:p>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Learn more at: </a:t>
            </a:r>
            <a:r>
              <a:rPr kumimoji="0" lang="en-US" sz="2000" b="0" i="0" u="none" strike="noStrike" kern="1200" cap="none" spc="-50" normalizeH="0" baseline="0" noProof="0" dirty="0">
                <a:ln w="3175">
                  <a:noFill/>
                </a:ln>
                <a:gradFill>
                  <a:gsLst>
                    <a:gs pos="1250">
                      <a:srgbClr val="0078D4"/>
                    </a:gs>
                    <a:gs pos="100000">
                      <a:srgbClr val="0078D4"/>
                    </a:gs>
                  </a:gsLst>
                  <a:lin ang="5400000" scaled="0"/>
                </a:gradFill>
                <a:effectLst/>
                <a:uLnTx/>
                <a:uFillTx/>
                <a:latin typeface="Segoe UI"/>
                <a:ea typeface="+mn-ea"/>
                <a:cs typeface="Segoe UI Semilight" panose="020B0402040204020203" pitchFamily="34" charset="0"/>
                <a:hlinkClick r:id="rId8">
                  <a:extLst>
                    <a:ext uri="{A12FA001-AC4F-418D-AE19-62706E023703}">
                      <ahyp:hlinkClr xmlns:ahyp="http://schemas.microsoft.com/office/drawing/2018/hyperlinkcolor" val="tx"/>
                    </a:ext>
                  </a:extLst>
                </a:hlinkClick>
              </a:rPr>
              <a:t>http://aka.ms/Why5xmore</a:t>
            </a:r>
            <a:endParaRPr kumimoji="0" lang="en-US" sz="2000" b="0" i="0" u="none" strike="noStrike" kern="1200" cap="none" spc="-50" normalizeH="0" baseline="0" noProof="0" dirty="0">
              <a:ln w="3175">
                <a:noFill/>
              </a:ln>
              <a:gradFill>
                <a:gsLst>
                  <a:gs pos="1250">
                    <a:srgbClr val="0078D4"/>
                  </a:gs>
                  <a:gs pos="100000">
                    <a:srgbClr val="0078D4"/>
                  </a:gs>
                </a:gsLst>
                <a:lin ang="5400000" scaled="0"/>
              </a:gradFill>
              <a:effectLst/>
              <a:uLnTx/>
              <a:uFillTx/>
              <a:latin typeface="Segoe UI"/>
              <a:ea typeface="+mn-ea"/>
              <a:cs typeface="Segoe UI Semilight" panose="020B0402040204020203" pitchFamily="34" charset="0"/>
            </a:endParaRPr>
          </a:p>
        </p:txBody>
      </p:sp>
      <p:sp>
        <p:nvSpPr>
          <p:cNvPr id="30" name="Rectangle 29">
            <a:extLst>
              <a:ext uri="{FF2B5EF4-FFF2-40B4-BE49-F238E27FC236}">
                <a16:creationId xmlns:a16="http://schemas.microsoft.com/office/drawing/2014/main" id="{9E147805-063E-48A7-AAF1-DB4A20FF7D3F}"/>
              </a:ext>
            </a:extLst>
          </p:cNvPr>
          <p:cNvSpPr/>
          <p:nvPr/>
        </p:nvSpPr>
        <p:spPr>
          <a:xfrm>
            <a:off x="1380364" y="3299611"/>
            <a:ext cx="4180549"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Use existing licenses and pay only the “base rate” on Azure Virtual Machines (IaaS)</a:t>
            </a:r>
          </a:p>
        </p:txBody>
      </p:sp>
    </p:spTree>
    <p:extLst>
      <p:ext uri="{BB962C8B-B14F-4D97-AF65-F5344CB8AC3E}">
        <p14:creationId xmlns:p14="http://schemas.microsoft.com/office/powerpoint/2010/main" val="35517427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F0630-F88A-43BE-894D-0E613070A04D}"/>
              </a:ext>
            </a:extLst>
          </p:cNvPr>
          <p:cNvSpPr>
            <a:spLocks noGrp="1"/>
          </p:cNvSpPr>
          <p:nvPr>
            <p:ph type="body" sz="quarter" idx="10"/>
          </p:nvPr>
        </p:nvSpPr>
        <p:spPr>
          <a:xfrm>
            <a:off x="586390" y="1733964"/>
            <a:ext cx="6121084" cy="585481"/>
          </a:xfrm>
        </p:spPr>
        <p:txBody>
          <a:bodyPr/>
          <a:lstStyle/>
          <a:p>
            <a:r>
              <a:rPr lang="en-US" b="1" dirty="0"/>
              <a:t>Azure Hybrid Benefit</a:t>
            </a:r>
            <a:r>
              <a:rPr lang="en-US" dirty="0"/>
              <a:t>, an Azure-only benefit for customers with active SA or subscriptions on SQL Server cores</a:t>
            </a:r>
          </a:p>
        </p:txBody>
      </p:sp>
      <p:sp>
        <p:nvSpPr>
          <p:cNvPr id="4" name="Title 3">
            <a:extLst>
              <a:ext uri="{FF2B5EF4-FFF2-40B4-BE49-F238E27FC236}">
                <a16:creationId xmlns:a16="http://schemas.microsoft.com/office/drawing/2014/main" id="{11684123-EE84-494E-BEE6-359A6CC36462}"/>
              </a:ext>
            </a:extLst>
          </p:cNvPr>
          <p:cNvSpPr>
            <a:spLocks noGrp="1"/>
          </p:cNvSpPr>
          <p:nvPr>
            <p:ph type="title"/>
          </p:nvPr>
        </p:nvSpPr>
        <p:spPr>
          <a:xfrm>
            <a:off x="422632" y="498389"/>
            <a:ext cx="12391236" cy="553998"/>
          </a:xfrm>
        </p:spPr>
        <p:txBody>
          <a:bodyPr/>
          <a:lstStyle/>
          <a:p>
            <a:r>
              <a:rPr lang="en-US" sz="3200" b="1" dirty="0">
                <a:latin typeface="Segoe UI Semibold (Headings)"/>
                <a:cs typeface="Segoe UI Semibold" panose="020B0702040204020203" pitchFamily="34" charset="0"/>
              </a:rPr>
              <a:t>Azure is the most cost-effective cloud for SQL Server</a:t>
            </a:r>
          </a:p>
        </p:txBody>
      </p:sp>
      <p:sp>
        <p:nvSpPr>
          <p:cNvPr id="31" name="Rectangle 30">
            <a:extLst>
              <a:ext uri="{FF2B5EF4-FFF2-40B4-BE49-F238E27FC236}">
                <a16:creationId xmlns:a16="http://schemas.microsoft.com/office/drawing/2014/main" id="{CF291C1C-DFAB-459D-A7AE-C50E33E7C1AA}"/>
              </a:ext>
            </a:extLst>
          </p:cNvPr>
          <p:cNvSpPr/>
          <p:nvPr/>
        </p:nvSpPr>
        <p:spPr>
          <a:xfrm>
            <a:off x="1303979" y="2723306"/>
            <a:ext cx="4180549"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Significantly reduce the costs of migrating to the cloud</a:t>
            </a:r>
          </a:p>
        </p:txBody>
      </p:sp>
      <p:sp>
        <p:nvSpPr>
          <p:cNvPr id="33" name="Rectangle 32">
            <a:extLst>
              <a:ext uri="{FF2B5EF4-FFF2-40B4-BE49-F238E27FC236}">
                <a16:creationId xmlns:a16="http://schemas.microsoft.com/office/drawing/2014/main" id="{E72C4B35-B18D-40DF-8D16-F75571897A97}"/>
              </a:ext>
            </a:extLst>
          </p:cNvPr>
          <p:cNvSpPr/>
          <p:nvPr/>
        </p:nvSpPr>
        <p:spPr>
          <a:xfrm>
            <a:off x="1303980" y="3480669"/>
            <a:ext cx="4180548" cy="738664"/>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Pay only the ‘base rate’ in Azure on SQL Server on Azure VM (IaaS), Azure SQL Database (</a:t>
            </a:r>
            <a:r>
              <a:rPr kumimoji="0" lang="en-US" sz="1600" b="0" i="0" u="none" strike="noStrike" kern="1200" cap="none" spc="0" normalizeH="0" baseline="0" noProof="0" err="1">
                <a:ln>
                  <a:noFill/>
                </a:ln>
                <a:solidFill>
                  <a:srgbClr val="000000"/>
                </a:solidFill>
                <a:effectLst/>
                <a:uLnTx/>
                <a:uFillTx/>
                <a:latin typeface="Segoe UI"/>
                <a:ea typeface="+mn-ea"/>
                <a:cs typeface="+mn-cs"/>
              </a:rPr>
              <a:t>Paas</a:t>
            </a:r>
            <a:r>
              <a:rPr kumimoji="0" lang="en-US" sz="1600" b="0" i="0" u="none" strike="noStrike" kern="1200" cap="none" spc="0" normalizeH="0" baseline="0" noProof="0">
                <a:ln>
                  <a:noFill/>
                </a:ln>
                <a:solidFill>
                  <a:srgbClr val="000000"/>
                </a:solidFill>
                <a:effectLst/>
                <a:uLnTx/>
                <a:uFillTx/>
                <a:latin typeface="Segoe UI"/>
                <a:ea typeface="+mn-ea"/>
                <a:cs typeface="+mn-cs"/>
              </a:rPr>
              <a:t>), and ADF v2 SSIS</a:t>
            </a:r>
          </a:p>
        </p:txBody>
      </p:sp>
      <p:sp>
        <p:nvSpPr>
          <p:cNvPr id="35" name="Rectangle 34">
            <a:extLst>
              <a:ext uri="{FF2B5EF4-FFF2-40B4-BE49-F238E27FC236}">
                <a16:creationId xmlns:a16="http://schemas.microsoft.com/office/drawing/2014/main" id="{904F7343-929A-4E36-BEED-D76F2C4B8AC6}"/>
              </a:ext>
            </a:extLst>
          </p:cNvPr>
          <p:cNvSpPr/>
          <p:nvPr/>
        </p:nvSpPr>
        <p:spPr>
          <a:xfrm>
            <a:off x="1303980" y="4484253"/>
            <a:ext cx="4180548" cy="246221"/>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Available for SQL Server core licenses only</a:t>
            </a:r>
          </a:p>
        </p:txBody>
      </p:sp>
      <p:sp>
        <p:nvSpPr>
          <p:cNvPr id="37" name="Rectangle 36">
            <a:extLst>
              <a:ext uri="{FF2B5EF4-FFF2-40B4-BE49-F238E27FC236}">
                <a16:creationId xmlns:a16="http://schemas.microsoft.com/office/drawing/2014/main" id="{7A6F4A55-937E-4B18-A654-3CAE493D091D}"/>
              </a:ext>
            </a:extLst>
          </p:cNvPr>
          <p:cNvSpPr/>
          <p:nvPr/>
        </p:nvSpPr>
        <p:spPr>
          <a:xfrm>
            <a:off x="1303980" y="4995394"/>
            <a:ext cx="4180548" cy="492443"/>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Customers can use on premises cores or cloud </a:t>
            </a:r>
            <a:r>
              <a:rPr kumimoji="0" lang="en-US" sz="1600" b="0" i="0" u="none" strike="noStrike" kern="1200" cap="none" spc="0" normalizeH="0" baseline="0" noProof="0" err="1">
                <a:ln>
                  <a:noFill/>
                </a:ln>
                <a:solidFill>
                  <a:srgbClr val="000000"/>
                </a:solidFill>
                <a:effectLst/>
                <a:uLnTx/>
                <a:uFillTx/>
                <a:latin typeface="Segoe UI"/>
                <a:ea typeface="+mn-ea"/>
                <a:cs typeface="+mn-cs"/>
              </a:rPr>
              <a:t>vCores</a:t>
            </a: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9" name="Rectangle 38">
            <a:extLst>
              <a:ext uri="{FF2B5EF4-FFF2-40B4-BE49-F238E27FC236}">
                <a16:creationId xmlns:a16="http://schemas.microsoft.com/office/drawing/2014/main" id="{4E90E364-FD07-4CFF-AD93-7B9118FABD1D}"/>
              </a:ext>
            </a:extLst>
          </p:cNvPr>
          <p:cNvSpPr/>
          <p:nvPr/>
        </p:nvSpPr>
        <p:spPr>
          <a:xfrm>
            <a:off x="1303980" y="5752758"/>
            <a:ext cx="4180548" cy="738664"/>
          </a:xfrm>
          <a:prstGeom prst="rect">
            <a:avLst/>
          </a:prstGeom>
        </p:spPr>
        <p:txBody>
          <a:bodyPr lIns="0" tIns="0" rIns="0" bIns="0" anchor="ctr">
            <a:spAutoFit/>
          </a:bodyPr>
          <a:lstStyle/>
          <a:p>
            <a:pPr marL="0" marR="0" lvl="0" indent="0" algn="l"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Cores can be used on-premises and in Azure simultaneously for up to 180 days, to allow for migration</a:t>
            </a:r>
          </a:p>
        </p:txBody>
      </p:sp>
      <p:pic>
        <p:nvPicPr>
          <p:cNvPr id="7" name="Graphic 6" descr="Gears">
            <a:extLst>
              <a:ext uri="{FF2B5EF4-FFF2-40B4-BE49-F238E27FC236}">
                <a16:creationId xmlns:a16="http://schemas.microsoft.com/office/drawing/2014/main" id="{E5ADE105-B851-4526-A292-E2AD1024E3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00" y="4986348"/>
            <a:ext cx="521094" cy="521094"/>
          </a:xfrm>
          <a:prstGeom prst="rect">
            <a:avLst/>
          </a:prstGeom>
        </p:spPr>
      </p:pic>
      <p:grpSp>
        <p:nvGrpSpPr>
          <p:cNvPr id="8" name="Group 7">
            <a:extLst>
              <a:ext uri="{FF2B5EF4-FFF2-40B4-BE49-F238E27FC236}">
                <a16:creationId xmlns:a16="http://schemas.microsoft.com/office/drawing/2014/main" id="{25F6FC1B-3734-421C-960E-E8547E793945}"/>
              </a:ext>
            </a:extLst>
          </p:cNvPr>
          <p:cNvGrpSpPr/>
          <p:nvPr/>
        </p:nvGrpSpPr>
        <p:grpSpPr>
          <a:xfrm>
            <a:off x="615468" y="5938922"/>
            <a:ext cx="390358" cy="366336"/>
            <a:chOff x="6712610" y="1457813"/>
            <a:chExt cx="1464740" cy="1374600"/>
          </a:xfrm>
          <a:solidFill>
            <a:schemeClr val="tx2">
              <a:lumMod val="75000"/>
            </a:schemeClr>
          </a:solidFill>
        </p:grpSpPr>
        <p:sp>
          <p:nvSpPr>
            <p:cNvPr id="34" name="Freeform: Shape 33">
              <a:extLst>
                <a:ext uri="{FF2B5EF4-FFF2-40B4-BE49-F238E27FC236}">
                  <a16:creationId xmlns:a16="http://schemas.microsoft.com/office/drawing/2014/main" id="{262FEFE4-E6E8-4BCA-AE0F-DA5378E025CF}"/>
                </a:ext>
              </a:extLst>
            </p:cNvPr>
            <p:cNvSpPr/>
            <p:nvPr/>
          </p:nvSpPr>
          <p:spPr>
            <a:xfrm>
              <a:off x="6712610" y="1457813"/>
              <a:ext cx="1464740" cy="1374600"/>
            </a:xfrm>
            <a:custGeom>
              <a:avLst/>
              <a:gdLst>
                <a:gd name="connsiteX0" fmla="*/ 84192 w 436793"/>
                <a:gd name="connsiteY0" fmla="*/ 326109 h 409913"/>
                <a:gd name="connsiteX1" fmla="*/ 111072 w 436793"/>
                <a:gd name="connsiteY1" fmla="*/ 326109 h 409913"/>
                <a:gd name="connsiteX2" fmla="*/ 111072 w 436793"/>
                <a:gd name="connsiteY2" fmla="*/ 352988 h 409913"/>
                <a:gd name="connsiteX3" fmla="*/ 84192 w 436793"/>
                <a:gd name="connsiteY3" fmla="*/ 352988 h 409913"/>
                <a:gd name="connsiteX4" fmla="*/ 84192 w 436793"/>
                <a:gd name="connsiteY4" fmla="*/ 326109 h 409913"/>
                <a:gd name="connsiteX5" fmla="*/ 164831 w 436793"/>
                <a:gd name="connsiteY5" fmla="*/ 326109 h 409913"/>
                <a:gd name="connsiteX6" fmla="*/ 191711 w 436793"/>
                <a:gd name="connsiteY6" fmla="*/ 326109 h 409913"/>
                <a:gd name="connsiteX7" fmla="*/ 191711 w 436793"/>
                <a:gd name="connsiteY7" fmla="*/ 352988 h 409913"/>
                <a:gd name="connsiteX8" fmla="*/ 164831 w 436793"/>
                <a:gd name="connsiteY8" fmla="*/ 352988 h 409913"/>
                <a:gd name="connsiteX9" fmla="*/ 164831 w 436793"/>
                <a:gd name="connsiteY9" fmla="*/ 326109 h 409913"/>
                <a:gd name="connsiteX10" fmla="*/ 245470 w 436793"/>
                <a:gd name="connsiteY10" fmla="*/ 326109 h 409913"/>
                <a:gd name="connsiteX11" fmla="*/ 272349 w 436793"/>
                <a:gd name="connsiteY11" fmla="*/ 326109 h 409913"/>
                <a:gd name="connsiteX12" fmla="*/ 272349 w 436793"/>
                <a:gd name="connsiteY12" fmla="*/ 352988 h 409913"/>
                <a:gd name="connsiteX13" fmla="*/ 245470 w 436793"/>
                <a:gd name="connsiteY13" fmla="*/ 352988 h 409913"/>
                <a:gd name="connsiteX14" fmla="*/ 245470 w 436793"/>
                <a:gd name="connsiteY14" fmla="*/ 326109 h 409913"/>
                <a:gd name="connsiteX15" fmla="*/ 84192 w 436793"/>
                <a:gd name="connsiteY15" fmla="*/ 272349 h 409913"/>
                <a:gd name="connsiteX16" fmla="*/ 111072 w 436793"/>
                <a:gd name="connsiteY16" fmla="*/ 272349 h 409913"/>
                <a:gd name="connsiteX17" fmla="*/ 111072 w 436793"/>
                <a:gd name="connsiteY17" fmla="*/ 299229 h 409913"/>
                <a:gd name="connsiteX18" fmla="*/ 84192 w 436793"/>
                <a:gd name="connsiteY18" fmla="*/ 299229 h 409913"/>
                <a:gd name="connsiteX19" fmla="*/ 84192 w 436793"/>
                <a:gd name="connsiteY19" fmla="*/ 272349 h 409913"/>
                <a:gd name="connsiteX20" fmla="*/ 164831 w 436793"/>
                <a:gd name="connsiteY20" fmla="*/ 272349 h 409913"/>
                <a:gd name="connsiteX21" fmla="*/ 191711 w 436793"/>
                <a:gd name="connsiteY21" fmla="*/ 272349 h 409913"/>
                <a:gd name="connsiteX22" fmla="*/ 191711 w 436793"/>
                <a:gd name="connsiteY22" fmla="*/ 299229 h 409913"/>
                <a:gd name="connsiteX23" fmla="*/ 164831 w 436793"/>
                <a:gd name="connsiteY23" fmla="*/ 299229 h 409913"/>
                <a:gd name="connsiteX24" fmla="*/ 164831 w 436793"/>
                <a:gd name="connsiteY24" fmla="*/ 272349 h 409913"/>
                <a:gd name="connsiteX25" fmla="*/ 245470 w 436793"/>
                <a:gd name="connsiteY25" fmla="*/ 272349 h 409913"/>
                <a:gd name="connsiteX26" fmla="*/ 272349 w 436793"/>
                <a:gd name="connsiteY26" fmla="*/ 272349 h 409913"/>
                <a:gd name="connsiteX27" fmla="*/ 272349 w 436793"/>
                <a:gd name="connsiteY27" fmla="*/ 299229 h 409913"/>
                <a:gd name="connsiteX28" fmla="*/ 245470 w 436793"/>
                <a:gd name="connsiteY28" fmla="*/ 299229 h 409913"/>
                <a:gd name="connsiteX29" fmla="*/ 245470 w 436793"/>
                <a:gd name="connsiteY29" fmla="*/ 272349 h 409913"/>
                <a:gd name="connsiteX30" fmla="*/ 326109 w 436793"/>
                <a:gd name="connsiteY30" fmla="*/ 272349 h 409913"/>
                <a:gd name="connsiteX31" fmla="*/ 352988 w 436793"/>
                <a:gd name="connsiteY31" fmla="*/ 272349 h 409913"/>
                <a:gd name="connsiteX32" fmla="*/ 352988 w 436793"/>
                <a:gd name="connsiteY32" fmla="*/ 299229 h 409913"/>
                <a:gd name="connsiteX33" fmla="*/ 326109 w 436793"/>
                <a:gd name="connsiteY33" fmla="*/ 299229 h 409913"/>
                <a:gd name="connsiteX34" fmla="*/ 326109 w 436793"/>
                <a:gd name="connsiteY34" fmla="*/ 272349 h 409913"/>
                <a:gd name="connsiteX35" fmla="*/ 84192 w 436793"/>
                <a:gd name="connsiteY35" fmla="*/ 218590 h 409913"/>
                <a:gd name="connsiteX36" fmla="*/ 111072 w 436793"/>
                <a:gd name="connsiteY36" fmla="*/ 218590 h 409913"/>
                <a:gd name="connsiteX37" fmla="*/ 111072 w 436793"/>
                <a:gd name="connsiteY37" fmla="*/ 245470 h 409913"/>
                <a:gd name="connsiteX38" fmla="*/ 84192 w 436793"/>
                <a:gd name="connsiteY38" fmla="*/ 245470 h 409913"/>
                <a:gd name="connsiteX39" fmla="*/ 84192 w 436793"/>
                <a:gd name="connsiteY39" fmla="*/ 218590 h 409913"/>
                <a:gd name="connsiteX40" fmla="*/ 164831 w 436793"/>
                <a:gd name="connsiteY40" fmla="*/ 218590 h 409913"/>
                <a:gd name="connsiteX41" fmla="*/ 191711 w 436793"/>
                <a:gd name="connsiteY41" fmla="*/ 218590 h 409913"/>
                <a:gd name="connsiteX42" fmla="*/ 191711 w 436793"/>
                <a:gd name="connsiteY42" fmla="*/ 245470 h 409913"/>
                <a:gd name="connsiteX43" fmla="*/ 164831 w 436793"/>
                <a:gd name="connsiteY43" fmla="*/ 245470 h 409913"/>
                <a:gd name="connsiteX44" fmla="*/ 164831 w 436793"/>
                <a:gd name="connsiteY44" fmla="*/ 218590 h 409913"/>
                <a:gd name="connsiteX45" fmla="*/ 245470 w 436793"/>
                <a:gd name="connsiteY45" fmla="*/ 218590 h 409913"/>
                <a:gd name="connsiteX46" fmla="*/ 272349 w 436793"/>
                <a:gd name="connsiteY46" fmla="*/ 218590 h 409913"/>
                <a:gd name="connsiteX47" fmla="*/ 272349 w 436793"/>
                <a:gd name="connsiteY47" fmla="*/ 245470 h 409913"/>
                <a:gd name="connsiteX48" fmla="*/ 245470 w 436793"/>
                <a:gd name="connsiteY48" fmla="*/ 245470 h 409913"/>
                <a:gd name="connsiteX49" fmla="*/ 245470 w 436793"/>
                <a:gd name="connsiteY49" fmla="*/ 218590 h 409913"/>
                <a:gd name="connsiteX50" fmla="*/ 326109 w 436793"/>
                <a:gd name="connsiteY50" fmla="*/ 218590 h 409913"/>
                <a:gd name="connsiteX51" fmla="*/ 352988 w 436793"/>
                <a:gd name="connsiteY51" fmla="*/ 218590 h 409913"/>
                <a:gd name="connsiteX52" fmla="*/ 352988 w 436793"/>
                <a:gd name="connsiteY52" fmla="*/ 245470 h 409913"/>
                <a:gd name="connsiteX53" fmla="*/ 326109 w 436793"/>
                <a:gd name="connsiteY53" fmla="*/ 245470 h 409913"/>
                <a:gd name="connsiteX54" fmla="*/ 326109 w 436793"/>
                <a:gd name="connsiteY54" fmla="*/ 218590 h 409913"/>
                <a:gd name="connsiteX55" fmla="*/ 164831 w 436793"/>
                <a:gd name="connsiteY55" fmla="*/ 164831 h 409913"/>
                <a:gd name="connsiteX56" fmla="*/ 191711 w 436793"/>
                <a:gd name="connsiteY56" fmla="*/ 164831 h 409913"/>
                <a:gd name="connsiteX57" fmla="*/ 191711 w 436793"/>
                <a:gd name="connsiteY57" fmla="*/ 191711 h 409913"/>
                <a:gd name="connsiteX58" fmla="*/ 164831 w 436793"/>
                <a:gd name="connsiteY58" fmla="*/ 191711 h 409913"/>
                <a:gd name="connsiteX59" fmla="*/ 164831 w 436793"/>
                <a:gd name="connsiteY59" fmla="*/ 164831 h 409913"/>
                <a:gd name="connsiteX60" fmla="*/ 245470 w 436793"/>
                <a:gd name="connsiteY60" fmla="*/ 164831 h 409913"/>
                <a:gd name="connsiteX61" fmla="*/ 272349 w 436793"/>
                <a:gd name="connsiteY61" fmla="*/ 164831 h 409913"/>
                <a:gd name="connsiteX62" fmla="*/ 272349 w 436793"/>
                <a:gd name="connsiteY62" fmla="*/ 191711 h 409913"/>
                <a:gd name="connsiteX63" fmla="*/ 245470 w 436793"/>
                <a:gd name="connsiteY63" fmla="*/ 191711 h 409913"/>
                <a:gd name="connsiteX64" fmla="*/ 245470 w 436793"/>
                <a:gd name="connsiteY64" fmla="*/ 164831 h 409913"/>
                <a:gd name="connsiteX65" fmla="*/ 326109 w 436793"/>
                <a:gd name="connsiteY65" fmla="*/ 164831 h 409913"/>
                <a:gd name="connsiteX66" fmla="*/ 352988 w 436793"/>
                <a:gd name="connsiteY66" fmla="*/ 164831 h 409913"/>
                <a:gd name="connsiteX67" fmla="*/ 352988 w 436793"/>
                <a:gd name="connsiteY67" fmla="*/ 191711 h 409913"/>
                <a:gd name="connsiteX68" fmla="*/ 326109 w 436793"/>
                <a:gd name="connsiteY68" fmla="*/ 191711 h 409913"/>
                <a:gd name="connsiteX69" fmla="*/ 326109 w 436793"/>
                <a:gd name="connsiteY69" fmla="*/ 164831 h 409913"/>
                <a:gd name="connsiteX70" fmla="*/ 352988 w 436793"/>
                <a:gd name="connsiteY70" fmla="*/ 84192 h 409913"/>
                <a:gd name="connsiteX71" fmla="*/ 352988 w 436793"/>
                <a:gd name="connsiteY71" fmla="*/ 57313 h 409913"/>
                <a:gd name="connsiteX72" fmla="*/ 406747 w 436793"/>
                <a:gd name="connsiteY72" fmla="*/ 57313 h 409913"/>
                <a:gd name="connsiteX73" fmla="*/ 406747 w 436793"/>
                <a:gd name="connsiteY73" fmla="*/ 111072 h 409913"/>
                <a:gd name="connsiteX74" fmla="*/ 30433 w 436793"/>
                <a:gd name="connsiteY74" fmla="*/ 111072 h 409913"/>
                <a:gd name="connsiteX75" fmla="*/ 30433 w 436793"/>
                <a:gd name="connsiteY75" fmla="*/ 57313 h 409913"/>
                <a:gd name="connsiteX76" fmla="*/ 84192 w 436793"/>
                <a:gd name="connsiteY76" fmla="*/ 57313 h 409913"/>
                <a:gd name="connsiteX77" fmla="*/ 84192 w 436793"/>
                <a:gd name="connsiteY77" fmla="*/ 84192 h 409913"/>
                <a:gd name="connsiteX78" fmla="*/ 111072 w 436793"/>
                <a:gd name="connsiteY78" fmla="*/ 84192 h 409913"/>
                <a:gd name="connsiteX79" fmla="*/ 111072 w 436793"/>
                <a:gd name="connsiteY79" fmla="*/ 57313 h 409913"/>
                <a:gd name="connsiteX80" fmla="*/ 326109 w 436793"/>
                <a:gd name="connsiteY80" fmla="*/ 57313 h 409913"/>
                <a:gd name="connsiteX81" fmla="*/ 326109 w 436793"/>
                <a:gd name="connsiteY81" fmla="*/ 84192 h 409913"/>
                <a:gd name="connsiteX82" fmla="*/ 352988 w 436793"/>
                <a:gd name="connsiteY82" fmla="*/ 84192 h 409913"/>
                <a:gd name="connsiteX83" fmla="*/ 326109 w 436793"/>
                <a:gd name="connsiteY83" fmla="*/ 3554 h 409913"/>
                <a:gd name="connsiteX84" fmla="*/ 326109 w 436793"/>
                <a:gd name="connsiteY84" fmla="*/ 30433 h 409913"/>
                <a:gd name="connsiteX85" fmla="*/ 111072 w 436793"/>
                <a:gd name="connsiteY85" fmla="*/ 30433 h 409913"/>
                <a:gd name="connsiteX86" fmla="*/ 111072 w 436793"/>
                <a:gd name="connsiteY86" fmla="*/ 3554 h 409913"/>
                <a:gd name="connsiteX87" fmla="*/ 84192 w 436793"/>
                <a:gd name="connsiteY87" fmla="*/ 3554 h 409913"/>
                <a:gd name="connsiteX88" fmla="*/ 84192 w 436793"/>
                <a:gd name="connsiteY88" fmla="*/ 30433 h 409913"/>
                <a:gd name="connsiteX89" fmla="*/ 3554 w 436793"/>
                <a:gd name="connsiteY89" fmla="*/ 30433 h 409913"/>
                <a:gd name="connsiteX90" fmla="*/ 3554 w 436793"/>
                <a:gd name="connsiteY90" fmla="*/ 406747 h 409913"/>
                <a:gd name="connsiteX91" fmla="*/ 433627 w 436793"/>
                <a:gd name="connsiteY91" fmla="*/ 406747 h 409913"/>
                <a:gd name="connsiteX92" fmla="*/ 433627 w 436793"/>
                <a:gd name="connsiteY92" fmla="*/ 30433 h 409913"/>
                <a:gd name="connsiteX93" fmla="*/ 352988 w 436793"/>
                <a:gd name="connsiteY93" fmla="*/ 30433 h 409913"/>
                <a:gd name="connsiteX94" fmla="*/ 352988 w 436793"/>
                <a:gd name="connsiteY94" fmla="*/ 3554 h 409913"/>
                <a:gd name="connsiteX95" fmla="*/ 326109 w 436793"/>
                <a:gd name="connsiteY95" fmla="*/ 3554 h 40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36793" h="409913">
                  <a:moveTo>
                    <a:pt x="84192" y="326109"/>
                  </a:moveTo>
                  <a:lnTo>
                    <a:pt x="111072" y="326109"/>
                  </a:lnTo>
                  <a:lnTo>
                    <a:pt x="111072" y="352988"/>
                  </a:lnTo>
                  <a:lnTo>
                    <a:pt x="84192" y="352988"/>
                  </a:lnTo>
                  <a:lnTo>
                    <a:pt x="84192" y="326109"/>
                  </a:lnTo>
                  <a:close/>
                  <a:moveTo>
                    <a:pt x="164831" y="326109"/>
                  </a:moveTo>
                  <a:lnTo>
                    <a:pt x="191711" y="326109"/>
                  </a:lnTo>
                  <a:lnTo>
                    <a:pt x="191711" y="352988"/>
                  </a:lnTo>
                  <a:lnTo>
                    <a:pt x="164831" y="352988"/>
                  </a:lnTo>
                  <a:lnTo>
                    <a:pt x="164831" y="326109"/>
                  </a:lnTo>
                  <a:close/>
                  <a:moveTo>
                    <a:pt x="245470" y="326109"/>
                  </a:moveTo>
                  <a:lnTo>
                    <a:pt x="272349" y="326109"/>
                  </a:lnTo>
                  <a:lnTo>
                    <a:pt x="272349" y="352988"/>
                  </a:lnTo>
                  <a:lnTo>
                    <a:pt x="245470" y="352988"/>
                  </a:lnTo>
                  <a:lnTo>
                    <a:pt x="245470" y="326109"/>
                  </a:lnTo>
                  <a:close/>
                  <a:moveTo>
                    <a:pt x="84192" y="272349"/>
                  </a:moveTo>
                  <a:lnTo>
                    <a:pt x="111072" y="272349"/>
                  </a:lnTo>
                  <a:lnTo>
                    <a:pt x="111072" y="299229"/>
                  </a:lnTo>
                  <a:lnTo>
                    <a:pt x="84192" y="299229"/>
                  </a:lnTo>
                  <a:lnTo>
                    <a:pt x="84192" y="272349"/>
                  </a:lnTo>
                  <a:close/>
                  <a:moveTo>
                    <a:pt x="164831" y="272349"/>
                  </a:moveTo>
                  <a:lnTo>
                    <a:pt x="191711" y="272349"/>
                  </a:lnTo>
                  <a:lnTo>
                    <a:pt x="191711" y="299229"/>
                  </a:lnTo>
                  <a:lnTo>
                    <a:pt x="164831" y="299229"/>
                  </a:lnTo>
                  <a:lnTo>
                    <a:pt x="164831" y="272349"/>
                  </a:lnTo>
                  <a:close/>
                  <a:moveTo>
                    <a:pt x="245470" y="272349"/>
                  </a:moveTo>
                  <a:lnTo>
                    <a:pt x="272349" y="272349"/>
                  </a:lnTo>
                  <a:lnTo>
                    <a:pt x="272349" y="299229"/>
                  </a:lnTo>
                  <a:lnTo>
                    <a:pt x="245470" y="299229"/>
                  </a:lnTo>
                  <a:lnTo>
                    <a:pt x="245470" y="272349"/>
                  </a:lnTo>
                  <a:close/>
                  <a:moveTo>
                    <a:pt x="326109" y="272349"/>
                  </a:moveTo>
                  <a:lnTo>
                    <a:pt x="352988" y="272349"/>
                  </a:lnTo>
                  <a:lnTo>
                    <a:pt x="352988" y="299229"/>
                  </a:lnTo>
                  <a:lnTo>
                    <a:pt x="326109" y="299229"/>
                  </a:lnTo>
                  <a:lnTo>
                    <a:pt x="326109" y="272349"/>
                  </a:lnTo>
                  <a:close/>
                  <a:moveTo>
                    <a:pt x="84192" y="218590"/>
                  </a:moveTo>
                  <a:lnTo>
                    <a:pt x="111072" y="218590"/>
                  </a:lnTo>
                  <a:lnTo>
                    <a:pt x="111072" y="245470"/>
                  </a:lnTo>
                  <a:lnTo>
                    <a:pt x="84192" y="245470"/>
                  </a:lnTo>
                  <a:lnTo>
                    <a:pt x="84192" y="218590"/>
                  </a:lnTo>
                  <a:close/>
                  <a:moveTo>
                    <a:pt x="164831" y="218590"/>
                  </a:moveTo>
                  <a:lnTo>
                    <a:pt x="191711" y="218590"/>
                  </a:lnTo>
                  <a:lnTo>
                    <a:pt x="191711" y="245470"/>
                  </a:lnTo>
                  <a:lnTo>
                    <a:pt x="164831" y="245470"/>
                  </a:lnTo>
                  <a:lnTo>
                    <a:pt x="164831" y="218590"/>
                  </a:lnTo>
                  <a:close/>
                  <a:moveTo>
                    <a:pt x="245470" y="218590"/>
                  </a:moveTo>
                  <a:lnTo>
                    <a:pt x="272349" y="218590"/>
                  </a:lnTo>
                  <a:lnTo>
                    <a:pt x="272349" y="245470"/>
                  </a:lnTo>
                  <a:lnTo>
                    <a:pt x="245470" y="245470"/>
                  </a:lnTo>
                  <a:lnTo>
                    <a:pt x="245470" y="218590"/>
                  </a:lnTo>
                  <a:close/>
                  <a:moveTo>
                    <a:pt x="326109" y="218590"/>
                  </a:moveTo>
                  <a:lnTo>
                    <a:pt x="352988" y="218590"/>
                  </a:lnTo>
                  <a:lnTo>
                    <a:pt x="352988" y="245470"/>
                  </a:lnTo>
                  <a:lnTo>
                    <a:pt x="326109" y="245470"/>
                  </a:lnTo>
                  <a:lnTo>
                    <a:pt x="326109" y="218590"/>
                  </a:lnTo>
                  <a:close/>
                  <a:moveTo>
                    <a:pt x="164831" y="164831"/>
                  </a:moveTo>
                  <a:lnTo>
                    <a:pt x="191711" y="164831"/>
                  </a:lnTo>
                  <a:lnTo>
                    <a:pt x="191711" y="191711"/>
                  </a:lnTo>
                  <a:lnTo>
                    <a:pt x="164831" y="191711"/>
                  </a:lnTo>
                  <a:lnTo>
                    <a:pt x="164831" y="164831"/>
                  </a:lnTo>
                  <a:close/>
                  <a:moveTo>
                    <a:pt x="245470" y="164831"/>
                  </a:moveTo>
                  <a:lnTo>
                    <a:pt x="272349" y="164831"/>
                  </a:lnTo>
                  <a:lnTo>
                    <a:pt x="272349" y="191711"/>
                  </a:lnTo>
                  <a:lnTo>
                    <a:pt x="245470" y="191711"/>
                  </a:lnTo>
                  <a:lnTo>
                    <a:pt x="245470" y="164831"/>
                  </a:lnTo>
                  <a:close/>
                  <a:moveTo>
                    <a:pt x="326109" y="164831"/>
                  </a:moveTo>
                  <a:lnTo>
                    <a:pt x="352988" y="164831"/>
                  </a:lnTo>
                  <a:lnTo>
                    <a:pt x="352988" y="191711"/>
                  </a:lnTo>
                  <a:lnTo>
                    <a:pt x="326109" y="191711"/>
                  </a:lnTo>
                  <a:lnTo>
                    <a:pt x="326109" y="164831"/>
                  </a:lnTo>
                  <a:close/>
                  <a:moveTo>
                    <a:pt x="352988" y="84192"/>
                  </a:moveTo>
                  <a:lnTo>
                    <a:pt x="352988" y="57313"/>
                  </a:lnTo>
                  <a:lnTo>
                    <a:pt x="406747" y="57313"/>
                  </a:lnTo>
                  <a:lnTo>
                    <a:pt x="406747" y="111072"/>
                  </a:lnTo>
                  <a:lnTo>
                    <a:pt x="30433" y="111072"/>
                  </a:lnTo>
                  <a:lnTo>
                    <a:pt x="30433" y="57313"/>
                  </a:lnTo>
                  <a:lnTo>
                    <a:pt x="84192" y="57313"/>
                  </a:lnTo>
                  <a:lnTo>
                    <a:pt x="84192" y="84192"/>
                  </a:lnTo>
                  <a:lnTo>
                    <a:pt x="111072" y="84192"/>
                  </a:lnTo>
                  <a:lnTo>
                    <a:pt x="111072" y="57313"/>
                  </a:lnTo>
                  <a:lnTo>
                    <a:pt x="326109" y="57313"/>
                  </a:lnTo>
                  <a:lnTo>
                    <a:pt x="326109" y="84192"/>
                  </a:lnTo>
                  <a:lnTo>
                    <a:pt x="352988" y="84192"/>
                  </a:lnTo>
                  <a:close/>
                  <a:moveTo>
                    <a:pt x="326109" y="3554"/>
                  </a:moveTo>
                  <a:lnTo>
                    <a:pt x="326109" y="30433"/>
                  </a:lnTo>
                  <a:lnTo>
                    <a:pt x="111072" y="30433"/>
                  </a:lnTo>
                  <a:lnTo>
                    <a:pt x="111072" y="3554"/>
                  </a:lnTo>
                  <a:lnTo>
                    <a:pt x="84192" y="3554"/>
                  </a:lnTo>
                  <a:lnTo>
                    <a:pt x="84192" y="30433"/>
                  </a:lnTo>
                  <a:lnTo>
                    <a:pt x="3554" y="30433"/>
                  </a:lnTo>
                  <a:lnTo>
                    <a:pt x="3554" y="406747"/>
                  </a:lnTo>
                  <a:lnTo>
                    <a:pt x="433627" y="406747"/>
                  </a:lnTo>
                  <a:lnTo>
                    <a:pt x="433627" y="30433"/>
                  </a:lnTo>
                  <a:lnTo>
                    <a:pt x="352988" y="30433"/>
                  </a:lnTo>
                  <a:lnTo>
                    <a:pt x="352988" y="3554"/>
                  </a:lnTo>
                  <a:lnTo>
                    <a:pt x="326109" y="3554"/>
                  </a:lnTo>
                  <a:close/>
                </a:path>
              </a:pathLst>
            </a:custGeom>
            <a:grpFill/>
            <a:ln w="671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1" name="Freeform: Shape 50">
              <a:extLst>
                <a:ext uri="{FF2B5EF4-FFF2-40B4-BE49-F238E27FC236}">
                  <a16:creationId xmlns:a16="http://schemas.microsoft.com/office/drawing/2014/main" id="{D5497FEF-DC17-478A-B560-F986A32BFFE1}"/>
                </a:ext>
              </a:extLst>
            </p:cNvPr>
            <p:cNvSpPr/>
            <p:nvPr/>
          </p:nvSpPr>
          <p:spPr>
            <a:xfrm>
              <a:off x="7253436" y="2359190"/>
              <a:ext cx="112671" cy="112670"/>
            </a:xfrm>
            <a:custGeom>
              <a:avLst/>
              <a:gdLst>
                <a:gd name="connsiteX0" fmla="*/ 3554 w 33599"/>
                <a:gd name="connsiteY0" fmla="*/ 3553 h 33599"/>
                <a:gd name="connsiteX1" fmla="*/ 30433 w 33599"/>
                <a:gd name="connsiteY1" fmla="*/ 3553 h 33599"/>
                <a:gd name="connsiteX2" fmla="*/ 30433 w 33599"/>
                <a:gd name="connsiteY2" fmla="*/ 30433 h 33599"/>
                <a:gd name="connsiteX3" fmla="*/ 3554 w 33599"/>
                <a:gd name="connsiteY3" fmla="*/ 30433 h 33599"/>
              </a:gdLst>
              <a:ahLst/>
              <a:cxnLst>
                <a:cxn ang="0">
                  <a:pos x="connsiteX0" y="connsiteY0"/>
                </a:cxn>
                <a:cxn ang="0">
                  <a:pos x="connsiteX1" y="connsiteY1"/>
                </a:cxn>
                <a:cxn ang="0">
                  <a:pos x="connsiteX2" y="connsiteY2"/>
                </a:cxn>
                <a:cxn ang="0">
                  <a:pos x="connsiteX3" y="connsiteY3"/>
                </a:cxn>
              </a:cxnLst>
              <a:rect l="l" t="t" r="r" b="b"/>
              <a:pathLst>
                <a:path w="33599" h="33599">
                  <a:moveTo>
                    <a:pt x="3554" y="3553"/>
                  </a:moveTo>
                  <a:lnTo>
                    <a:pt x="30433" y="3553"/>
                  </a:lnTo>
                  <a:lnTo>
                    <a:pt x="30433" y="30433"/>
                  </a:lnTo>
                  <a:lnTo>
                    <a:pt x="3554" y="30433"/>
                  </a:lnTo>
                  <a:close/>
                </a:path>
              </a:pathLst>
            </a:custGeom>
            <a:grpFill/>
            <a:ln w="671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2" name="Freeform: Shape 51">
              <a:extLst>
                <a:ext uri="{FF2B5EF4-FFF2-40B4-BE49-F238E27FC236}">
                  <a16:creationId xmlns:a16="http://schemas.microsoft.com/office/drawing/2014/main" id="{24BAFE5A-D3D1-4A12-8AED-FED1C4BF4E3E}"/>
                </a:ext>
              </a:extLst>
            </p:cNvPr>
            <p:cNvSpPr/>
            <p:nvPr/>
          </p:nvSpPr>
          <p:spPr>
            <a:xfrm>
              <a:off x="7253436" y="2178915"/>
              <a:ext cx="112671" cy="112670"/>
            </a:xfrm>
            <a:custGeom>
              <a:avLst/>
              <a:gdLst>
                <a:gd name="connsiteX0" fmla="*/ 3554 w 33599"/>
                <a:gd name="connsiteY0" fmla="*/ 3553 h 33599"/>
                <a:gd name="connsiteX1" fmla="*/ 30433 w 33599"/>
                <a:gd name="connsiteY1" fmla="*/ 3553 h 33599"/>
                <a:gd name="connsiteX2" fmla="*/ 30433 w 33599"/>
                <a:gd name="connsiteY2" fmla="*/ 30433 h 33599"/>
                <a:gd name="connsiteX3" fmla="*/ 3554 w 33599"/>
                <a:gd name="connsiteY3" fmla="*/ 30433 h 33599"/>
              </a:gdLst>
              <a:ahLst/>
              <a:cxnLst>
                <a:cxn ang="0">
                  <a:pos x="connsiteX0" y="connsiteY0"/>
                </a:cxn>
                <a:cxn ang="0">
                  <a:pos x="connsiteX1" y="connsiteY1"/>
                </a:cxn>
                <a:cxn ang="0">
                  <a:pos x="connsiteX2" y="connsiteY2"/>
                </a:cxn>
                <a:cxn ang="0">
                  <a:pos x="connsiteX3" y="connsiteY3"/>
                </a:cxn>
              </a:cxnLst>
              <a:rect l="l" t="t" r="r" b="b"/>
              <a:pathLst>
                <a:path w="33599" h="33599">
                  <a:moveTo>
                    <a:pt x="3554" y="3553"/>
                  </a:moveTo>
                  <a:lnTo>
                    <a:pt x="30433" y="3553"/>
                  </a:lnTo>
                  <a:lnTo>
                    <a:pt x="30433" y="30433"/>
                  </a:lnTo>
                  <a:lnTo>
                    <a:pt x="3554" y="30433"/>
                  </a:lnTo>
                  <a:close/>
                </a:path>
              </a:pathLst>
            </a:custGeom>
            <a:grpFill/>
            <a:ln w="671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4" name="Freeform: Shape 53">
              <a:extLst>
                <a:ext uri="{FF2B5EF4-FFF2-40B4-BE49-F238E27FC236}">
                  <a16:creationId xmlns:a16="http://schemas.microsoft.com/office/drawing/2014/main" id="{DB57FBD1-0927-4A4A-A207-5D9FF48E9601}"/>
                </a:ext>
              </a:extLst>
            </p:cNvPr>
            <p:cNvSpPr/>
            <p:nvPr/>
          </p:nvSpPr>
          <p:spPr>
            <a:xfrm>
              <a:off x="7794265" y="1998640"/>
              <a:ext cx="112671" cy="112670"/>
            </a:xfrm>
            <a:custGeom>
              <a:avLst/>
              <a:gdLst>
                <a:gd name="connsiteX0" fmla="*/ 3554 w 33599"/>
                <a:gd name="connsiteY0" fmla="*/ 3553 h 33599"/>
                <a:gd name="connsiteX1" fmla="*/ 30433 w 33599"/>
                <a:gd name="connsiteY1" fmla="*/ 3553 h 33599"/>
                <a:gd name="connsiteX2" fmla="*/ 30433 w 33599"/>
                <a:gd name="connsiteY2" fmla="*/ 30433 h 33599"/>
                <a:gd name="connsiteX3" fmla="*/ 3554 w 33599"/>
                <a:gd name="connsiteY3" fmla="*/ 30433 h 33599"/>
              </a:gdLst>
              <a:ahLst/>
              <a:cxnLst>
                <a:cxn ang="0">
                  <a:pos x="connsiteX0" y="connsiteY0"/>
                </a:cxn>
                <a:cxn ang="0">
                  <a:pos x="connsiteX1" y="connsiteY1"/>
                </a:cxn>
                <a:cxn ang="0">
                  <a:pos x="connsiteX2" y="connsiteY2"/>
                </a:cxn>
                <a:cxn ang="0">
                  <a:pos x="connsiteX3" y="connsiteY3"/>
                </a:cxn>
              </a:cxnLst>
              <a:rect l="l" t="t" r="r" b="b"/>
              <a:pathLst>
                <a:path w="33599" h="33599">
                  <a:moveTo>
                    <a:pt x="3554" y="3553"/>
                  </a:moveTo>
                  <a:lnTo>
                    <a:pt x="30433" y="3553"/>
                  </a:lnTo>
                  <a:lnTo>
                    <a:pt x="30433" y="30433"/>
                  </a:lnTo>
                  <a:lnTo>
                    <a:pt x="3554" y="30433"/>
                  </a:lnTo>
                  <a:close/>
                </a:path>
              </a:pathLst>
            </a:custGeom>
            <a:grpFill/>
            <a:ln w="671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7E66C655-B1AF-4970-B542-E963C7326DB6}"/>
              </a:ext>
            </a:extLst>
          </p:cNvPr>
          <p:cNvGrpSpPr/>
          <p:nvPr/>
        </p:nvGrpSpPr>
        <p:grpSpPr>
          <a:xfrm>
            <a:off x="595237" y="3594779"/>
            <a:ext cx="497976" cy="497976"/>
            <a:chOff x="6418521" y="1911483"/>
            <a:chExt cx="914400" cy="914400"/>
          </a:xfrm>
          <a:solidFill>
            <a:schemeClr val="tx2">
              <a:lumMod val="75000"/>
            </a:schemeClr>
          </a:solidFill>
        </p:grpSpPr>
        <p:sp>
          <p:nvSpPr>
            <p:cNvPr id="58" name="Freeform: Shape 57">
              <a:extLst>
                <a:ext uri="{FF2B5EF4-FFF2-40B4-BE49-F238E27FC236}">
                  <a16:creationId xmlns:a16="http://schemas.microsoft.com/office/drawing/2014/main" id="{B3073842-5FC9-4138-82A8-4B848CD90C8C}"/>
                </a:ext>
              </a:extLst>
            </p:cNvPr>
            <p:cNvSpPr/>
            <p:nvPr/>
          </p:nvSpPr>
          <p:spPr bwMode="auto">
            <a:xfrm>
              <a:off x="6525986" y="2069646"/>
              <a:ext cx="720899" cy="592509"/>
            </a:xfrm>
            <a:custGeom>
              <a:avLst/>
              <a:gdLst>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04132 w 720899"/>
                <a:gd name="connsiteY5" fmla="*/ 268087 h 592509"/>
                <a:gd name="connsiteX6" fmla="*/ 428992 w 720899"/>
                <a:gd name="connsiteY6" fmla="*/ 273019 h 592509"/>
                <a:gd name="connsiteX7" fmla="*/ 429494 w 720899"/>
                <a:gd name="connsiteY7" fmla="*/ 273190 h 592509"/>
                <a:gd name="connsiteX8" fmla="*/ 452491 w 720899"/>
                <a:gd name="connsiteY8" fmla="*/ 272430 h 592509"/>
                <a:gd name="connsiteX9" fmla="*/ 679730 w 720899"/>
                <a:gd name="connsiteY9" fmla="*/ 309631 h 592509"/>
                <a:gd name="connsiteX10" fmla="*/ 679730 w 720899"/>
                <a:gd name="connsiteY10" fmla="*/ 386409 h 592509"/>
                <a:gd name="connsiteX11" fmla="*/ 703039 w 720899"/>
                <a:gd name="connsiteY11" fmla="*/ 392068 h 592509"/>
                <a:gd name="connsiteX12" fmla="*/ 720899 w 720899"/>
                <a:gd name="connsiteY12" fmla="*/ 406552 h 592509"/>
                <a:gd name="connsiteX13" fmla="*/ 720899 w 720899"/>
                <a:gd name="connsiteY13" fmla="*/ 555309 h 592509"/>
                <a:gd name="connsiteX14" fmla="*/ 493660 w 720899"/>
                <a:gd name="connsiteY14" fmla="*/ 592509 h 592509"/>
                <a:gd name="connsiteX15" fmla="*/ 266421 w 720899"/>
                <a:gd name="connsiteY15" fmla="*/ 555309 h 592509"/>
                <a:gd name="connsiteX16" fmla="*/ 266421 w 720899"/>
                <a:gd name="connsiteY16" fmla="*/ 478925 h 592509"/>
                <a:gd name="connsiteX17" fmla="*/ 240567 w 720899"/>
                <a:gd name="connsiteY17" fmla="*/ 479779 h 592509"/>
                <a:gd name="connsiteX18" fmla="*/ 13328 w 720899"/>
                <a:gd name="connsiteY18" fmla="*/ 442579 h 592509"/>
                <a:gd name="connsiteX19" fmla="*/ 13328 w 720899"/>
                <a:gd name="connsiteY19" fmla="*/ 293822 h 592509"/>
                <a:gd name="connsiteX20" fmla="*/ 79892 w 720899"/>
                <a:gd name="connsiteY20" fmla="*/ 267514 h 592509"/>
                <a:gd name="connsiteX21" fmla="*/ 110218 w 720899"/>
                <a:gd name="connsiteY21" fmla="*/ 264168 h 592509"/>
                <a:gd name="connsiteX22" fmla="*/ 110218 w 720899"/>
                <a:gd name="connsiteY22" fmla="*/ 217082 h 592509"/>
                <a:gd name="connsiteX23" fmla="*/ 66564 w 720899"/>
                <a:gd name="connsiteY23" fmla="*/ 212265 h 592509"/>
                <a:gd name="connsiteX24" fmla="*/ 0 w 720899"/>
                <a:gd name="connsiteY24" fmla="*/ 185958 h 592509"/>
                <a:gd name="connsiteX25" fmla="*/ 0 w 720899"/>
                <a:gd name="connsiteY25" fmla="*/ 37200 h 592509"/>
                <a:gd name="connsiteX26" fmla="*/ 227239 w 720899"/>
                <a:gd name="connsiteY26"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28992 w 720899"/>
                <a:gd name="connsiteY5" fmla="*/ 273019 h 592509"/>
                <a:gd name="connsiteX6" fmla="*/ 429494 w 720899"/>
                <a:gd name="connsiteY6" fmla="*/ 273190 h 592509"/>
                <a:gd name="connsiteX7" fmla="*/ 452491 w 720899"/>
                <a:gd name="connsiteY7" fmla="*/ 272430 h 592509"/>
                <a:gd name="connsiteX8" fmla="*/ 679730 w 720899"/>
                <a:gd name="connsiteY8" fmla="*/ 309631 h 592509"/>
                <a:gd name="connsiteX9" fmla="*/ 679730 w 720899"/>
                <a:gd name="connsiteY9" fmla="*/ 386409 h 592509"/>
                <a:gd name="connsiteX10" fmla="*/ 703039 w 720899"/>
                <a:gd name="connsiteY10" fmla="*/ 392068 h 592509"/>
                <a:gd name="connsiteX11" fmla="*/ 720899 w 720899"/>
                <a:gd name="connsiteY11" fmla="*/ 406552 h 592509"/>
                <a:gd name="connsiteX12" fmla="*/ 720899 w 720899"/>
                <a:gd name="connsiteY12" fmla="*/ 555309 h 592509"/>
                <a:gd name="connsiteX13" fmla="*/ 493660 w 720899"/>
                <a:gd name="connsiteY13" fmla="*/ 592509 h 592509"/>
                <a:gd name="connsiteX14" fmla="*/ 266421 w 720899"/>
                <a:gd name="connsiteY14" fmla="*/ 555309 h 592509"/>
                <a:gd name="connsiteX15" fmla="*/ 266421 w 720899"/>
                <a:gd name="connsiteY15" fmla="*/ 478925 h 592509"/>
                <a:gd name="connsiteX16" fmla="*/ 240567 w 720899"/>
                <a:gd name="connsiteY16" fmla="*/ 479779 h 592509"/>
                <a:gd name="connsiteX17" fmla="*/ 13328 w 720899"/>
                <a:gd name="connsiteY17" fmla="*/ 442579 h 592509"/>
                <a:gd name="connsiteX18" fmla="*/ 13328 w 720899"/>
                <a:gd name="connsiteY18" fmla="*/ 293822 h 592509"/>
                <a:gd name="connsiteX19" fmla="*/ 79892 w 720899"/>
                <a:gd name="connsiteY19" fmla="*/ 267514 h 592509"/>
                <a:gd name="connsiteX20" fmla="*/ 110218 w 720899"/>
                <a:gd name="connsiteY20" fmla="*/ 264168 h 592509"/>
                <a:gd name="connsiteX21" fmla="*/ 110218 w 720899"/>
                <a:gd name="connsiteY21" fmla="*/ 217082 h 592509"/>
                <a:gd name="connsiteX22" fmla="*/ 66564 w 720899"/>
                <a:gd name="connsiteY22" fmla="*/ 212265 h 592509"/>
                <a:gd name="connsiteX23" fmla="*/ 0 w 720899"/>
                <a:gd name="connsiteY23" fmla="*/ 185958 h 592509"/>
                <a:gd name="connsiteX24" fmla="*/ 0 w 720899"/>
                <a:gd name="connsiteY24" fmla="*/ 37200 h 592509"/>
                <a:gd name="connsiteX25" fmla="*/ 227239 w 720899"/>
                <a:gd name="connsiteY25"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04132 w 720899"/>
                <a:gd name="connsiteY4" fmla="*/ 208328 h 592509"/>
                <a:gd name="connsiteX5" fmla="*/ 428992 w 720899"/>
                <a:gd name="connsiteY5" fmla="*/ 273019 h 592509"/>
                <a:gd name="connsiteX6" fmla="*/ 452491 w 720899"/>
                <a:gd name="connsiteY6" fmla="*/ 272430 h 592509"/>
                <a:gd name="connsiteX7" fmla="*/ 679730 w 720899"/>
                <a:gd name="connsiteY7" fmla="*/ 309631 h 592509"/>
                <a:gd name="connsiteX8" fmla="*/ 679730 w 720899"/>
                <a:gd name="connsiteY8" fmla="*/ 386409 h 592509"/>
                <a:gd name="connsiteX9" fmla="*/ 703039 w 720899"/>
                <a:gd name="connsiteY9" fmla="*/ 392068 h 592509"/>
                <a:gd name="connsiteX10" fmla="*/ 720899 w 720899"/>
                <a:gd name="connsiteY10" fmla="*/ 406552 h 592509"/>
                <a:gd name="connsiteX11" fmla="*/ 720899 w 720899"/>
                <a:gd name="connsiteY11" fmla="*/ 555309 h 592509"/>
                <a:gd name="connsiteX12" fmla="*/ 493660 w 720899"/>
                <a:gd name="connsiteY12" fmla="*/ 592509 h 592509"/>
                <a:gd name="connsiteX13" fmla="*/ 266421 w 720899"/>
                <a:gd name="connsiteY13" fmla="*/ 555309 h 592509"/>
                <a:gd name="connsiteX14" fmla="*/ 266421 w 720899"/>
                <a:gd name="connsiteY14" fmla="*/ 478925 h 592509"/>
                <a:gd name="connsiteX15" fmla="*/ 240567 w 720899"/>
                <a:gd name="connsiteY15" fmla="*/ 479779 h 592509"/>
                <a:gd name="connsiteX16" fmla="*/ 13328 w 720899"/>
                <a:gd name="connsiteY16" fmla="*/ 442579 h 592509"/>
                <a:gd name="connsiteX17" fmla="*/ 13328 w 720899"/>
                <a:gd name="connsiteY17" fmla="*/ 293822 h 592509"/>
                <a:gd name="connsiteX18" fmla="*/ 79892 w 720899"/>
                <a:gd name="connsiteY18" fmla="*/ 267514 h 592509"/>
                <a:gd name="connsiteX19" fmla="*/ 110218 w 720899"/>
                <a:gd name="connsiteY19" fmla="*/ 264168 h 592509"/>
                <a:gd name="connsiteX20" fmla="*/ 110218 w 720899"/>
                <a:gd name="connsiteY20" fmla="*/ 217082 h 592509"/>
                <a:gd name="connsiteX21" fmla="*/ 66564 w 720899"/>
                <a:gd name="connsiteY21" fmla="*/ 212265 h 592509"/>
                <a:gd name="connsiteX22" fmla="*/ 0 w 720899"/>
                <a:gd name="connsiteY22" fmla="*/ 185958 h 592509"/>
                <a:gd name="connsiteX23" fmla="*/ 0 w 720899"/>
                <a:gd name="connsiteY23" fmla="*/ 37200 h 592509"/>
                <a:gd name="connsiteX24" fmla="*/ 227239 w 720899"/>
                <a:gd name="connsiteY24"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28992 w 720899"/>
                <a:gd name="connsiteY4" fmla="*/ 273019 h 592509"/>
                <a:gd name="connsiteX5" fmla="*/ 452491 w 720899"/>
                <a:gd name="connsiteY5" fmla="*/ 272430 h 592509"/>
                <a:gd name="connsiteX6" fmla="*/ 679730 w 720899"/>
                <a:gd name="connsiteY6" fmla="*/ 309631 h 592509"/>
                <a:gd name="connsiteX7" fmla="*/ 679730 w 720899"/>
                <a:gd name="connsiteY7" fmla="*/ 386409 h 592509"/>
                <a:gd name="connsiteX8" fmla="*/ 703039 w 720899"/>
                <a:gd name="connsiteY8" fmla="*/ 392068 h 592509"/>
                <a:gd name="connsiteX9" fmla="*/ 720899 w 720899"/>
                <a:gd name="connsiteY9" fmla="*/ 406552 h 592509"/>
                <a:gd name="connsiteX10" fmla="*/ 720899 w 720899"/>
                <a:gd name="connsiteY10" fmla="*/ 555309 h 592509"/>
                <a:gd name="connsiteX11" fmla="*/ 493660 w 720899"/>
                <a:gd name="connsiteY11" fmla="*/ 592509 h 592509"/>
                <a:gd name="connsiteX12" fmla="*/ 266421 w 720899"/>
                <a:gd name="connsiteY12" fmla="*/ 555309 h 592509"/>
                <a:gd name="connsiteX13" fmla="*/ 266421 w 720899"/>
                <a:gd name="connsiteY13" fmla="*/ 478925 h 592509"/>
                <a:gd name="connsiteX14" fmla="*/ 240567 w 720899"/>
                <a:gd name="connsiteY14" fmla="*/ 479779 h 592509"/>
                <a:gd name="connsiteX15" fmla="*/ 13328 w 720899"/>
                <a:gd name="connsiteY15" fmla="*/ 442579 h 592509"/>
                <a:gd name="connsiteX16" fmla="*/ 13328 w 720899"/>
                <a:gd name="connsiteY16" fmla="*/ 293822 h 592509"/>
                <a:gd name="connsiteX17" fmla="*/ 79892 w 720899"/>
                <a:gd name="connsiteY17" fmla="*/ 267514 h 592509"/>
                <a:gd name="connsiteX18" fmla="*/ 110218 w 720899"/>
                <a:gd name="connsiteY18" fmla="*/ 264168 h 592509"/>
                <a:gd name="connsiteX19" fmla="*/ 110218 w 720899"/>
                <a:gd name="connsiteY19" fmla="*/ 217082 h 592509"/>
                <a:gd name="connsiteX20" fmla="*/ 66564 w 720899"/>
                <a:gd name="connsiteY20" fmla="*/ 212265 h 592509"/>
                <a:gd name="connsiteX21" fmla="*/ 0 w 720899"/>
                <a:gd name="connsiteY21" fmla="*/ 185958 h 592509"/>
                <a:gd name="connsiteX22" fmla="*/ 0 w 720899"/>
                <a:gd name="connsiteY22" fmla="*/ 37200 h 592509"/>
                <a:gd name="connsiteX23" fmla="*/ 227239 w 720899"/>
                <a:gd name="connsiteY23" fmla="*/ 0 h 592509"/>
                <a:gd name="connsiteX0" fmla="*/ 227239 w 720899"/>
                <a:gd name="connsiteY0" fmla="*/ 0 h 592509"/>
                <a:gd name="connsiteX1" fmla="*/ 454478 w 720899"/>
                <a:gd name="connsiteY1" fmla="*/ 37200 h 592509"/>
                <a:gd name="connsiteX2" fmla="*/ 454478 w 720899"/>
                <a:gd name="connsiteY2" fmla="*/ 185958 h 592509"/>
                <a:gd name="connsiteX3" fmla="*/ 436618 w 720899"/>
                <a:gd name="connsiteY3" fmla="*/ 200441 h 592509"/>
                <a:gd name="connsiteX4" fmla="*/ 452491 w 720899"/>
                <a:gd name="connsiteY4" fmla="*/ 272430 h 592509"/>
                <a:gd name="connsiteX5" fmla="*/ 679730 w 720899"/>
                <a:gd name="connsiteY5" fmla="*/ 309631 h 592509"/>
                <a:gd name="connsiteX6" fmla="*/ 679730 w 720899"/>
                <a:gd name="connsiteY6" fmla="*/ 386409 h 592509"/>
                <a:gd name="connsiteX7" fmla="*/ 703039 w 720899"/>
                <a:gd name="connsiteY7" fmla="*/ 392068 h 592509"/>
                <a:gd name="connsiteX8" fmla="*/ 720899 w 720899"/>
                <a:gd name="connsiteY8" fmla="*/ 406552 h 592509"/>
                <a:gd name="connsiteX9" fmla="*/ 720899 w 720899"/>
                <a:gd name="connsiteY9" fmla="*/ 555309 h 592509"/>
                <a:gd name="connsiteX10" fmla="*/ 493660 w 720899"/>
                <a:gd name="connsiteY10" fmla="*/ 592509 h 592509"/>
                <a:gd name="connsiteX11" fmla="*/ 266421 w 720899"/>
                <a:gd name="connsiteY11" fmla="*/ 555309 h 592509"/>
                <a:gd name="connsiteX12" fmla="*/ 266421 w 720899"/>
                <a:gd name="connsiteY12" fmla="*/ 478925 h 592509"/>
                <a:gd name="connsiteX13" fmla="*/ 240567 w 720899"/>
                <a:gd name="connsiteY13" fmla="*/ 479779 h 592509"/>
                <a:gd name="connsiteX14" fmla="*/ 13328 w 720899"/>
                <a:gd name="connsiteY14" fmla="*/ 442579 h 592509"/>
                <a:gd name="connsiteX15" fmla="*/ 13328 w 720899"/>
                <a:gd name="connsiteY15" fmla="*/ 293822 h 592509"/>
                <a:gd name="connsiteX16" fmla="*/ 79892 w 720899"/>
                <a:gd name="connsiteY16" fmla="*/ 267514 h 592509"/>
                <a:gd name="connsiteX17" fmla="*/ 110218 w 720899"/>
                <a:gd name="connsiteY17" fmla="*/ 264168 h 592509"/>
                <a:gd name="connsiteX18" fmla="*/ 110218 w 720899"/>
                <a:gd name="connsiteY18" fmla="*/ 217082 h 592509"/>
                <a:gd name="connsiteX19" fmla="*/ 66564 w 720899"/>
                <a:gd name="connsiteY19" fmla="*/ 212265 h 592509"/>
                <a:gd name="connsiteX20" fmla="*/ 0 w 720899"/>
                <a:gd name="connsiteY20" fmla="*/ 185958 h 592509"/>
                <a:gd name="connsiteX21" fmla="*/ 0 w 720899"/>
                <a:gd name="connsiteY21" fmla="*/ 37200 h 592509"/>
                <a:gd name="connsiteX22" fmla="*/ 227239 w 720899"/>
                <a:gd name="connsiteY22"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79892 w 720899"/>
                <a:gd name="connsiteY15" fmla="*/ 267514 h 592509"/>
                <a:gd name="connsiteX16" fmla="*/ 110218 w 720899"/>
                <a:gd name="connsiteY16" fmla="*/ 264168 h 592509"/>
                <a:gd name="connsiteX17" fmla="*/ 110218 w 720899"/>
                <a:gd name="connsiteY17" fmla="*/ 217082 h 592509"/>
                <a:gd name="connsiteX18" fmla="*/ 66564 w 720899"/>
                <a:gd name="connsiteY18" fmla="*/ 212265 h 592509"/>
                <a:gd name="connsiteX19" fmla="*/ 0 w 720899"/>
                <a:gd name="connsiteY19" fmla="*/ 185958 h 592509"/>
                <a:gd name="connsiteX20" fmla="*/ 0 w 720899"/>
                <a:gd name="connsiteY20" fmla="*/ 37200 h 592509"/>
                <a:gd name="connsiteX21" fmla="*/ 227239 w 720899"/>
                <a:gd name="connsiteY21"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79892 w 720899"/>
                <a:gd name="connsiteY15" fmla="*/ 267514 h 592509"/>
                <a:gd name="connsiteX16" fmla="*/ 110218 w 720899"/>
                <a:gd name="connsiteY16" fmla="*/ 217082 h 592509"/>
                <a:gd name="connsiteX17" fmla="*/ 66564 w 720899"/>
                <a:gd name="connsiteY17" fmla="*/ 212265 h 592509"/>
                <a:gd name="connsiteX18" fmla="*/ 0 w 720899"/>
                <a:gd name="connsiteY18" fmla="*/ 185958 h 592509"/>
                <a:gd name="connsiteX19" fmla="*/ 0 w 720899"/>
                <a:gd name="connsiteY19" fmla="*/ 37200 h 592509"/>
                <a:gd name="connsiteX20" fmla="*/ 227239 w 720899"/>
                <a:gd name="connsiteY20"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110218 w 720899"/>
                <a:gd name="connsiteY15" fmla="*/ 217082 h 592509"/>
                <a:gd name="connsiteX16" fmla="*/ 66564 w 720899"/>
                <a:gd name="connsiteY16" fmla="*/ 212265 h 592509"/>
                <a:gd name="connsiteX17" fmla="*/ 0 w 720899"/>
                <a:gd name="connsiteY17" fmla="*/ 185958 h 592509"/>
                <a:gd name="connsiteX18" fmla="*/ 0 w 720899"/>
                <a:gd name="connsiteY18" fmla="*/ 37200 h 592509"/>
                <a:gd name="connsiteX19" fmla="*/ 227239 w 720899"/>
                <a:gd name="connsiteY19"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66421 w 720899"/>
                <a:gd name="connsiteY11" fmla="*/ 478925 h 592509"/>
                <a:gd name="connsiteX12" fmla="*/ 240567 w 720899"/>
                <a:gd name="connsiteY12" fmla="*/ 479779 h 592509"/>
                <a:gd name="connsiteX13" fmla="*/ 13328 w 720899"/>
                <a:gd name="connsiteY13" fmla="*/ 442579 h 592509"/>
                <a:gd name="connsiteX14" fmla="*/ 13328 w 720899"/>
                <a:gd name="connsiteY14" fmla="*/ 293822 h 592509"/>
                <a:gd name="connsiteX15" fmla="*/ 66564 w 720899"/>
                <a:gd name="connsiteY15" fmla="*/ 212265 h 592509"/>
                <a:gd name="connsiteX16" fmla="*/ 0 w 720899"/>
                <a:gd name="connsiteY16" fmla="*/ 185958 h 592509"/>
                <a:gd name="connsiteX17" fmla="*/ 0 w 720899"/>
                <a:gd name="connsiteY17" fmla="*/ 37200 h 592509"/>
                <a:gd name="connsiteX18" fmla="*/ 227239 w 720899"/>
                <a:gd name="connsiteY18"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03039 w 720899"/>
                <a:gd name="connsiteY6" fmla="*/ 392068 h 592509"/>
                <a:gd name="connsiteX7" fmla="*/ 720899 w 720899"/>
                <a:gd name="connsiteY7" fmla="*/ 406552 h 592509"/>
                <a:gd name="connsiteX8" fmla="*/ 720899 w 720899"/>
                <a:gd name="connsiteY8" fmla="*/ 555309 h 592509"/>
                <a:gd name="connsiteX9" fmla="*/ 493660 w 720899"/>
                <a:gd name="connsiteY9" fmla="*/ 592509 h 592509"/>
                <a:gd name="connsiteX10" fmla="*/ 266421 w 720899"/>
                <a:gd name="connsiteY10" fmla="*/ 555309 h 592509"/>
                <a:gd name="connsiteX11" fmla="*/ 240567 w 720899"/>
                <a:gd name="connsiteY11" fmla="*/ 479779 h 592509"/>
                <a:gd name="connsiteX12" fmla="*/ 13328 w 720899"/>
                <a:gd name="connsiteY12" fmla="*/ 442579 h 592509"/>
                <a:gd name="connsiteX13" fmla="*/ 13328 w 720899"/>
                <a:gd name="connsiteY13" fmla="*/ 293822 h 592509"/>
                <a:gd name="connsiteX14" fmla="*/ 66564 w 720899"/>
                <a:gd name="connsiteY14" fmla="*/ 212265 h 592509"/>
                <a:gd name="connsiteX15" fmla="*/ 0 w 720899"/>
                <a:gd name="connsiteY15" fmla="*/ 185958 h 592509"/>
                <a:gd name="connsiteX16" fmla="*/ 0 w 720899"/>
                <a:gd name="connsiteY16" fmla="*/ 37200 h 592509"/>
                <a:gd name="connsiteX17" fmla="*/ 227239 w 720899"/>
                <a:gd name="connsiteY17"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679730 w 720899"/>
                <a:gd name="connsiteY5" fmla="*/ 386409 h 592509"/>
                <a:gd name="connsiteX6" fmla="*/ 720899 w 720899"/>
                <a:gd name="connsiteY6" fmla="*/ 406552 h 592509"/>
                <a:gd name="connsiteX7" fmla="*/ 720899 w 720899"/>
                <a:gd name="connsiteY7" fmla="*/ 555309 h 592509"/>
                <a:gd name="connsiteX8" fmla="*/ 493660 w 720899"/>
                <a:gd name="connsiteY8" fmla="*/ 592509 h 592509"/>
                <a:gd name="connsiteX9" fmla="*/ 266421 w 720899"/>
                <a:gd name="connsiteY9" fmla="*/ 555309 h 592509"/>
                <a:gd name="connsiteX10" fmla="*/ 240567 w 720899"/>
                <a:gd name="connsiteY10" fmla="*/ 479779 h 592509"/>
                <a:gd name="connsiteX11" fmla="*/ 13328 w 720899"/>
                <a:gd name="connsiteY11" fmla="*/ 442579 h 592509"/>
                <a:gd name="connsiteX12" fmla="*/ 13328 w 720899"/>
                <a:gd name="connsiteY12" fmla="*/ 293822 h 592509"/>
                <a:gd name="connsiteX13" fmla="*/ 66564 w 720899"/>
                <a:gd name="connsiteY13" fmla="*/ 212265 h 592509"/>
                <a:gd name="connsiteX14" fmla="*/ 0 w 720899"/>
                <a:gd name="connsiteY14" fmla="*/ 185958 h 592509"/>
                <a:gd name="connsiteX15" fmla="*/ 0 w 720899"/>
                <a:gd name="connsiteY15" fmla="*/ 37200 h 592509"/>
                <a:gd name="connsiteX16" fmla="*/ 227239 w 720899"/>
                <a:gd name="connsiteY16" fmla="*/ 0 h 592509"/>
                <a:gd name="connsiteX0" fmla="*/ 227239 w 720899"/>
                <a:gd name="connsiteY0" fmla="*/ 0 h 592509"/>
                <a:gd name="connsiteX1" fmla="*/ 454478 w 720899"/>
                <a:gd name="connsiteY1" fmla="*/ 37200 h 592509"/>
                <a:gd name="connsiteX2" fmla="*/ 454478 w 720899"/>
                <a:gd name="connsiteY2" fmla="*/ 185958 h 592509"/>
                <a:gd name="connsiteX3" fmla="*/ 452491 w 720899"/>
                <a:gd name="connsiteY3" fmla="*/ 272430 h 592509"/>
                <a:gd name="connsiteX4" fmla="*/ 679730 w 720899"/>
                <a:gd name="connsiteY4" fmla="*/ 309631 h 592509"/>
                <a:gd name="connsiteX5" fmla="*/ 720899 w 720899"/>
                <a:gd name="connsiteY5" fmla="*/ 406552 h 592509"/>
                <a:gd name="connsiteX6" fmla="*/ 720899 w 720899"/>
                <a:gd name="connsiteY6" fmla="*/ 555309 h 592509"/>
                <a:gd name="connsiteX7" fmla="*/ 493660 w 720899"/>
                <a:gd name="connsiteY7" fmla="*/ 592509 h 592509"/>
                <a:gd name="connsiteX8" fmla="*/ 266421 w 720899"/>
                <a:gd name="connsiteY8" fmla="*/ 555309 h 592509"/>
                <a:gd name="connsiteX9" fmla="*/ 240567 w 720899"/>
                <a:gd name="connsiteY9" fmla="*/ 479779 h 592509"/>
                <a:gd name="connsiteX10" fmla="*/ 13328 w 720899"/>
                <a:gd name="connsiteY10" fmla="*/ 442579 h 592509"/>
                <a:gd name="connsiteX11" fmla="*/ 13328 w 720899"/>
                <a:gd name="connsiteY11" fmla="*/ 293822 h 592509"/>
                <a:gd name="connsiteX12" fmla="*/ 66564 w 720899"/>
                <a:gd name="connsiteY12" fmla="*/ 212265 h 592509"/>
                <a:gd name="connsiteX13" fmla="*/ 0 w 720899"/>
                <a:gd name="connsiteY13" fmla="*/ 185958 h 592509"/>
                <a:gd name="connsiteX14" fmla="*/ 0 w 720899"/>
                <a:gd name="connsiteY14" fmla="*/ 37200 h 592509"/>
                <a:gd name="connsiteX15" fmla="*/ 227239 w 720899"/>
                <a:gd name="connsiteY15" fmla="*/ 0 h 592509"/>
                <a:gd name="connsiteX0" fmla="*/ 227239 w 720899"/>
                <a:gd name="connsiteY0" fmla="*/ 0 h 592509"/>
                <a:gd name="connsiteX1" fmla="*/ 454478 w 720899"/>
                <a:gd name="connsiteY1" fmla="*/ 37200 h 592509"/>
                <a:gd name="connsiteX2" fmla="*/ 454478 w 720899"/>
                <a:gd name="connsiteY2" fmla="*/ 185958 h 592509"/>
                <a:gd name="connsiteX3" fmla="*/ 679730 w 720899"/>
                <a:gd name="connsiteY3" fmla="*/ 309631 h 592509"/>
                <a:gd name="connsiteX4" fmla="*/ 720899 w 720899"/>
                <a:gd name="connsiteY4" fmla="*/ 406552 h 592509"/>
                <a:gd name="connsiteX5" fmla="*/ 720899 w 720899"/>
                <a:gd name="connsiteY5" fmla="*/ 555309 h 592509"/>
                <a:gd name="connsiteX6" fmla="*/ 493660 w 720899"/>
                <a:gd name="connsiteY6" fmla="*/ 592509 h 592509"/>
                <a:gd name="connsiteX7" fmla="*/ 266421 w 720899"/>
                <a:gd name="connsiteY7" fmla="*/ 555309 h 592509"/>
                <a:gd name="connsiteX8" fmla="*/ 240567 w 720899"/>
                <a:gd name="connsiteY8" fmla="*/ 479779 h 592509"/>
                <a:gd name="connsiteX9" fmla="*/ 13328 w 720899"/>
                <a:gd name="connsiteY9" fmla="*/ 442579 h 592509"/>
                <a:gd name="connsiteX10" fmla="*/ 13328 w 720899"/>
                <a:gd name="connsiteY10" fmla="*/ 293822 h 592509"/>
                <a:gd name="connsiteX11" fmla="*/ 66564 w 720899"/>
                <a:gd name="connsiteY11" fmla="*/ 212265 h 592509"/>
                <a:gd name="connsiteX12" fmla="*/ 0 w 720899"/>
                <a:gd name="connsiteY12" fmla="*/ 185958 h 592509"/>
                <a:gd name="connsiteX13" fmla="*/ 0 w 720899"/>
                <a:gd name="connsiteY13" fmla="*/ 37200 h 592509"/>
                <a:gd name="connsiteX14" fmla="*/ 227239 w 720899"/>
                <a:gd name="connsiteY14" fmla="*/ 0 h 5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899" h="592509">
                  <a:moveTo>
                    <a:pt x="227239" y="0"/>
                  </a:moveTo>
                  <a:cubicBezTo>
                    <a:pt x="352721" y="0"/>
                    <a:pt x="454478" y="16648"/>
                    <a:pt x="454478" y="37200"/>
                  </a:cubicBezTo>
                  <a:lnTo>
                    <a:pt x="454478" y="185958"/>
                  </a:lnTo>
                  <a:cubicBezTo>
                    <a:pt x="492020" y="231363"/>
                    <a:pt x="635327" y="272865"/>
                    <a:pt x="679730" y="309631"/>
                  </a:cubicBezTo>
                  <a:lnTo>
                    <a:pt x="720899" y="406552"/>
                  </a:lnTo>
                  <a:lnTo>
                    <a:pt x="720899" y="555309"/>
                  </a:lnTo>
                  <a:cubicBezTo>
                    <a:pt x="720899" y="575862"/>
                    <a:pt x="619142" y="592509"/>
                    <a:pt x="493660" y="592509"/>
                  </a:cubicBezTo>
                  <a:cubicBezTo>
                    <a:pt x="368179" y="592509"/>
                    <a:pt x="266421" y="575862"/>
                    <a:pt x="266421" y="555309"/>
                  </a:cubicBezTo>
                  <a:lnTo>
                    <a:pt x="240567" y="479779"/>
                  </a:lnTo>
                  <a:cubicBezTo>
                    <a:pt x="115086" y="479779"/>
                    <a:pt x="13328" y="463132"/>
                    <a:pt x="13328" y="442579"/>
                  </a:cubicBezTo>
                  <a:lnTo>
                    <a:pt x="13328" y="293822"/>
                  </a:lnTo>
                  <a:cubicBezTo>
                    <a:pt x="22201" y="255436"/>
                    <a:pt x="68785" y="230242"/>
                    <a:pt x="66564" y="212265"/>
                  </a:cubicBezTo>
                  <a:cubicBezTo>
                    <a:pt x="25439" y="205534"/>
                    <a:pt x="0" y="196234"/>
                    <a:pt x="0" y="185958"/>
                  </a:cubicBezTo>
                  <a:lnTo>
                    <a:pt x="0" y="37200"/>
                  </a:lnTo>
                  <a:cubicBezTo>
                    <a:pt x="0" y="16648"/>
                    <a:pt x="101757" y="0"/>
                    <a:pt x="227239" y="0"/>
                  </a:cubicBezTo>
                  <a:close/>
                </a:path>
              </a:pathLst>
            </a:cu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0" name="Graphic 9" descr="Coins">
              <a:extLst>
                <a:ext uri="{FF2B5EF4-FFF2-40B4-BE49-F238E27FC236}">
                  <a16:creationId xmlns:a16="http://schemas.microsoft.com/office/drawing/2014/main" id="{A3110DAD-2AA1-4B8F-B288-E3AB20B5678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8521" y="1911483"/>
              <a:ext cx="914400" cy="914400"/>
            </a:xfrm>
            <a:prstGeom prst="rect">
              <a:avLst/>
            </a:prstGeom>
          </p:spPr>
        </p:pic>
      </p:grpSp>
      <p:grpSp>
        <p:nvGrpSpPr>
          <p:cNvPr id="15" name="Group 14">
            <a:extLst>
              <a:ext uri="{FF2B5EF4-FFF2-40B4-BE49-F238E27FC236}">
                <a16:creationId xmlns:a16="http://schemas.microsoft.com/office/drawing/2014/main" id="{65C73EBF-EA93-42C7-B0A8-90DD7D0C4AC0}"/>
              </a:ext>
            </a:extLst>
          </p:cNvPr>
          <p:cNvGrpSpPr/>
          <p:nvPr/>
        </p:nvGrpSpPr>
        <p:grpSpPr>
          <a:xfrm>
            <a:off x="678705" y="4438136"/>
            <a:ext cx="331040" cy="389456"/>
            <a:chOff x="7454813" y="1692140"/>
            <a:chExt cx="228477" cy="268796"/>
          </a:xfrm>
          <a:solidFill>
            <a:schemeClr val="tx2">
              <a:lumMod val="75000"/>
            </a:schemeClr>
          </a:solidFill>
        </p:grpSpPr>
        <p:sp>
          <p:nvSpPr>
            <p:cNvPr id="14" name="Rectangle 13">
              <a:extLst>
                <a:ext uri="{FF2B5EF4-FFF2-40B4-BE49-F238E27FC236}">
                  <a16:creationId xmlns:a16="http://schemas.microsoft.com/office/drawing/2014/main" id="{6F55DCA8-3EC8-4775-B639-04B8C4362A55}"/>
                </a:ext>
              </a:extLst>
            </p:cNvPr>
            <p:cNvSpPr/>
            <p:nvPr/>
          </p:nvSpPr>
          <p:spPr bwMode="auto">
            <a:xfrm>
              <a:off x="7477125" y="1732189"/>
              <a:ext cx="185057" cy="210911"/>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1" name="Freeform: Shape 60">
              <a:extLst>
                <a:ext uri="{FF2B5EF4-FFF2-40B4-BE49-F238E27FC236}">
                  <a16:creationId xmlns:a16="http://schemas.microsoft.com/office/drawing/2014/main" id="{B5BDDF8E-3383-40EB-8A8D-B620ACF4425F}"/>
                </a:ext>
              </a:extLst>
            </p:cNvPr>
            <p:cNvSpPr/>
            <p:nvPr/>
          </p:nvSpPr>
          <p:spPr>
            <a:xfrm>
              <a:off x="7454813" y="1692140"/>
              <a:ext cx="228477" cy="268796"/>
            </a:xfrm>
            <a:custGeom>
              <a:avLst/>
              <a:gdLst>
                <a:gd name="connsiteX0" fmla="*/ 29761 w 228476"/>
                <a:gd name="connsiteY0" fmla="*/ 214558 h 268795"/>
                <a:gd name="connsiteX1" fmla="*/ 201119 w 228476"/>
                <a:gd name="connsiteY1" fmla="*/ 214558 h 268795"/>
                <a:gd name="connsiteX2" fmla="*/ 201119 w 228476"/>
                <a:gd name="connsiteY2" fmla="*/ 240766 h 268795"/>
                <a:gd name="connsiteX3" fmla="*/ 29761 w 228476"/>
                <a:gd name="connsiteY3" fmla="*/ 240766 h 268795"/>
                <a:gd name="connsiteX4" fmla="*/ 29761 w 228476"/>
                <a:gd name="connsiteY4" fmla="*/ 214558 h 268795"/>
                <a:gd name="connsiteX5" fmla="*/ 29761 w 228476"/>
                <a:gd name="connsiteY5" fmla="*/ 161471 h 268795"/>
                <a:gd name="connsiteX6" fmla="*/ 201119 w 228476"/>
                <a:gd name="connsiteY6" fmla="*/ 161471 h 268795"/>
                <a:gd name="connsiteX7" fmla="*/ 201119 w 228476"/>
                <a:gd name="connsiteY7" fmla="*/ 187679 h 268795"/>
                <a:gd name="connsiteX8" fmla="*/ 29761 w 228476"/>
                <a:gd name="connsiteY8" fmla="*/ 187679 h 268795"/>
                <a:gd name="connsiteX9" fmla="*/ 29761 w 228476"/>
                <a:gd name="connsiteY9" fmla="*/ 161471 h 268795"/>
                <a:gd name="connsiteX10" fmla="*/ 29761 w 228476"/>
                <a:gd name="connsiteY10" fmla="*/ 109728 h 268795"/>
                <a:gd name="connsiteX11" fmla="*/ 201119 w 228476"/>
                <a:gd name="connsiteY11" fmla="*/ 109728 h 268795"/>
                <a:gd name="connsiteX12" fmla="*/ 201119 w 228476"/>
                <a:gd name="connsiteY12" fmla="*/ 135935 h 268795"/>
                <a:gd name="connsiteX13" fmla="*/ 29761 w 228476"/>
                <a:gd name="connsiteY13" fmla="*/ 135935 h 268795"/>
                <a:gd name="connsiteX14" fmla="*/ 29761 w 228476"/>
                <a:gd name="connsiteY14" fmla="*/ 109728 h 268795"/>
                <a:gd name="connsiteX15" fmla="*/ 29761 w 228476"/>
                <a:gd name="connsiteY15" fmla="*/ 56641 h 268795"/>
                <a:gd name="connsiteX16" fmla="*/ 96288 w 228476"/>
                <a:gd name="connsiteY16" fmla="*/ 56641 h 268795"/>
                <a:gd name="connsiteX17" fmla="*/ 96288 w 228476"/>
                <a:gd name="connsiteY17" fmla="*/ 82848 h 268795"/>
                <a:gd name="connsiteX18" fmla="*/ 29761 w 228476"/>
                <a:gd name="connsiteY18" fmla="*/ 82848 h 268795"/>
                <a:gd name="connsiteX19" fmla="*/ 29761 w 228476"/>
                <a:gd name="connsiteY19" fmla="*/ 56641 h 268795"/>
                <a:gd name="connsiteX20" fmla="*/ 95616 w 228476"/>
                <a:gd name="connsiteY20" fmla="*/ 3554 h 268795"/>
                <a:gd name="connsiteX21" fmla="*/ 3554 w 228476"/>
                <a:gd name="connsiteY21" fmla="*/ 3554 h 268795"/>
                <a:gd name="connsiteX22" fmla="*/ 3554 w 228476"/>
                <a:gd name="connsiteY22" fmla="*/ 267645 h 268795"/>
                <a:gd name="connsiteX23" fmla="*/ 226654 w 228476"/>
                <a:gd name="connsiteY23" fmla="*/ 267645 h 268795"/>
                <a:gd name="connsiteX24" fmla="*/ 229342 w 228476"/>
                <a:gd name="connsiteY24" fmla="*/ 19009 h 268795"/>
                <a:gd name="connsiteX25" fmla="*/ 213887 w 228476"/>
                <a:gd name="connsiteY25" fmla="*/ 3554 h 268795"/>
                <a:gd name="connsiteX26" fmla="*/ 95616 w 228476"/>
                <a:gd name="connsiteY26" fmla="*/ 3554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476" h="268795">
                  <a:moveTo>
                    <a:pt x="29761" y="214558"/>
                  </a:moveTo>
                  <a:lnTo>
                    <a:pt x="201119" y="214558"/>
                  </a:lnTo>
                  <a:lnTo>
                    <a:pt x="201119" y="240766"/>
                  </a:lnTo>
                  <a:lnTo>
                    <a:pt x="29761" y="240766"/>
                  </a:lnTo>
                  <a:lnTo>
                    <a:pt x="29761" y="214558"/>
                  </a:lnTo>
                  <a:close/>
                  <a:moveTo>
                    <a:pt x="29761" y="161471"/>
                  </a:moveTo>
                  <a:lnTo>
                    <a:pt x="201119" y="161471"/>
                  </a:lnTo>
                  <a:lnTo>
                    <a:pt x="201119" y="187679"/>
                  </a:lnTo>
                  <a:lnTo>
                    <a:pt x="29761" y="187679"/>
                  </a:lnTo>
                  <a:lnTo>
                    <a:pt x="29761" y="161471"/>
                  </a:lnTo>
                  <a:close/>
                  <a:moveTo>
                    <a:pt x="29761" y="109728"/>
                  </a:moveTo>
                  <a:lnTo>
                    <a:pt x="201119" y="109728"/>
                  </a:lnTo>
                  <a:lnTo>
                    <a:pt x="201119" y="135935"/>
                  </a:lnTo>
                  <a:lnTo>
                    <a:pt x="29761" y="135935"/>
                  </a:lnTo>
                  <a:lnTo>
                    <a:pt x="29761" y="109728"/>
                  </a:lnTo>
                  <a:close/>
                  <a:moveTo>
                    <a:pt x="29761" y="56641"/>
                  </a:moveTo>
                  <a:lnTo>
                    <a:pt x="96288" y="56641"/>
                  </a:lnTo>
                  <a:lnTo>
                    <a:pt x="96288" y="82848"/>
                  </a:lnTo>
                  <a:lnTo>
                    <a:pt x="29761" y="82848"/>
                  </a:lnTo>
                  <a:lnTo>
                    <a:pt x="29761" y="56641"/>
                  </a:lnTo>
                  <a:close/>
                  <a:moveTo>
                    <a:pt x="95616" y="3554"/>
                  </a:moveTo>
                  <a:lnTo>
                    <a:pt x="3554" y="3554"/>
                  </a:lnTo>
                  <a:lnTo>
                    <a:pt x="3554" y="267645"/>
                  </a:lnTo>
                  <a:lnTo>
                    <a:pt x="226654" y="267645"/>
                  </a:lnTo>
                  <a:lnTo>
                    <a:pt x="229342" y="19009"/>
                  </a:lnTo>
                  <a:lnTo>
                    <a:pt x="213887" y="3554"/>
                  </a:lnTo>
                  <a:lnTo>
                    <a:pt x="95616" y="3554"/>
                  </a:lnTo>
                  <a:close/>
                </a:path>
              </a:pathLst>
            </a:custGeom>
            <a:grpFill/>
            <a:ln w="671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20" name="Group 19">
            <a:extLst>
              <a:ext uri="{FF2B5EF4-FFF2-40B4-BE49-F238E27FC236}">
                <a16:creationId xmlns:a16="http://schemas.microsoft.com/office/drawing/2014/main" id="{94CDA96D-C7A4-4DFF-81A4-9DF4F2056489}"/>
              </a:ext>
            </a:extLst>
          </p:cNvPr>
          <p:cNvGrpSpPr/>
          <p:nvPr/>
        </p:nvGrpSpPr>
        <p:grpSpPr>
          <a:xfrm flipH="1">
            <a:off x="663094" y="2788299"/>
            <a:ext cx="430118" cy="362454"/>
            <a:chOff x="7211255" y="3101232"/>
            <a:chExt cx="656107" cy="552891"/>
          </a:xfrm>
          <a:solidFill>
            <a:schemeClr val="tx2">
              <a:lumMod val="75000"/>
            </a:schemeClr>
          </a:solidFill>
        </p:grpSpPr>
        <p:grpSp>
          <p:nvGrpSpPr>
            <p:cNvPr id="19" name="Group 18">
              <a:extLst>
                <a:ext uri="{FF2B5EF4-FFF2-40B4-BE49-F238E27FC236}">
                  <a16:creationId xmlns:a16="http://schemas.microsoft.com/office/drawing/2014/main" id="{644C2D7D-0361-4738-AB87-FF1801F2108E}"/>
                </a:ext>
              </a:extLst>
            </p:cNvPr>
            <p:cNvGrpSpPr/>
            <p:nvPr/>
          </p:nvGrpSpPr>
          <p:grpSpPr>
            <a:xfrm>
              <a:off x="7227204" y="3101232"/>
              <a:ext cx="640158" cy="397174"/>
              <a:chOff x="7227204" y="3101232"/>
              <a:chExt cx="640158" cy="397174"/>
            </a:xfrm>
            <a:grpFill/>
          </p:grpSpPr>
          <p:sp>
            <p:nvSpPr>
              <p:cNvPr id="66" name="Freeform: Shape 65">
                <a:extLst>
                  <a:ext uri="{FF2B5EF4-FFF2-40B4-BE49-F238E27FC236}">
                    <a16:creationId xmlns:a16="http://schemas.microsoft.com/office/drawing/2014/main" id="{2CA8B28E-3A6E-486C-8543-B0D223B90A3C}"/>
                  </a:ext>
                </a:extLst>
              </p:cNvPr>
              <p:cNvSpPr/>
              <p:nvPr/>
            </p:nvSpPr>
            <p:spPr>
              <a:xfrm>
                <a:off x="7645799" y="3371405"/>
                <a:ext cx="221563" cy="94954"/>
              </a:xfrm>
              <a:custGeom>
                <a:avLst/>
                <a:gdLst>
                  <a:gd name="connsiteX0" fmla="*/ 21168 w 94078"/>
                  <a:gd name="connsiteY0" fmla="*/ 21672 h 40319"/>
                  <a:gd name="connsiteX1" fmla="*/ 23856 w 94078"/>
                  <a:gd name="connsiteY1" fmla="*/ 18984 h 40319"/>
                  <a:gd name="connsiteX2" fmla="*/ 27888 w 94078"/>
                  <a:gd name="connsiteY2" fmla="*/ 18984 h 40319"/>
                  <a:gd name="connsiteX3" fmla="*/ 46031 w 94078"/>
                  <a:gd name="connsiteY3" fmla="*/ 37127 h 40319"/>
                  <a:gd name="connsiteX4" fmla="*/ 90383 w 94078"/>
                  <a:gd name="connsiteY4" fmla="*/ 37127 h 40319"/>
                  <a:gd name="connsiteX5" fmla="*/ 90383 w 94078"/>
                  <a:gd name="connsiteY5" fmla="*/ 23687 h 40319"/>
                  <a:gd name="connsiteX6" fmla="*/ 51407 w 94078"/>
                  <a:gd name="connsiteY6" fmla="*/ 23687 h 40319"/>
                  <a:gd name="connsiteX7" fmla="*/ 37296 w 94078"/>
                  <a:gd name="connsiteY7" fmla="*/ 9576 h 40319"/>
                  <a:gd name="connsiteX8" fmla="*/ 14448 w 94078"/>
                  <a:gd name="connsiteY8" fmla="*/ 9576 h 40319"/>
                  <a:gd name="connsiteX9" fmla="*/ 5040 w 94078"/>
                  <a:gd name="connsiteY9" fmla="*/ 18984 h 40319"/>
                  <a:gd name="connsiteX10" fmla="*/ 13776 w 94078"/>
                  <a:gd name="connsiteY10" fmla="*/ 18984 h 40319"/>
                  <a:gd name="connsiteX11" fmla="*/ 21168 w 94078"/>
                  <a:gd name="connsiteY11" fmla="*/ 21672 h 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78" h="40319">
                    <a:moveTo>
                      <a:pt x="21168" y="21672"/>
                    </a:moveTo>
                    <a:lnTo>
                      <a:pt x="23856" y="18984"/>
                    </a:lnTo>
                    <a:cubicBezTo>
                      <a:pt x="25200" y="17640"/>
                      <a:pt x="26544" y="17640"/>
                      <a:pt x="27888" y="18984"/>
                    </a:cubicBezTo>
                    <a:lnTo>
                      <a:pt x="46031" y="37127"/>
                    </a:lnTo>
                    <a:lnTo>
                      <a:pt x="90383" y="37127"/>
                    </a:lnTo>
                    <a:lnTo>
                      <a:pt x="90383" y="23687"/>
                    </a:lnTo>
                    <a:lnTo>
                      <a:pt x="51407" y="23687"/>
                    </a:lnTo>
                    <a:lnTo>
                      <a:pt x="37296" y="9576"/>
                    </a:lnTo>
                    <a:cubicBezTo>
                      <a:pt x="31248" y="3528"/>
                      <a:pt x="20496" y="3528"/>
                      <a:pt x="14448" y="9576"/>
                    </a:cubicBezTo>
                    <a:lnTo>
                      <a:pt x="5040" y="18984"/>
                    </a:lnTo>
                    <a:lnTo>
                      <a:pt x="13776" y="18984"/>
                    </a:lnTo>
                    <a:cubicBezTo>
                      <a:pt x="16464" y="18984"/>
                      <a:pt x="19152" y="20327"/>
                      <a:pt x="21168" y="21672"/>
                    </a:cubicBezTo>
                  </a:path>
                </a:pathLst>
              </a:custGeom>
              <a:grp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2" name="Freeform: Shape 71">
                <a:extLst>
                  <a:ext uri="{FF2B5EF4-FFF2-40B4-BE49-F238E27FC236}">
                    <a16:creationId xmlns:a16="http://schemas.microsoft.com/office/drawing/2014/main" id="{3F105CF9-A18F-4EB6-9972-0F3E2C346C77}"/>
                  </a:ext>
                </a:extLst>
              </p:cNvPr>
              <p:cNvSpPr/>
              <p:nvPr/>
            </p:nvSpPr>
            <p:spPr bwMode="auto">
              <a:xfrm>
                <a:off x="7227204" y="3101232"/>
                <a:ext cx="444708" cy="397174"/>
              </a:xfrm>
              <a:custGeom>
                <a:avLst/>
                <a:gdLst>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84568 w 444708"/>
                  <a:gd name="connsiteY13" fmla="*/ 348115 h 397174"/>
                  <a:gd name="connsiteX14" fmla="*/ 390783 w 444708"/>
                  <a:gd name="connsiteY14" fmla="*/ 348115 h 397174"/>
                  <a:gd name="connsiteX15" fmla="*/ 339839 w 444708"/>
                  <a:gd name="connsiteY15" fmla="*/ 152425 h 397174"/>
                  <a:gd name="connsiteX16" fmla="*/ 329179 w 444708"/>
                  <a:gd name="connsiteY16" fmla="*/ 150293 h 397174"/>
                  <a:gd name="connsiteX17" fmla="*/ 302276 w 444708"/>
                  <a:gd name="connsiteY17" fmla="*/ 47424 h 397174"/>
                  <a:gd name="connsiteX18" fmla="*/ 299111 w 444708"/>
                  <a:gd name="connsiteY18" fmla="*/ 34763 h 397174"/>
                  <a:gd name="connsiteX19" fmla="*/ 297528 w 444708"/>
                  <a:gd name="connsiteY19" fmla="*/ 31598 h 397174"/>
                  <a:gd name="connsiteX20" fmla="*/ 289615 w 444708"/>
                  <a:gd name="connsiteY20" fmla="*/ 31598 h 397174"/>
                  <a:gd name="connsiteX21" fmla="*/ 288033 w 444708"/>
                  <a:gd name="connsiteY21" fmla="*/ 34763 h 397174"/>
                  <a:gd name="connsiteX22" fmla="*/ 248467 w 444708"/>
                  <a:gd name="connsiteY22" fmla="*/ 194606 h 397174"/>
                  <a:gd name="connsiteX23" fmla="*/ 180417 w 444708"/>
                  <a:gd name="connsiteY23" fmla="*/ 194606 h 397174"/>
                  <a:gd name="connsiteX24" fmla="*/ 175669 w 444708"/>
                  <a:gd name="connsiteY24" fmla="*/ 196189 h 397174"/>
                  <a:gd name="connsiteX25" fmla="*/ 174086 w 444708"/>
                  <a:gd name="connsiteY25" fmla="*/ 199354 h 397174"/>
                  <a:gd name="connsiteX26" fmla="*/ 145599 w 444708"/>
                  <a:gd name="connsiteY26" fmla="*/ 311718 h 397174"/>
                  <a:gd name="connsiteX27" fmla="*/ 0 w 444708"/>
                  <a:gd name="connsiteY27" fmla="*/ 311718 h 397174"/>
                  <a:gd name="connsiteX28" fmla="*/ 0 w 444708"/>
                  <a:gd name="connsiteY28" fmla="*/ 280065 h 397174"/>
                  <a:gd name="connsiteX29" fmla="*/ 120277 w 444708"/>
                  <a:gd name="connsiteY29" fmla="*/ 280065 h 397174"/>
                  <a:gd name="connsiteX30" fmla="*/ 142434 w 444708"/>
                  <a:gd name="connsiteY30" fmla="*/ 191441 h 397174"/>
                  <a:gd name="connsiteX31" fmla="*/ 156678 w 444708"/>
                  <a:gd name="connsiteY31" fmla="*/ 170867 h 397174"/>
                  <a:gd name="connsiteX32" fmla="*/ 180417 w 444708"/>
                  <a:gd name="connsiteY32" fmla="*/ 162954 h 397174"/>
                  <a:gd name="connsiteX33" fmla="*/ 223145 w 444708"/>
                  <a:gd name="connsiteY33" fmla="*/ 162954 h 397174"/>
                  <a:gd name="connsiteX34" fmla="*/ 256380 w 444708"/>
                  <a:gd name="connsiteY34" fmla="*/ 28433 h 397174"/>
                  <a:gd name="connsiteX35" fmla="*/ 269041 w 444708"/>
                  <a:gd name="connsiteY35" fmla="*/ 7859 h 397174"/>
                  <a:gd name="connsiteX36" fmla="*/ 285065 w 444708"/>
                  <a:gd name="connsiteY36"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84568 w 444708"/>
                  <a:gd name="connsiteY13" fmla="*/ 348115 h 397174"/>
                  <a:gd name="connsiteX14" fmla="*/ 339839 w 444708"/>
                  <a:gd name="connsiteY14" fmla="*/ 152425 h 397174"/>
                  <a:gd name="connsiteX15" fmla="*/ 329179 w 444708"/>
                  <a:gd name="connsiteY15" fmla="*/ 150293 h 397174"/>
                  <a:gd name="connsiteX16" fmla="*/ 302276 w 444708"/>
                  <a:gd name="connsiteY16" fmla="*/ 47424 h 397174"/>
                  <a:gd name="connsiteX17" fmla="*/ 299111 w 444708"/>
                  <a:gd name="connsiteY17" fmla="*/ 34763 h 397174"/>
                  <a:gd name="connsiteX18" fmla="*/ 297528 w 444708"/>
                  <a:gd name="connsiteY18" fmla="*/ 31598 h 397174"/>
                  <a:gd name="connsiteX19" fmla="*/ 289615 w 444708"/>
                  <a:gd name="connsiteY19" fmla="*/ 31598 h 397174"/>
                  <a:gd name="connsiteX20" fmla="*/ 288033 w 444708"/>
                  <a:gd name="connsiteY20" fmla="*/ 34763 h 397174"/>
                  <a:gd name="connsiteX21" fmla="*/ 248467 w 444708"/>
                  <a:gd name="connsiteY21" fmla="*/ 194606 h 397174"/>
                  <a:gd name="connsiteX22" fmla="*/ 180417 w 444708"/>
                  <a:gd name="connsiteY22" fmla="*/ 194606 h 397174"/>
                  <a:gd name="connsiteX23" fmla="*/ 175669 w 444708"/>
                  <a:gd name="connsiteY23" fmla="*/ 196189 h 397174"/>
                  <a:gd name="connsiteX24" fmla="*/ 174086 w 444708"/>
                  <a:gd name="connsiteY24" fmla="*/ 199354 h 397174"/>
                  <a:gd name="connsiteX25" fmla="*/ 145599 w 444708"/>
                  <a:gd name="connsiteY25" fmla="*/ 311718 h 397174"/>
                  <a:gd name="connsiteX26" fmla="*/ 0 w 444708"/>
                  <a:gd name="connsiteY26" fmla="*/ 311718 h 397174"/>
                  <a:gd name="connsiteX27" fmla="*/ 0 w 444708"/>
                  <a:gd name="connsiteY27" fmla="*/ 280065 h 397174"/>
                  <a:gd name="connsiteX28" fmla="*/ 120277 w 444708"/>
                  <a:gd name="connsiteY28" fmla="*/ 280065 h 397174"/>
                  <a:gd name="connsiteX29" fmla="*/ 142434 w 444708"/>
                  <a:gd name="connsiteY29" fmla="*/ 191441 h 397174"/>
                  <a:gd name="connsiteX30" fmla="*/ 156678 w 444708"/>
                  <a:gd name="connsiteY30" fmla="*/ 170867 h 397174"/>
                  <a:gd name="connsiteX31" fmla="*/ 180417 w 444708"/>
                  <a:gd name="connsiteY31" fmla="*/ 162954 h 397174"/>
                  <a:gd name="connsiteX32" fmla="*/ 223145 w 444708"/>
                  <a:gd name="connsiteY32" fmla="*/ 162954 h 397174"/>
                  <a:gd name="connsiteX33" fmla="*/ 256380 w 444708"/>
                  <a:gd name="connsiteY33" fmla="*/ 28433 h 397174"/>
                  <a:gd name="connsiteX34" fmla="*/ 269041 w 444708"/>
                  <a:gd name="connsiteY34" fmla="*/ 7859 h 397174"/>
                  <a:gd name="connsiteX35" fmla="*/ 285065 w 444708"/>
                  <a:gd name="connsiteY35"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45003 w 444708"/>
                  <a:gd name="connsiteY12" fmla="*/ 188272 h 397174"/>
                  <a:gd name="connsiteX13" fmla="*/ 339839 w 444708"/>
                  <a:gd name="connsiteY13" fmla="*/ 152425 h 397174"/>
                  <a:gd name="connsiteX14" fmla="*/ 329179 w 444708"/>
                  <a:gd name="connsiteY14" fmla="*/ 150293 h 397174"/>
                  <a:gd name="connsiteX15" fmla="*/ 302276 w 444708"/>
                  <a:gd name="connsiteY15" fmla="*/ 47424 h 397174"/>
                  <a:gd name="connsiteX16" fmla="*/ 299111 w 444708"/>
                  <a:gd name="connsiteY16" fmla="*/ 34763 h 397174"/>
                  <a:gd name="connsiteX17" fmla="*/ 297528 w 444708"/>
                  <a:gd name="connsiteY17" fmla="*/ 31598 h 397174"/>
                  <a:gd name="connsiteX18" fmla="*/ 289615 w 444708"/>
                  <a:gd name="connsiteY18" fmla="*/ 31598 h 397174"/>
                  <a:gd name="connsiteX19" fmla="*/ 288033 w 444708"/>
                  <a:gd name="connsiteY19" fmla="*/ 34763 h 397174"/>
                  <a:gd name="connsiteX20" fmla="*/ 248467 w 444708"/>
                  <a:gd name="connsiteY20" fmla="*/ 194606 h 397174"/>
                  <a:gd name="connsiteX21" fmla="*/ 180417 w 444708"/>
                  <a:gd name="connsiteY21" fmla="*/ 194606 h 397174"/>
                  <a:gd name="connsiteX22" fmla="*/ 175669 w 444708"/>
                  <a:gd name="connsiteY22" fmla="*/ 196189 h 397174"/>
                  <a:gd name="connsiteX23" fmla="*/ 174086 w 444708"/>
                  <a:gd name="connsiteY23" fmla="*/ 199354 h 397174"/>
                  <a:gd name="connsiteX24" fmla="*/ 145599 w 444708"/>
                  <a:gd name="connsiteY24" fmla="*/ 311718 h 397174"/>
                  <a:gd name="connsiteX25" fmla="*/ 0 w 444708"/>
                  <a:gd name="connsiteY25" fmla="*/ 311718 h 397174"/>
                  <a:gd name="connsiteX26" fmla="*/ 0 w 444708"/>
                  <a:gd name="connsiteY26" fmla="*/ 280065 h 397174"/>
                  <a:gd name="connsiteX27" fmla="*/ 120277 w 444708"/>
                  <a:gd name="connsiteY27" fmla="*/ 280065 h 397174"/>
                  <a:gd name="connsiteX28" fmla="*/ 142434 w 444708"/>
                  <a:gd name="connsiteY28" fmla="*/ 191441 h 397174"/>
                  <a:gd name="connsiteX29" fmla="*/ 156678 w 444708"/>
                  <a:gd name="connsiteY29" fmla="*/ 170867 h 397174"/>
                  <a:gd name="connsiteX30" fmla="*/ 180417 w 444708"/>
                  <a:gd name="connsiteY30" fmla="*/ 162954 h 397174"/>
                  <a:gd name="connsiteX31" fmla="*/ 223145 w 444708"/>
                  <a:gd name="connsiteY31" fmla="*/ 162954 h 397174"/>
                  <a:gd name="connsiteX32" fmla="*/ 256380 w 444708"/>
                  <a:gd name="connsiteY32" fmla="*/ 28433 h 397174"/>
                  <a:gd name="connsiteX33" fmla="*/ 269041 w 444708"/>
                  <a:gd name="connsiteY33" fmla="*/ 7859 h 397174"/>
                  <a:gd name="connsiteX34" fmla="*/ 285065 w 444708"/>
                  <a:gd name="connsiteY34"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43420 w 444708"/>
                  <a:gd name="connsiteY11" fmla="*/ 185106 h 397174"/>
                  <a:gd name="connsiteX12" fmla="*/ 339839 w 444708"/>
                  <a:gd name="connsiteY12" fmla="*/ 152425 h 397174"/>
                  <a:gd name="connsiteX13" fmla="*/ 329179 w 444708"/>
                  <a:gd name="connsiteY13" fmla="*/ 150293 h 397174"/>
                  <a:gd name="connsiteX14" fmla="*/ 302276 w 444708"/>
                  <a:gd name="connsiteY14" fmla="*/ 47424 h 397174"/>
                  <a:gd name="connsiteX15" fmla="*/ 299111 w 444708"/>
                  <a:gd name="connsiteY15" fmla="*/ 34763 h 397174"/>
                  <a:gd name="connsiteX16" fmla="*/ 297528 w 444708"/>
                  <a:gd name="connsiteY16" fmla="*/ 31598 h 397174"/>
                  <a:gd name="connsiteX17" fmla="*/ 289615 w 444708"/>
                  <a:gd name="connsiteY17" fmla="*/ 31598 h 397174"/>
                  <a:gd name="connsiteX18" fmla="*/ 288033 w 444708"/>
                  <a:gd name="connsiteY18" fmla="*/ 34763 h 397174"/>
                  <a:gd name="connsiteX19" fmla="*/ 248467 w 444708"/>
                  <a:gd name="connsiteY19" fmla="*/ 194606 h 397174"/>
                  <a:gd name="connsiteX20" fmla="*/ 180417 w 444708"/>
                  <a:gd name="connsiteY20" fmla="*/ 194606 h 397174"/>
                  <a:gd name="connsiteX21" fmla="*/ 175669 w 444708"/>
                  <a:gd name="connsiteY21" fmla="*/ 196189 h 397174"/>
                  <a:gd name="connsiteX22" fmla="*/ 174086 w 444708"/>
                  <a:gd name="connsiteY22" fmla="*/ 199354 h 397174"/>
                  <a:gd name="connsiteX23" fmla="*/ 145599 w 444708"/>
                  <a:gd name="connsiteY23" fmla="*/ 311718 h 397174"/>
                  <a:gd name="connsiteX24" fmla="*/ 0 w 444708"/>
                  <a:gd name="connsiteY24" fmla="*/ 311718 h 397174"/>
                  <a:gd name="connsiteX25" fmla="*/ 0 w 444708"/>
                  <a:gd name="connsiteY25" fmla="*/ 280065 h 397174"/>
                  <a:gd name="connsiteX26" fmla="*/ 120277 w 444708"/>
                  <a:gd name="connsiteY26" fmla="*/ 280065 h 397174"/>
                  <a:gd name="connsiteX27" fmla="*/ 142434 w 444708"/>
                  <a:gd name="connsiteY27" fmla="*/ 191441 h 397174"/>
                  <a:gd name="connsiteX28" fmla="*/ 156678 w 444708"/>
                  <a:gd name="connsiteY28" fmla="*/ 170867 h 397174"/>
                  <a:gd name="connsiteX29" fmla="*/ 180417 w 444708"/>
                  <a:gd name="connsiteY29" fmla="*/ 162954 h 397174"/>
                  <a:gd name="connsiteX30" fmla="*/ 223145 w 444708"/>
                  <a:gd name="connsiteY30" fmla="*/ 162954 h 397174"/>
                  <a:gd name="connsiteX31" fmla="*/ 256380 w 444708"/>
                  <a:gd name="connsiteY31" fmla="*/ 28433 h 397174"/>
                  <a:gd name="connsiteX32" fmla="*/ 269041 w 444708"/>
                  <a:gd name="connsiteY32" fmla="*/ 7859 h 397174"/>
                  <a:gd name="connsiteX33" fmla="*/ 285065 w 444708"/>
                  <a:gd name="connsiteY33"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8675 w 444708"/>
                  <a:gd name="connsiteY10" fmla="*/ 183524 h 397174"/>
                  <a:gd name="connsiteX11" fmla="*/ 339839 w 444708"/>
                  <a:gd name="connsiteY11" fmla="*/ 152425 h 397174"/>
                  <a:gd name="connsiteX12" fmla="*/ 329179 w 444708"/>
                  <a:gd name="connsiteY12" fmla="*/ 150293 h 397174"/>
                  <a:gd name="connsiteX13" fmla="*/ 302276 w 444708"/>
                  <a:gd name="connsiteY13" fmla="*/ 47424 h 397174"/>
                  <a:gd name="connsiteX14" fmla="*/ 299111 w 444708"/>
                  <a:gd name="connsiteY14" fmla="*/ 34763 h 397174"/>
                  <a:gd name="connsiteX15" fmla="*/ 297528 w 444708"/>
                  <a:gd name="connsiteY15" fmla="*/ 31598 h 397174"/>
                  <a:gd name="connsiteX16" fmla="*/ 289615 w 444708"/>
                  <a:gd name="connsiteY16" fmla="*/ 31598 h 397174"/>
                  <a:gd name="connsiteX17" fmla="*/ 288033 w 444708"/>
                  <a:gd name="connsiteY17" fmla="*/ 34763 h 397174"/>
                  <a:gd name="connsiteX18" fmla="*/ 248467 w 444708"/>
                  <a:gd name="connsiteY18" fmla="*/ 194606 h 397174"/>
                  <a:gd name="connsiteX19" fmla="*/ 180417 w 444708"/>
                  <a:gd name="connsiteY19" fmla="*/ 194606 h 397174"/>
                  <a:gd name="connsiteX20" fmla="*/ 175669 w 444708"/>
                  <a:gd name="connsiteY20" fmla="*/ 196189 h 397174"/>
                  <a:gd name="connsiteX21" fmla="*/ 174086 w 444708"/>
                  <a:gd name="connsiteY21" fmla="*/ 199354 h 397174"/>
                  <a:gd name="connsiteX22" fmla="*/ 145599 w 444708"/>
                  <a:gd name="connsiteY22" fmla="*/ 311718 h 397174"/>
                  <a:gd name="connsiteX23" fmla="*/ 0 w 444708"/>
                  <a:gd name="connsiteY23" fmla="*/ 311718 h 397174"/>
                  <a:gd name="connsiteX24" fmla="*/ 0 w 444708"/>
                  <a:gd name="connsiteY24" fmla="*/ 280065 h 397174"/>
                  <a:gd name="connsiteX25" fmla="*/ 120277 w 444708"/>
                  <a:gd name="connsiteY25" fmla="*/ 280065 h 397174"/>
                  <a:gd name="connsiteX26" fmla="*/ 142434 w 444708"/>
                  <a:gd name="connsiteY26" fmla="*/ 191441 h 397174"/>
                  <a:gd name="connsiteX27" fmla="*/ 156678 w 444708"/>
                  <a:gd name="connsiteY27" fmla="*/ 170867 h 397174"/>
                  <a:gd name="connsiteX28" fmla="*/ 180417 w 444708"/>
                  <a:gd name="connsiteY28" fmla="*/ 162954 h 397174"/>
                  <a:gd name="connsiteX29" fmla="*/ 223145 w 444708"/>
                  <a:gd name="connsiteY29" fmla="*/ 162954 h 397174"/>
                  <a:gd name="connsiteX30" fmla="*/ 256380 w 444708"/>
                  <a:gd name="connsiteY30" fmla="*/ 28433 h 397174"/>
                  <a:gd name="connsiteX31" fmla="*/ 269041 w 444708"/>
                  <a:gd name="connsiteY31" fmla="*/ 7859 h 397174"/>
                  <a:gd name="connsiteX32" fmla="*/ 285065 w 444708"/>
                  <a:gd name="connsiteY32"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9839 w 444708"/>
                  <a:gd name="connsiteY10" fmla="*/ 152425 h 397174"/>
                  <a:gd name="connsiteX11" fmla="*/ 329179 w 444708"/>
                  <a:gd name="connsiteY11" fmla="*/ 150293 h 397174"/>
                  <a:gd name="connsiteX12" fmla="*/ 302276 w 444708"/>
                  <a:gd name="connsiteY12" fmla="*/ 47424 h 397174"/>
                  <a:gd name="connsiteX13" fmla="*/ 299111 w 444708"/>
                  <a:gd name="connsiteY13" fmla="*/ 34763 h 397174"/>
                  <a:gd name="connsiteX14" fmla="*/ 297528 w 444708"/>
                  <a:gd name="connsiteY14" fmla="*/ 31598 h 397174"/>
                  <a:gd name="connsiteX15" fmla="*/ 289615 w 444708"/>
                  <a:gd name="connsiteY15" fmla="*/ 31598 h 397174"/>
                  <a:gd name="connsiteX16" fmla="*/ 288033 w 444708"/>
                  <a:gd name="connsiteY16" fmla="*/ 34763 h 397174"/>
                  <a:gd name="connsiteX17" fmla="*/ 248467 w 444708"/>
                  <a:gd name="connsiteY17" fmla="*/ 194606 h 397174"/>
                  <a:gd name="connsiteX18" fmla="*/ 180417 w 444708"/>
                  <a:gd name="connsiteY18" fmla="*/ 194606 h 397174"/>
                  <a:gd name="connsiteX19" fmla="*/ 175669 w 444708"/>
                  <a:gd name="connsiteY19" fmla="*/ 196189 h 397174"/>
                  <a:gd name="connsiteX20" fmla="*/ 174086 w 444708"/>
                  <a:gd name="connsiteY20" fmla="*/ 199354 h 397174"/>
                  <a:gd name="connsiteX21" fmla="*/ 145599 w 444708"/>
                  <a:gd name="connsiteY21" fmla="*/ 311718 h 397174"/>
                  <a:gd name="connsiteX22" fmla="*/ 0 w 444708"/>
                  <a:gd name="connsiteY22" fmla="*/ 311718 h 397174"/>
                  <a:gd name="connsiteX23" fmla="*/ 0 w 444708"/>
                  <a:gd name="connsiteY23" fmla="*/ 280065 h 397174"/>
                  <a:gd name="connsiteX24" fmla="*/ 120277 w 444708"/>
                  <a:gd name="connsiteY24" fmla="*/ 280065 h 397174"/>
                  <a:gd name="connsiteX25" fmla="*/ 142434 w 444708"/>
                  <a:gd name="connsiteY25" fmla="*/ 191441 h 397174"/>
                  <a:gd name="connsiteX26" fmla="*/ 156678 w 444708"/>
                  <a:gd name="connsiteY26" fmla="*/ 170867 h 397174"/>
                  <a:gd name="connsiteX27" fmla="*/ 180417 w 444708"/>
                  <a:gd name="connsiteY27" fmla="*/ 162954 h 397174"/>
                  <a:gd name="connsiteX28" fmla="*/ 223145 w 444708"/>
                  <a:gd name="connsiteY28" fmla="*/ 162954 h 397174"/>
                  <a:gd name="connsiteX29" fmla="*/ 256380 w 444708"/>
                  <a:gd name="connsiteY29" fmla="*/ 28433 h 397174"/>
                  <a:gd name="connsiteX30" fmla="*/ 269041 w 444708"/>
                  <a:gd name="connsiteY30" fmla="*/ 7859 h 397174"/>
                  <a:gd name="connsiteX31" fmla="*/ 285065 w 444708"/>
                  <a:gd name="connsiteY31"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39839 w 444708"/>
                  <a:gd name="connsiteY10" fmla="*/ 152425 h 397174"/>
                  <a:gd name="connsiteX11" fmla="*/ 302276 w 444708"/>
                  <a:gd name="connsiteY11" fmla="*/ 47424 h 397174"/>
                  <a:gd name="connsiteX12" fmla="*/ 299111 w 444708"/>
                  <a:gd name="connsiteY12" fmla="*/ 34763 h 397174"/>
                  <a:gd name="connsiteX13" fmla="*/ 297528 w 444708"/>
                  <a:gd name="connsiteY13" fmla="*/ 31598 h 397174"/>
                  <a:gd name="connsiteX14" fmla="*/ 289615 w 444708"/>
                  <a:gd name="connsiteY14" fmla="*/ 31598 h 397174"/>
                  <a:gd name="connsiteX15" fmla="*/ 288033 w 444708"/>
                  <a:gd name="connsiteY15" fmla="*/ 34763 h 397174"/>
                  <a:gd name="connsiteX16" fmla="*/ 248467 w 444708"/>
                  <a:gd name="connsiteY16" fmla="*/ 194606 h 397174"/>
                  <a:gd name="connsiteX17" fmla="*/ 180417 w 444708"/>
                  <a:gd name="connsiteY17" fmla="*/ 194606 h 397174"/>
                  <a:gd name="connsiteX18" fmla="*/ 175669 w 444708"/>
                  <a:gd name="connsiteY18" fmla="*/ 196189 h 397174"/>
                  <a:gd name="connsiteX19" fmla="*/ 174086 w 444708"/>
                  <a:gd name="connsiteY19" fmla="*/ 199354 h 397174"/>
                  <a:gd name="connsiteX20" fmla="*/ 145599 w 444708"/>
                  <a:gd name="connsiteY20" fmla="*/ 311718 h 397174"/>
                  <a:gd name="connsiteX21" fmla="*/ 0 w 444708"/>
                  <a:gd name="connsiteY21" fmla="*/ 311718 h 397174"/>
                  <a:gd name="connsiteX22" fmla="*/ 0 w 444708"/>
                  <a:gd name="connsiteY22" fmla="*/ 280065 h 397174"/>
                  <a:gd name="connsiteX23" fmla="*/ 120277 w 444708"/>
                  <a:gd name="connsiteY23" fmla="*/ 280065 h 397174"/>
                  <a:gd name="connsiteX24" fmla="*/ 142434 w 444708"/>
                  <a:gd name="connsiteY24" fmla="*/ 191441 h 397174"/>
                  <a:gd name="connsiteX25" fmla="*/ 156678 w 444708"/>
                  <a:gd name="connsiteY25" fmla="*/ 170867 h 397174"/>
                  <a:gd name="connsiteX26" fmla="*/ 180417 w 444708"/>
                  <a:gd name="connsiteY26" fmla="*/ 162954 h 397174"/>
                  <a:gd name="connsiteX27" fmla="*/ 223145 w 444708"/>
                  <a:gd name="connsiteY27" fmla="*/ 162954 h 397174"/>
                  <a:gd name="connsiteX28" fmla="*/ 256380 w 444708"/>
                  <a:gd name="connsiteY28" fmla="*/ 28433 h 397174"/>
                  <a:gd name="connsiteX29" fmla="*/ 269041 w 444708"/>
                  <a:gd name="connsiteY29" fmla="*/ 7859 h 397174"/>
                  <a:gd name="connsiteX30" fmla="*/ 285065 w 444708"/>
                  <a:gd name="connsiteY30"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345098 w 444708"/>
                  <a:gd name="connsiteY6" fmla="*/ 153477 h 397174"/>
                  <a:gd name="connsiteX7" fmla="*/ 404922 w 444708"/>
                  <a:gd name="connsiteY7" fmla="*/ 348115 h 397174"/>
                  <a:gd name="connsiteX8" fmla="*/ 444708 w 444708"/>
                  <a:gd name="connsiteY8" fmla="*/ 348115 h 397174"/>
                  <a:gd name="connsiteX9" fmla="*/ 394066 w 444708"/>
                  <a:gd name="connsiteY9" fmla="*/ 397174 h 397174"/>
                  <a:gd name="connsiteX10" fmla="*/ 302276 w 444708"/>
                  <a:gd name="connsiteY10" fmla="*/ 47424 h 397174"/>
                  <a:gd name="connsiteX11" fmla="*/ 299111 w 444708"/>
                  <a:gd name="connsiteY11" fmla="*/ 34763 h 397174"/>
                  <a:gd name="connsiteX12" fmla="*/ 297528 w 444708"/>
                  <a:gd name="connsiteY12" fmla="*/ 31598 h 397174"/>
                  <a:gd name="connsiteX13" fmla="*/ 289615 w 444708"/>
                  <a:gd name="connsiteY13" fmla="*/ 31598 h 397174"/>
                  <a:gd name="connsiteX14" fmla="*/ 288033 w 444708"/>
                  <a:gd name="connsiteY14" fmla="*/ 34763 h 397174"/>
                  <a:gd name="connsiteX15" fmla="*/ 248467 w 444708"/>
                  <a:gd name="connsiteY15" fmla="*/ 194606 h 397174"/>
                  <a:gd name="connsiteX16" fmla="*/ 180417 w 444708"/>
                  <a:gd name="connsiteY16" fmla="*/ 194606 h 397174"/>
                  <a:gd name="connsiteX17" fmla="*/ 175669 w 444708"/>
                  <a:gd name="connsiteY17" fmla="*/ 196189 h 397174"/>
                  <a:gd name="connsiteX18" fmla="*/ 174086 w 444708"/>
                  <a:gd name="connsiteY18" fmla="*/ 199354 h 397174"/>
                  <a:gd name="connsiteX19" fmla="*/ 145599 w 444708"/>
                  <a:gd name="connsiteY19" fmla="*/ 311718 h 397174"/>
                  <a:gd name="connsiteX20" fmla="*/ 0 w 444708"/>
                  <a:gd name="connsiteY20" fmla="*/ 311718 h 397174"/>
                  <a:gd name="connsiteX21" fmla="*/ 0 w 444708"/>
                  <a:gd name="connsiteY21" fmla="*/ 280065 h 397174"/>
                  <a:gd name="connsiteX22" fmla="*/ 120277 w 444708"/>
                  <a:gd name="connsiteY22" fmla="*/ 280065 h 397174"/>
                  <a:gd name="connsiteX23" fmla="*/ 142434 w 444708"/>
                  <a:gd name="connsiteY23" fmla="*/ 191441 h 397174"/>
                  <a:gd name="connsiteX24" fmla="*/ 156678 w 444708"/>
                  <a:gd name="connsiteY24" fmla="*/ 170867 h 397174"/>
                  <a:gd name="connsiteX25" fmla="*/ 180417 w 444708"/>
                  <a:gd name="connsiteY25" fmla="*/ 162954 h 397174"/>
                  <a:gd name="connsiteX26" fmla="*/ 223145 w 444708"/>
                  <a:gd name="connsiteY26" fmla="*/ 162954 h 397174"/>
                  <a:gd name="connsiteX27" fmla="*/ 256380 w 444708"/>
                  <a:gd name="connsiteY27" fmla="*/ 28433 h 397174"/>
                  <a:gd name="connsiteX28" fmla="*/ 269041 w 444708"/>
                  <a:gd name="connsiteY28" fmla="*/ 7859 h 397174"/>
                  <a:gd name="connsiteX29" fmla="*/ 285065 w 444708"/>
                  <a:gd name="connsiteY29"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360831 w 444708"/>
                  <a:gd name="connsiteY5" fmla="*/ 156623 h 397174"/>
                  <a:gd name="connsiteX6" fmla="*/ 404922 w 444708"/>
                  <a:gd name="connsiteY6" fmla="*/ 348115 h 397174"/>
                  <a:gd name="connsiteX7" fmla="*/ 444708 w 444708"/>
                  <a:gd name="connsiteY7" fmla="*/ 348115 h 397174"/>
                  <a:gd name="connsiteX8" fmla="*/ 394066 w 444708"/>
                  <a:gd name="connsiteY8" fmla="*/ 397174 h 397174"/>
                  <a:gd name="connsiteX9" fmla="*/ 302276 w 444708"/>
                  <a:gd name="connsiteY9" fmla="*/ 47424 h 397174"/>
                  <a:gd name="connsiteX10" fmla="*/ 299111 w 444708"/>
                  <a:gd name="connsiteY10" fmla="*/ 34763 h 397174"/>
                  <a:gd name="connsiteX11" fmla="*/ 297528 w 444708"/>
                  <a:gd name="connsiteY11" fmla="*/ 31598 h 397174"/>
                  <a:gd name="connsiteX12" fmla="*/ 289615 w 444708"/>
                  <a:gd name="connsiteY12" fmla="*/ 31598 h 397174"/>
                  <a:gd name="connsiteX13" fmla="*/ 288033 w 444708"/>
                  <a:gd name="connsiteY13" fmla="*/ 34763 h 397174"/>
                  <a:gd name="connsiteX14" fmla="*/ 248467 w 444708"/>
                  <a:gd name="connsiteY14" fmla="*/ 194606 h 397174"/>
                  <a:gd name="connsiteX15" fmla="*/ 180417 w 444708"/>
                  <a:gd name="connsiteY15" fmla="*/ 194606 h 397174"/>
                  <a:gd name="connsiteX16" fmla="*/ 175669 w 444708"/>
                  <a:gd name="connsiteY16" fmla="*/ 196189 h 397174"/>
                  <a:gd name="connsiteX17" fmla="*/ 174086 w 444708"/>
                  <a:gd name="connsiteY17" fmla="*/ 199354 h 397174"/>
                  <a:gd name="connsiteX18" fmla="*/ 145599 w 444708"/>
                  <a:gd name="connsiteY18" fmla="*/ 311718 h 397174"/>
                  <a:gd name="connsiteX19" fmla="*/ 0 w 444708"/>
                  <a:gd name="connsiteY19" fmla="*/ 311718 h 397174"/>
                  <a:gd name="connsiteX20" fmla="*/ 0 w 444708"/>
                  <a:gd name="connsiteY20" fmla="*/ 280065 h 397174"/>
                  <a:gd name="connsiteX21" fmla="*/ 120277 w 444708"/>
                  <a:gd name="connsiteY21" fmla="*/ 280065 h 397174"/>
                  <a:gd name="connsiteX22" fmla="*/ 142434 w 444708"/>
                  <a:gd name="connsiteY22" fmla="*/ 191441 h 397174"/>
                  <a:gd name="connsiteX23" fmla="*/ 156678 w 444708"/>
                  <a:gd name="connsiteY23" fmla="*/ 170867 h 397174"/>
                  <a:gd name="connsiteX24" fmla="*/ 180417 w 444708"/>
                  <a:gd name="connsiteY24" fmla="*/ 162954 h 397174"/>
                  <a:gd name="connsiteX25" fmla="*/ 223145 w 444708"/>
                  <a:gd name="connsiteY25" fmla="*/ 162954 h 397174"/>
                  <a:gd name="connsiteX26" fmla="*/ 256380 w 444708"/>
                  <a:gd name="connsiteY26" fmla="*/ 28433 h 397174"/>
                  <a:gd name="connsiteX27" fmla="*/ 269041 w 444708"/>
                  <a:gd name="connsiteY27" fmla="*/ 7859 h 397174"/>
                  <a:gd name="connsiteX28" fmla="*/ 285065 w 444708"/>
                  <a:gd name="connsiteY28"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363999 w 444708"/>
                  <a:gd name="connsiteY4" fmla="*/ 161371 h 397174"/>
                  <a:gd name="connsiteX5" fmla="*/ 404922 w 444708"/>
                  <a:gd name="connsiteY5" fmla="*/ 348115 h 397174"/>
                  <a:gd name="connsiteX6" fmla="*/ 444708 w 444708"/>
                  <a:gd name="connsiteY6" fmla="*/ 348115 h 397174"/>
                  <a:gd name="connsiteX7" fmla="*/ 394066 w 444708"/>
                  <a:gd name="connsiteY7" fmla="*/ 397174 h 397174"/>
                  <a:gd name="connsiteX8" fmla="*/ 302276 w 444708"/>
                  <a:gd name="connsiteY8" fmla="*/ 47424 h 397174"/>
                  <a:gd name="connsiteX9" fmla="*/ 299111 w 444708"/>
                  <a:gd name="connsiteY9" fmla="*/ 34763 h 397174"/>
                  <a:gd name="connsiteX10" fmla="*/ 297528 w 444708"/>
                  <a:gd name="connsiteY10" fmla="*/ 31598 h 397174"/>
                  <a:gd name="connsiteX11" fmla="*/ 289615 w 444708"/>
                  <a:gd name="connsiteY11" fmla="*/ 31598 h 397174"/>
                  <a:gd name="connsiteX12" fmla="*/ 288033 w 444708"/>
                  <a:gd name="connsiteY12" fmla="*/ 34763 h 397174"/>
                  <a:gd name="connsiteX13" fmla="*/ 248467 w 444708"/>
                  <a:gd name="connsiteY13" fmla="*/ 194606 h 397174"/>
                  <a:gd name="connsiteX14" fmla="*/ 180417 w 444708"/>
                  <a:gd name="connsiteY14" fmla="*/ 194606 h 397174"/>
                  <a:gd name="connsiteX15" fmla="*/ 175669 w 444708"/>
                  <a:gd name="connsiteY15" fmla="*/ 196189 h 397174"/>
                  <a:gd name="connsiteX16" fmla="*/ 174086 w 444708"/>
                  <a:gd name="connsiteY16" fmla="*/ 199354 h 397174"/>
                  <a:gd name="connsiteX17" fmla="*/ 145599 w 444708"/>
                  <a:gd name="connsiteY17" fmla="*/ 311718 h 397174"/>
                  <a:gd name="connsiteX18" fmla="*/ 0 w 444708"/>
                  <a:gd name="connsiteY18" fmla="*/ 311718 h 397174"/>
                  <a:gd name="connsiteX19" fmla="*/ 0 w 444708"/>
                  <a:gd name="connsiteY19" fmla="*/ 280065 h 397174"/>
                  <a:gd name="connsiteX20" fmla="*/ 120277 w 444708"/>
                  <a:gd name="connsiteY20" fmla="*/ 280065 h 397174"/>
                  <a:gd name="connsiteX21" fmla="*/ 142434 w 444708"/>
                  <a:gd name="connsiteY21" fmla="*/ 191441 h 397174"/>
                  <a:gd name="connsiteX22" fmla="*/ 156678 w 444708"/>
                  <a:gd name="connsiteY22" fmla="*/ 170867 h 397174"/>
                  <a:gd name="connsiteX23" fmla="*/ 180417 w 444708"/>
                  <a:gd name="connsiteY23" fmla="*/ 162954 h 397174"/>
                  <a:gd name="connsiteX24" fmla="*/ 223145 w 444708"/>
                  <a:gd name="connsiteY24" fmla="*/ 162954 h 397174"/>
                  <a:gd name="connsiteX25" fmla="*/ 256380 w 444708"/>
                  <a:gd name="connsiteY25" fmla="*/ 28433 h 397174"/>
                  <a:gd name="connsiteX26" fmla="*/ 269041 w 444708"/>
                  <a:gd name="connsiteY26" fmla="*/ 7859 h 397174"/>
                  <a:gd name="connsiteX27" fmla="*/ 285065 w 444708"/>
                  <a:gd name="connsiteY27" fmla="*/ 539 h 397174"/>
                  <a:gd name="connsiteX0" fmla="*/ 285065 w 444708"/>
                  <a:gd name="connsiteY0" fmla="*/ 539 h 397174"/>
                  <a:gd name="connsiteX1" fmla="*/ 302276 w 444708"/>
                  <a:gd name="connsiteY1" fmla="*/ 1528 h 397174"/>
                  <a:gd name="connsiteX2" fmla="*/ 316520 w 444708"/>
                  <a:gd name="connsiteY2" fmla="*/ 7859 h 397174"/>
                  <a:gd name="connsiteX3" fmla="*/ 329179 w 444708"/>
                  <a:gd name="connsiteY3" fmla="*/ 26850 h 397174"/>
                  <a:gd name="connsiteX4" fmla="*/ 404922 w 444708"/>
                  <a:gd name="connsiteY4" fmla="*/ 348115 h 397174"/>
                  <a:gd name="connsiteX5" fmla="*/ 444708 w 444708"/>
                  <a:gd name="connsiteY5" fmla="*/ 348115 h 397174"/>
                  <a:gd name="connsiteX6" fmla="*/ 394066 w 444708"/>
                  <a:gd name="connsiteY6" fmla="*/ 397174 h 397174"/>
                  <a:gd name="connsiteX7" fmla="*/ 302276 w 444708"/>
                  <a:gd name="connsiteY7" fmla="*/ 47424 h 397174"/>
                  <a:gd name="connsiteX8" fmla="*/ 299111 w 444708"/>
                  <a:gd name="connsiteY8" fmla="*/ 34763 h 397174"/>
                  <a:gd name="connsiteX9" fmla="*/ 297528 w 444708"/>
                  <a:gd name="connsiteY9" fmla="*/ 31598 h 397174"/>
                  <a:gd name="connsiteX10" fmla="*/ 289615 w 444708"/>
                  <a:gd name="connsiteY10" fmla="*/ 31598 h 397174"/>
                  <a:gd name="connsiteX11" fmla="*/ 288033 w 444708"/>
                  <a:gd name="connsiteY11" fmla="*/ 34763 h 397174"/>
                  <a:gd name="connsiteX12" fmla="*/ 248467 w 444708"/>
                  <a:gd name="connsiteY12" fmla="*/ 194606 h 397174"/>
                  <a:gd name="connsiteX13" fmla="*/ 180417 w 444708"/>
                  <a:gd name="connsiteY13" fmla="*/ 194606 h 397174"/>
                  <a:gd name="connsiteX14" fmla="*/ 175669 w 444708"/>
                  <a:gd name="connsiteY14" fmla="*/ 196189 h 397174"/>
                  <a:gd name="connsiteX15" fmla="*/ 174086 w 444708"/>
                  <a:gd name="connsiteY15" fmla="*/ 199354 h 397174"/>
                  <a:gd name="connsiteX16" fmla="*/ 145599 w 444708"/>
                  <a:gd name="connsiteY16" fmla="*/ 311718 h 397174"/>
                  <a:gd name="connsiteX17" fmla="*/ 0 w 444708"/>
                  <a:gd name="connsiteY17" fmla="*/ 311718 h 397174"/>
                  <a:gd name="connsiteX18" fmla="*/ 0 w 444708"/>
                  <a:gd name="connsiteY18" fmla="*/ 280065 h 397174"/>
                  <a:gd name="connsiteX19" fmla="*/ 120277 w 444708"/>
                  <a:gd name="connsiteY19" fmla="*/ 280065 h 397174"/>
                  <a:gd name="connsiteX20" fmla="*/ 142434 w 444708"/>
                  <a:gd name="connsiteY20" fmla="*/ 191441 h 397174"/>
                  <a:gd name="connsiteX21" fmla="*/ 156678 w 444708"/>
                  <a:gd name="connsiteY21" fmla="*/ 170867 h 397174"/>
                  <a:gd name="connsiteX22" fmla="*/ 180417 w 444708"/>
                  <a:gd name="connsiteY22" fmla="*/ 162954 h 397174"/>
                  <a:gd name="connsiteX23" fmla="*/ 223145 w 444708"/>
                  <a:gd name="connsiteY23" fmla="*/ 162954 h 397174"/>
                  <a:gd name="connsiteX24" fmla="*/ 256380 w 444708"/>
                  <a:gd name="connsiteY24" fmla="*/ 28433 h 397174"/>
                  <a:gd name="connsiteX25" fmla="*/ 269041 w 444708"/>
                  <a:gd name="connsiteY25" fmla="*/ 7859 h 397174"/>
                  <a:gd name="connsiteX26" fmla="*/ 285065 w 444708"/>
                  <a:gd name="connsiteY26" fmla="*/ 539 h 39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08" h="397174">
                    <a:moveTo>
                      <a:pt x="285065" y="539"/>
                    </a:moveTo>
                    <a:cubicBezTo>
                      <a:pt x="290802" y="-450"/>
                      <a:pt x="296737" y="-54"/>
                      <a:pt x="302276" y="1528"/>
                    </a:cubicBezTo>
                    <a:cubicBezTo>
                      <a:pt x="307024" y="3111"/>
                      <a:pt x="311772" y="4693"/>
                      <a:pt x="316520" y="7859"/>
                    </a:cubicBezTo>
                    <a:cubicBezTo>
                      <a:pt x="324434" y="14189"/>
                      <a:pt x="329179" y="20520"/>
                      <a:pt x="329179" y="26850"/>
                    </a:cubicBezTo>
                    <a:lnTo>
                      <a:pt x="404922" y="348115"/>
                    </a:lnTo>
                    <a:lnTo>
                      <a:pt x="444708" y="348115"/>
                    </a:lnTo>
                    <a:lnTo>
                      <a:pt x="394066" y="397174"/>
                    </a:lnTo>
                    <a:lnTo>
                      <a:pt x="302276" y="47424"/>
                    </a:lnTo>
                    <a:lnTo>
                      <a:pt x="299111" y="34763"/>
                    </a:lnTo>
                    <a:cubicBezTo>
                      <a:pt x="299111" y="33180"/>
                      <a:pt x="299111" y="33180"/>
                      <a:pt x="297528" y="31598"/>
                    </a:cubicBezTo>
                    <a:cubicBezTo>
                      <a:pt x="294363" y="30015"/>
                      <a:pt x="291198" y="30015"/>
                      <a:pt x="289615" y="31598"/>
                    </a:cubicBezTo>
                    <a:cubicBezTo>
                      <a:pt x="289615" y="31598"/>
                      <a:pt x="288033" y="33180"/>
                      <a:pt x="288033" y="34763"/>
                    </a:cubicBezTo>
                    <a:lnTo>
                      <a:pt x="248467" y="194606"/>
                    </a:lnTo>
                    <a:lnTo>
                      <a:pt x="180417" y="194606"/>
                    </a:lnTo>
                    <a:cubicBezTo>
                      <a:pt x="178832" y="194606"/>
                      <a:pt x="177249" y="194606"/>
                      <a:pt x="175669" y="196189"/>
                    </a:cubicBezTo>
                    <a:cubicBezTo>
                      <a:pt x="175669" y="197771"/>
                      <a:pt x="174086" y="197771"/>
                      <a:pt x="174086" y="199354"/>
                    </a:cubicBezTo>
                    <a:lnTo>
                      <a:pt x="145599" y="311718"/>
                    </a:lnTo>
                    <a:lnTo>
                      <a:pt x="0" y="311718"/>
                    </a:lnTo>
                    <a:lnTo>
                      <a:pt x="0" y="280065"/>
                    </a:lnTo>
                    <a:lnTo>
                      <a:pt x="120277" y="280065"/>
                    </a:lnTo>
                    <a:lnTo>
                      <a:pt x="142434" y="191441"/>
                    </a:lnTo>
                    <a:cubicBezTo>
                      <a:pt x="145599" y="183528"/>
                      <a:pt x="150347" y="175615"/>
                      <a:pt x="156678" y="170867"/>
                    </a:cubicBezTo>
                    <a:cubicBezTo>
                      <a:pt x="163006" y="166119"/>
                      <a:pt x="170919" y="162954"/>
                      <a:pt x="180417" y="162954"/>
                    </a:cubicBezTo>
                    <a:lnTo>
                      <a:pt x="223145" y="162954"/>
                    </a:lnTo>
                    <a:lnTo>
                      <a:pt x="256380" y="28433"/>
                    </a:lnTo>
                    <a:cubicBezTo>
                      <a:pt x="257963" y="20520"/>
                      <a:pt x="262711" y="12606"/>
                      <a:pt x="269041" y="7859"/>
                    </a:cubicBezTo>
                    <a:cubicBezTo>
                      <a:pt x="273789" y="3902"/>
                      <a:pt x="279328" y="1528"/>
                      <a:pt x="285065" y="539"/>
                    </a:cubicBezTo>
                    <a:close/>
                  </a:path>
                </a:pathLst>
              </a:cu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69" name="Freeform: Shape 68">
              <a:extLst>
                <a:ext uri="{FF2B5EF4-FFF2-40B4-BE49-F238E27FC236}">
                  <a16:creationId xmlns:a16="http://schemas.microsoft.com/office/drawing/2014/main" id="{1DD4599C-44CB-4368-BE5F-C2199F8302A7}"/>
                </a:ext>
              </a:extLst>
            </p:cNvPr>
            <p:cNvSpPr/>
            <p:nvPr/>
          </p:nvSpPr>
          <p:spPr>
            <a:xfrm>
              <a:off x="7211255" y="3242651"/>
              <a:ext cx="648861" cy="411472"/>
            </a:xfrm>
            <a:custGeom>
              <a:avLst/>
              <a:gdLst>
                <a:gd name="connsiteX0" fmla="*/ 145486 w 275515"/>
                <a:gd name="connsiteY0" fmla="*/ 21023 h 174717"/>
                <a:gd name="connsiteX1" fmla="*/ 146158 w 275515"/>
                <a:gd name="connsiteY1" fmla="*/ 19679 h 174717"/>
                <a:gd name="connsiteX2" fmla="*/ 148173 w 275515"/>
                <a:gd name="connsiteY2" fmla="*/ 19007 h 174717"/>
                <a:gd name="connsiteX3" fmla="*/ 150190 w 275515"/>
                <a:gd name="connsiteY3" fmla="*/ 19679 h 174717"/>
                <a:gd name="connsiteX4" fmla="*/ 150861 w 275515"/>
                <a:gd name="connsiteY4" fmla="*/ 21023 h 174717"/>
                <a:gd name="connsiteX5" fmla="*/ 167661 w 275515"/>
                <a:gd name="connsiteY5" fmla="*/ 88222 h 174717"/>
                <a:gd name="connsiteX6" fmla="*/ 193197 w 275515"/>
                <a:gd name="connsiteY6" fmla="*/ 88222 h 174717"/>
                <a:gd name="connsiteX7" fmla="*/ 196557 w 275515"/>
                <a:gd name="connsiteY7" fmla="*/ 88222 h 174717"/>
                <a:gd name="connsiteX8" fmla="*/ 198572 w 275515"/>
                <a:gd name="connsiteY8" fmla="*/ 88894 h 174717"/>
                <a:gd name="connsiteX9" fmla="*/ 199245 w 275515"/>
                <a:gd name="connsiteY9" fmla="*/ 90238 h 174717"/>
                <a:gd name="connsiteX10" fmla="*/ 211340 w 275515"/>
                <a:gd name="connsiteY10" fmla="*/ 137949 h 174717"/>
                <a:gd name="connsiteX11" fmla="*/ 273164 w 275515"/>
                <a:gd name="connsiteY11" fmla="*/ 137949 h 174717"/>
                <a:gd name="connsiteX12" fmla="*/ 273164 w 275515"/>
                <a:gd name="connsiteY12" fmla="*/ 124509 h 174717"/>
                <a:gd name="connsiteX13" fmla="*/ 222092 w 275515"/>
                <a:gd name="connsiteY13" fmla="*/ 124509 h 174717"/>
                <a:gd name="connsiteX14" fmla="*/ 212685 w 275515"/>
                <a:gd name="connsiteY14" fmla="*/ 86878 h 174717"/>
                <a:gd name="connsiteX15" fmla="*/ 206637 w 275515"/>
                <a:gd name="connsiteY15" fmla="*/ 78142 h 174717"/>
                <a:gd name="connsiteX16" fmla="*/ 204621 w 275515"/>
                <a:gd name="connsiteY16" fmla="*/ 76798 h 174717"/>
                <a:gd name="connsiteX17" fmla="*/ 204621 w 275515"/>
                <a:gd name="connsiteY17" fmla="*/ 76798 h 174717"/>
                <a:gd name="connsiteX18" fmla="*/ 196557 w 275515"/>
                <a:gd name="connsiteY18" fmla="*/ 74782 h 174717"/>
                <a:gd name="connsiteX19" fmla="*/ 187821 w 275515"/>
                <a:gd name="connsiteY19" fmla="*/ 74782 h 174717"/>
                <a:gd name="connsiteX20" fmla="*/ 187821 w 275515"/>
                <a:gd name="connsiteY20" fmla="*/ 74782 h 174717"/>
                <a:gd name="connsiteX21" fmla="*/ 187821 w 275515"/>
                <a:gd name="connsiteY21" fmla="*/ 74782 h 174717"/>
                <a:gd name="connsiteX22" fmla="*/ 178413 w 275515"/>
                <a:gd name="connsiteY22" fmla="*/ 74782 h 174717"/>
                <a:gd name="connsiteX23" fmla="*/ 164301 w 275515"/>
                <a:gd name="connsiteY23" fmla="*/ 17663 h 174717"/>
                <a:gd name="connsiteX24" fmla="*/ 160269 w 275515"/>
                <a:gd name="connsiteY24" fmla="*/ 10271 h 174717"/>
                <a:gd name="connsiteX25" fmla="*/ 160269 w 275515"/>
                <a:gd name="connsiteY25" fmla="*/ 10271 h 174717"/>
                <a:gd name="connsiteX26" fmla="*/ 158926 w 275515"/>
                <a:gd name="connsiteY26" fmla="*/ 8255 h 174717"/>
                <a:gd name="connsiteX27" fmla="*/ 145486 w 275515"/>
                <a:gd name="connsiteY27" fmla="*/ 5567 h 174717"/>
                <a:gd name="connsiteX28" fmla="*/ 145486 w 275515"/>
                <a:gd name="connsiteY28" fmla="*/ 5567 h 174717"/>
                <a:gd name="connsiteX29" fmla="*/ 138766 w 275515"/>
                <a:gd name="connsiteY29" fmla="*/ 8255 h 174717"/>
                <a:gd name="connsiteX30" fmla="*/ 134062 w 275515"/>
                <a:gd name="connsiteY30" fmla="*/ 14303 h 174717"/>
                <a:gd name="connsiteX31" fmla="*/ 132718 w 275515"/>
                <a:gd name="connsiteY31" fmla="*/ 16991 h 174717"/>
                <a:gd name="connsiteX32" fmla="*/ 99118 w 275515"/>
                <a:gd name="connsiteY32" fmla="*/ 147357 h 174717"/>
                <a:gd name="connsiteX33" fmla="*/ 80974 w 275515"/>
                <a:gd name="connsiteY33" fmla="*/ 129213 h 174717"/>
                <a:gd name="connsiteX34" fmla="*/ 58127 w 275515"/>
                <a:gd name="connsiteY34" fmla="*/ 129213 h 174717"/>
                <a:gd name="connsiteX35" fmla="*/ 44015 w 275515"/>
                <a:gd name="connsiteY35" fmla="*/ 143325 h 174717"/>
                <a:gd name="connsiteX36" fmla="*/ 5040 w 275515"/>
                <a:gd name="connsiteY36" fmla="*/ 143325 h 174717"/>
                <a:gd name="connsiteX37" fmla="*/ 5040 w 275515"/>
                <a:gd name="connsiteY37" fmla="*/ 156765 h 174717"/>
                <a:gd name="connsiteX38" fmla="*/ 49391 w 275515"/>
                <a:gd name="connsiteY38" fmla="*/ 156765 h 174717"/>
                <a:gd name="connsiteX39" fmla="*/ 67534 w 275515"/>
                <a:gd name="connsiteY39" fmla="*/ 138621 h 174717"/>
                <a:gd name="connsiteX40" fmla="*/ 71567 w 275515"/>
                <a:gd name="connsiteY40" fmla="*/ 138621 h 174717"/>
                <a:gd name="connsiteX41" fmla="*/ 106510 w 275515"/>
                <a:gd name="connsiteY41" fmla="*/ 172893 h 174717"/>
                <a:gd name="connsiteX42" fmla="*/ 134062 w 275515"/>
                <a:gd name="connsiteY42" fmla="*/ 66046 h 174717"/>
                <a:gd name="connsiteX43" fmla="*/ 145486 w 275515"/>
                <a:gd name="connsiteY43" fmla="*/ 21023 h 17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5515" h="174717">
                  <a:moveTo>
                    <a:pt x="145486" y="21023"/>
                  </a:moveTo>
                  <a:cubicBezTo>
                    <a:pt x="145486" y="20351"/>
                    <a:pt x="145486" y="20351"/>
                    <a:pt x="146158" y="19679"/>
                  </a:cubicBezTo>
                  <a:cubicBezTo>
                    <a:pt x="146830" y="19007"/>
                    <a:pt x="147501" y="19007"/>
                    <a:pt x="148173" y="19007"/>
                  </a:cubicBezTo>
                  <a:cubicBezTo>
                    <a:pt x="148846" y="19007"/>
                    <a:pt x="149518" y="19007"/>
                    <a:pt x="150190" y="19679"/>
                  </a:cubicBezTo>
                  <a:cubicBezTo>
                    <a:pt x="150861" y="19679"/>
                    <a:pt x="150861" y="20351"/>
                    <a:pt x="150861" y="21023"/>
                  </a:cubicBezTo>
                  <a:lnTo>
                    <a:pt x="167661" y="88222"/>
                  </a:lnTo>
                  <a:lnTo>
                    <a:pt x="193197" y="88222"/>
                  </a:lnTo>
                  <a:lnTo>
                    <a:pt x="196557" y="88222"/>
                  </a:lnTo>
                  <a:cubicBezTo>
                    <a:pt x="197229" y="88222"/>
                    <a:pt x="197901" y="88222"/>
                    <a:pt x="198572" y="88894"/>
                  </a:cubicBezTo>
                  <a:cubicBezTo>
                    <a:pt x="199245" y="89566"/>
                    <a:pt x="199245" y="89566"/>
                    <a:pt x="199245" y="90238"/>
                  </a:cubicBezTo>
                  <a:lnTo>
                    <a:pt x="211340" y="137949"/>
                  </a:lnTo>
                  <a:lnTo>
                    <a:pt x="273164" y="137949"/>
                  </a:lnTo>
                  <a:lnTo>
                    <a:pt x="273164" y="124509"/>
                  </a:lnTo>
                  <a:lnTo>
                    <a:pt x="222092" y="124509"/>
                  </a:lnTo>
                  <a:lnTo>
                    <a:pt x="212685" y="86878"/>
                  </a:lnTo>
                  <a:cubicBezTo>
                    <a:pt x="212012" y="83518"/>
                    <a:pt x="209997" y="80158"/>
                    <a:pt x="206637" y="78142"/>
                  </a:cubicBezTo>
                  <a:cubicBezTo>
                    <a:pt x="205965" y="77470"/>
                    <a:pt x="205292" y="77470"/>
                    <a:pt x="204621" y="76798"/>
                  </a:cubicBezTo>
                  <a:lnTo>
                    <a:pt x="204621" y="76798"/>
                  </a:lnTo>
                  <a:cubicBezTo>
                    <a:pt x="201932" y="75454"/>
                    <a:pt x="199245" y="74782"/>
                    <a:pt x="196557" y="74782"/>
                  </a:cubicBezTo>
                  <a:lnTo>
                    <a:pt x="187821" y="74782"/>
                  </a:lnTo>
                  <a:lnTo>
                    <a:pt x="187821" y="74782"/>
                  </a:lnTo>
                  <a:lnTo>
                    <a:pt x="187821" y="74782"/>
                  </a:lnTo>
                  <a:lnTo>
                    <a:pt x="178413" y="74782"/>
                  </a:lnTo>
                  <a:lnTo>
                    <a:pt x="164301" y="17663"/>
                  </a:lnTo>
                  <a:cubicBezTo>
                    <a:pt x="163629" y="14975"/>
                    <a:pt x="162286" y="12287"/>
                    <a:pt x="160269" y="10271"/>
                  </a:cubicBezTo>
                  <a:lnTo>
                    <a:pt x="160269" y="10271"/>
                  </a:lnTo>
                  <a:cubicBezTo>
                    <a:pt x="159598" y="9599"/>
                    <a:pt x="159598" y="8927"/>
                    <a:pt x="158926" y="8255"/>
                  </a:cubicBezTo>
                  <a:cubicBezTo>
                    <a:pt x="154893" y="5567"/>
                    <a:pt x="150190" y="4223"/>
                    <a:pt x="145486" y="5567"/>
                  </a:cubicBezTo>
                  <a:lnTo>
                    <a:pt x="145486" y="5567"/>
                  </a:lnTo>
                  <a:cubicBezTo>
                    <a:pt x="142798" y="6239"/>
                    <a:pt x="140782" y="6911"/>
                    <a:pt x="138766" y="8255"/>
                  </a:cubicBezTo>
                  <a:cubicBezTo>
                    <a:pt x="136750" y="9599"/>
                    <a:pt x="135406" y="12287"/>
                    <a:pt x="134062" y="14303"/>
                  </a:cubicBezTo>
                  <a:cubicBezTo>
                    <a:pt x="133390" y="14975"/>
                    <a:pt x="133390" y="16319"/>
                    <a:pt x="132718" y="16991"/>
                  </a:cubicBezTo>
                  <a:lnTo>
                    <a:pt x="99118" y="147357"/>
                  </a:lnTo>
                  <a:lnTo>
                    <a:pt x="80974" y="129213"/>
                  </a:lnTo>
                  <a:cubicBezTo>
                    <a:pt x="74927" y="123165"/>
                    <a:pt x="64175" y="123165"/>
                    <a:pt x="58127" y="129213"/>
                  </a:cubicBezTo>
                  <a:lnTo>
                    <a:pt x="44015" y="143325"/>
                  </a:lnTo>
                  <a:lnTo>
                    <a:pt x="5040" y="143325"/>
                  </a:lnTo>
                  <a:lnTo>
                    <a:pt x="5040" y="156765"/>
                  </a:lnTo>
                  <a:lnTo>
                    <a:pt x="49391" y="156765"/>
                  </a:lnTo>
                  <a:lnTo>
                    <a:pt x="67534" y="138621"/>
                  </a:lnTo>
                  <a:cubicBezTo>
                    <a:pt x="68879" y="137277"/>
                    <a:pt x="70223" y="137277"/>
                    <a:pt x="71567" y="138621"/>
                  </a:cubicBezTo>
                  <a:lnTo>
                    <a:pt x="106510" y="172893"/>
                  </a:lnTo>
                  <a:lnTo>
                    <a:pt x="134062" y="66046"/>
                  </a:lnTo>
                  <a:lnTo>
                    <a:pt x="145486" y="21023"/>
                  </a:lnTo>
                  <a:close/>
                </a:path>
              </a:pathLst>
            </a:custGeom>
            <a:grp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pic>
        <p:nvPicPr>
          <p:cNvPr id="40" name="Picture 39">
            <a:extLst>
              <a:ext uri="{FF2B5EF4-FFF2-40B4-BE49-F238E27FC236}">
                <a16:creationId xmlns:a16="http://schemas.microsoft.com/office/drawing/2014/main" id="{0E831DFA-B210-4EA7-9943-C6DC4532A62E}"/>
              </a:ext>
            </a:extLst>
          </p:cNvPr>
          <p:cNvPicPr>
            <a:picLocks noChangeAspect="1"/>
          </p:cNvPicPr>
          <p:nvPr/>
        </p:nvPicPr>
        <p:blipFill rotWithShape="1">
          <a:blip r:embed="rId7"/>
          <a:srcRect l="64312"/>
          <a:stretch/>
        </p:blipFill>
        <p:spPr>
          <a:xfrm>
            <a:off x="6707474" y="1899722"/>
            <a:ext cx="4351020" cy="3099084"/>
          </a:xfrm>
          <a:prstGeom prst="rect">
            <a:avLst/>
          </a:prstGeom>
        </p:spPr>
      </p:pic>
      <p:sp>
        <p:nvSpPr>
          <p:cNvPr id="5" name="Rectangle 4">
            <a:extLst>
              <a:ext uri="{FF2B5EF4-FFF2-40B4-BE49-F238E27FC236}">
                <a16:creationId xmlns:a16="http://schemas.microsoft.com/office/drawing/2014/main" id="{42563A09-C535-4CD9-A13F-E29BDCB44DC7}"/>
              </a:ext>
            </a:extLst>
          </p:cNvPr>
          <p:cNvSpPr/>
          <p:nvPr/>
        </p:nvSpPr>
        <p:spPr>
          <a:xfrm>
            <a:off x="6301154" y="4903061"/>
            <a:ext cx="6096000" cy="677108"/>
          </a:xfrm>
          <a:prstGeom prst="rect">
            <a:avLst/>
          </a:prstGeom>
        </p:spPr>
        <p:txBody>
          <a:bodyPr>
            <a:spAutoFit/>
          </a:bodyPr>
          <a:lstStyle/>
          <a:p>
            <a:pPr lvl="0" defTabSz="932742">
              <a:spcBef>
                <a:spcPct val="0"/>
              </a:spcBef>
              <a:defRPr/>
            </a:pPr>
            <a:r>
              <a:rPr lang="en-US" sz="2000" spc="-50" dirty="0">
                <a:ln w="3175">
                  <a:noFill/>
                </a:ln>
                <a:solidFill>
                  <a:srgbClr val="3AC900"/>
                </a:solidFill>
                <a:latin typeface="Segoe UI Semibold"/>
                <a:cs typeface="Segoe UI" pitchFamily="34" charset="0"/>
              </a:rPr>
              <a:t>AWS is 5x more expensive than Azure</a:t>
            </a:r>
          </a:p>
          <a:p>
            <a:pPr lvl="0" defTabSz="932742">
              <a:spcBef>
                <a:spcPct val="0"/>
              </a:spcBef>
              <a:defRPr/>
            </a:pPr>
            <a:r>
              <a:rPr lang="en-US" spc="-50" dirty="0">
                <a:ln w="3175">
                  <a:noFill/>
                </a:ln>
                <a:gradFill>
                  <a:gsLst>
                    <a:gs pos="1250">
                      <a:srgbClr val="1A1A1A"/>
                    </a:gs>
                    <a:gs pos="100000">
                      <a:srgbClr val="1A1A1A"/>
                    </a:gs>
                  </a:gsLst>
                  <a:lin ang="5400000" scaled="0"/>
                </a:gradFill>
                <a:cs typeface="Segoe UI Semilight" panose="020B0402040204020203" pitchFamily="34" charset="0"/>
              </a:rPr>
              <a:t>Learn more at: </a:t>
            </a:r>
            <a:r>
              <a:rPr lang="en-US" spc="-50" dirty="0">
                <a:ln w="3175">
                  <a:noFill/>
                </a:ln>
                <a:gradFill>
                  <a:gsLst>
                    <a:gs pos="1250">
                      <a:srgbClr val="0078D4"/>
                    </a:gs>
                    <a:gs pos="100000">
                      <a:srgbClr val="0078D4"/>
                    </a:gs>
                  </a:gsLst>
                  <a:lin ang="5400000" scaled="0"/>
                </a:gradFill>
                <a:cs typeface="Segoe UI Semilight" panose="020B0402040204020203" pitchFamily="34" charset="0"/>
                <a:hlinkClick r:id="rId8">
                  <a:extLst>
                    <a:ext uri="{A12FA001-AC4F-418D-AE19-62706E023703}">
                      <ahyp:hlinkClr xmlns:ahyp="http://schemas.microsoft.com/office/drawing/2018/hyperlinkcolor" val="tx"/>
                    </a:ext>
                  </a:extLst>
                </a:hlinkClick>
              </a:rPr>
              <a:t>http://aka.ms/Why5xmore</a:t>
            </a:r>
            <a:endParaRPr lang="en-US" spc="-50" dirty="0">
              <a:ln w="3175">
                <a:noFill/>
              </a:ln>
              <a:gradFill>
                <a:gsLst>
                  <a:gs pos="1250">
                    <a:srgbClr val="0078D4"/>
                  </a:gs>
                  <a:gs pos="100000">
                    <a:srgbClr val="0078D4"/>
                  </a:gs>
                </a:gsLst>
                <a:lin ang="5400000" scaled="0"/>
              </a:gradFill>
              <a:cs typeface="Segoe UI Semilight" panose="020B0402040204020203" pitchFamily="34" charset="0"/>
            </a:endParaRPr>
          </a:p>
        </p:txBody>
      </p:sp>
    </p:spTree>
    <p:extLst>
      <p:ext uri="{BB962C8B-B14F-4D97-AF65-F5344CB8AC3E}">
        <p14:creationId xmlns:p14="http://schemas.microsoft.com/office/powerpoint/2010/main" val="18730356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AD9530-5978-43DA-B718-05559829B090}"/>
              </a:ext>
            </a:extLst>
          </p:cNvPr>
          <p:cNvSpPr>
            <a:spLocks noGrp="1"/>
          </p:cNvSpPr>
          <p:nvPr>
            <p:ph type="title"/>
          </p:nvPr>
        </p:nvSpPr>
        <p:spPr/>
        <p:txBody>
          <a:bodyPr/>
          <a:lstStyle/>
          <a:p>
            <a:r>
              <a:rPr lang="en-US" dirty="0"/>
              <a:t>Save big on Windows Server workloads in Azure</a:t>
            </a:r>
          </a:p>
        </p:txBody>
      </p:sp>
      <p:sp>
        <p:nvSpPr>
          <p:cNvPr id="42" name="TextBox 41">
            <a:extLst>
              <a:ext uri="{FF2B5EF4-FFF2-40B4-BE49-F238E27FC236}">
                <a16:creationId xmlns:a16="http://schemas.microsoft.com/office/drawing/2014/main" id="{C9E84A87-26D1-4257-A8F8-6B1753C5EA06}"/>
              </a:ext>
            </a:extLst>
          </p:cNvPr>
          <p:cNvSpPr txBox="1"/>
          <p:nvPr/>
        </p:nvSpPr>
        <p:spPr>
          <a:xfrm>
            <a:off x="584200" y="5774353"/>
            <a:ext cx="10039169" cy="789960"/>
          </a:xfrm>
          <a:prstGeom prst="rect">
            <a:avLst/>
          </a:prstGeom>
          <a:noFill/>
        </p:spPr>
        <p:txBody>
          <a:bodyPr wrap="square" lIns="0" tIns="45720" rIns="91440" bIns="45720" rtlCol="0">
            <a:spAutoFit/>
          </a:bodyPr>
          <a:lstStyle/>
          <a:p>
            <a:pPr marL="0" marR="0" lvl="0" indent="0" algn="l" defTabSz="896178" rtl="0" eaLnBrk="1" fontAlgn="auto" latinLnBrk="0" hangingPunct="1">
              <a:lnSpc>
                <a:spcPct val="100000"/>
              </a:lnSpc>
              <a:spcBef>
                <a:spcPts val="100"/>
              </a:spcBef>
              <a:spcAft>
                <a:spcPts val="0"/>
              </a:spcAft>
              <a:buClrTx/>
              <a:buSzTx/>
              <a:buFontTx/>
              <a:buNone/>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Disclaimers</a:t>
            </a:r>
          </a:p>
          <a:p>
            <a:pPr marL="91440" marR="0" lvl="0" indent="-91440" algn="l" defTabSz="896178" rtl="0" eaLnBrk="1" fontAlgn="auto" latinLnBrk="0" hangingPunct="1">
              <a:lnSpc>
                <a:spcPct val="100000"/>
              </a:lnSpc>
              <a:spcBef>
                <a:spcPts val="100"/>
              </a:spcBef>
              <a:spcAft>
                <a:spcPts val="0"/>
              </a:spcAft>
              <a:buClrTx/>
              <a:buSzTx/>
              <a:buFont typeface="Arial"/>
              <a:buChar char="•"/>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Light"/>
                <a:ea typeface="MS PGothic" panose="020B0600070205080204" pitchFamily="34" charset="-128"/>
                <a:cs typeface="+mn-cs"/>
              </a:rPr>
              <a:t>The 80% saving is based on the combination of Windows Server Azure Hybrid Benefit and 3-year Azure Reserved Instances.</a:t>
            </a:r>
          </a:p>
          <a:p>
            <a:pPr marL="91440" marR="0" lvl="0" indent="-91440" algn="l" defTabSz="896178" rtl="0" eaLnBrk="1" fontAlgn="auto" latinLnBrk="0" hangingPunct="1">
              <a:lnSpc>
                <a:spcPct val="100000"/>
              </a:lnSpc>
              <a:spcBef>
                <a:spcPts val="100"/>
              </a:spcBef>
              <a:spcAft>
                <a:spcPts val="0"/>
              </a:spcAft>
              <a:buClrTx/>
              <a:buSzTx/>
              <a:buFont typeface="Arial"/>
              <a:buChar char="•"/>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Light"/>
                <a:ea typeface="MS PGothic" panose="020B0600070205080204" pitchFamily="34" charset="-128"/>
                <a:cs typeface="+mn-cs"/>
              </a:rPr>
              <a:t>The cost does not include Software Assurance cost.</a:t>
            </a:r>
          </a:p>
          <a:p>
            <a:pPr marL="91440" marR="0" lvl="0" indent="-91440" algn="l" defTabSz="896178" rtl="0" eaLnBrk="1" fontAlgn="auto" latinLnBrk="0" hangingPunct="1">
              <a:lnSpc>
                <a:spcPct val="100000"/>
              </a:lnSpc>
              <a:spcBef>
                <a:spcPts val="100"/>
              </a:spcBef>
              <a:spcAft>
                <a:spcPts val="0"/>
              </a:spcAft>
              <a:buClrTx/>
              <a:buSzTx/>
              <a:buFont typeface="Arial"/>
              <a:buChar char="•"/>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Light"/>
                <a:ea typeface="MS PGothic" panose="020B0600070205080204" pitchFamily="34" charset="-128"/>
                <a:cs typeface="+mn-cs"/>
              </a:rPr>
              <a:t>Sample annual cost comparison of two D2V3 Windows Server VMs. Savings based two D2V3 VMs in US West 2 Region running 744 hours/month for 12 months; Reduced compute rate at SUSE Linux Enterprise rate for US West 2. Azure pricing as of 04/24/2018. AWS pricing as of 04/24.2018. Price subject to change. </a:t>
            </a:r>
          </a:p>
          <a:p>
            <a:pPr marL="91440" marR="0" lvl="0" indent="-91440" algn="l" defTabSz="896178" rtl="0" eaLnBrk="1" fontAlgn="auto" latinLnBrk="0" hangingPunct="1">
              <a:lnSpc>
                <a:spcPct val="100000"/>
              </a:lnSpc>
              <a:spcBef>
                <a:spcPts val="100"/>
              </a:spcBef>
              <a:spcAft>
                <a:spcPts val="0"/>
              </a:spcAft>
              <a:buClrTx/>
              <a:buSzTx/>
              <a:buFont typeface="Arial"/>
              <a:buChar char="•"/>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Light"/>
                <a:ea typeface="MS PGothic" panose="020B0600070205080204" pitchFamily="34" charset="-128"/>
                <a:cs typeface="+mn-cs"/>
              </a:rPr>
              <a:t>Actual savings may vary based on location, instance type, or usage.</a:t>
            </a:r>
          </a:p>
        </p:txBody>
      </p:sp>
      <p:sp>
        <p:nvSpPr>
          <p:cNvPr id="113" name="TextBox 112">
            <a:extLst>
              <a:ext uri="{FF2B5EF4-FFF2-40B4-BE49-F238E27FC236}">
                <a16:creationId xmlns:a16="http://schemas.microsoft.com/office/drawing/2014/main" id="{C6EC08ED-EAA6-411E-9272-7DEA332EC886}"/>
              </a:ext>
            </a:extLst>
          </p:cNvPr>
          <p:cNvSpPr txBox="1"/>
          <p:nvPr/>
        </p:nvSpPr>
        <p:spPr>
          <a:xfrm>
            <a:off x="2338703" y="2034612"/>
            <a:ext cx="694642" cy="461665"/>
          </a:xfrm>
          <a:prstGeom prst="rect">
            <a:avLst/>
          </a:prstGeom>
          <a:noFill/>
        </p:spPr>
        <p:txBody>
          <a:bodyPr wrap="square" lIns="0"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a:t>
            </a:r>
          </a:p>
        </p:txBody>
      </p:sp>
      <p:sp>
        <p:nvSpPr>
          <p:cNvPr id="114" name="TextBox 113">
            <a:extLst>
              <a:ext uri="{FF2B5EF4-FFF2-40B4-BE49-F238E27FC236}">
                <a16:creationId xmlns:a16="http://schemas.microsoft.com/office/drawing/2014/main" id="{BE033DAC-9236-46B9-9D66-C6B746E8F9B9}"/>
              </a:ext>
            </a:extLst>
          </p:cNvPr>
          <p:cNvSpPr txBox="1"/>
          <p:nvPr/>
        </p:nvSpPr>
        <p:spPr>
          <a:xfrm>
            <a:off x="2338703" y="3022361"/>
            <a:ext cx="694642" cy="461665"/>
          </a:xfrm>
          <a:prstGeom prst="rect">
            <a:avLst/>
          </a:prstGeom>
          <a:noFill/>
        </p:spPr>
        <p:txBody>
          <a:bodyPr wrap="square" lIns="0"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a:t>
            </a:r>
          </a:p>
        </p:txBody>
      </p:sp>
      <p:sp>
        <p:nvSpPr>
          <p:cNvPr id="115" name="TextBox 114">
            <a:extLst>
              <a:ext uri="{FF2B5EF4-FFF2-40B4-BE49-F238E27FC236}">
                <a16:creationId xmlns:a16="http://schemas.microsoft.com/office/drawing/2014/main" id="{F9CA8EB8-5983-4D7A-82B3-CE6854F6A6A1}"/>
              </a:ext>
            </a:extLst>
          </p:cNvPr>
          <p:cNvSpPr txBox="1"/>
          <p:nvPr/>
        </p:nvSpPr>
        <p:spPr>
          <a:xfrm>
            <a:off x="2338703" y="4010108"/>
            <a:ext cx="694642" cy="461665"/>
          </a:xfrm>
          <a:prstGeom prst="rect">
            <a:avLst/>
          </a:prstGeom>
          <a:noFill/>
        </p:spPr>
        <p:txBody>
          <a:bodyPr wrap="square" lIns="0"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a:t>
            </a:r>
          </a:p>
        </p:txBody>
      </p:sp>
      <p:sp>
        <p:nvSpPr>
          <p:cNvPr id="112" name="TextBox 111">
            <a:extLst>
              <a:ext uri="{FF2B5EF4-FFF2-40B4-BE49-F238E27FC236}">
                <a16:creationId xmlns:a16="http://schemas.microsoft.com/office/drawing/2014/main" id="{AF745F0F-C8D4-4631-B2E3-4A2FD278CAA4}"/>
              </a:ext>
            </a:extLst>
          </p:cNvPr>
          <p:cNvSpPr txBox="1"/>
          <p:nvPr/>
        </p:nvSpPr>
        <p:spPr>
          <a:xfrm>
            <a:off x="2338703" y="1470139"/>
            <a:ext cx="1004275" cy="307777"/>
          </a:xfrm>
          <a:prstGeom prst="rect">
            <a:avLst/>
          </a:prstGeom>
          <a:noFill/>
        </p:spPr>
        <p:txBody>
          <a:bodyPr wrap="square" lIns="0" rtlCol="0" anchor="ctr">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Semibold" panose="020B0702040204020203" pitchFamily="34" charset="0"/>
                <a:ea typeface="MS PGothic" panose="020B0600070205080204" pitchFamily="34" charset="-128"/>
                <a:cs typeface="Segoe UI Semibold" panose="020B0702040204020203" pitchFamily="34" charset="0"/>
              </a:rPr>
              <a:t>Cost</a:t>
            </a:r>
          </a:p>
        </p:txBody>
      </p:sp>
      <p:sp>
        <p:nvSpPr>
          <p:cNvPr id="107" name="TextBox 106">
            <a:extLst>
              <a:ext uri="{FF2B5EF4-FFF2-40B4-BE49-F238E27FC236}">
                <a16:creationId xmlns:a16="http://schemas.microsoft.com/office/drawing/2014/main" id="{83EA11C6-0451-4BD6-B33C-DBCE41C85A3D}"/>
              </a:ext>
            </a:extLst>
          </p:cNvPr>
          <p:cNvSpPr txBox="1"/>
          <p:nvPr/>
        </p:nvSpPr>
        <p:spPr>
          <a:xfrm>
            <a:off x="3708614" y="1470139"/>
            <a:ext cx="1708354" cy="307777"/>
          </a:xfrm>
          <a:prstGeom prst="rect">
            <a:avLst/>
          </a:prstGeom>
          <a:noFill/>
        </p:spPr>
        <p:txBody>
          <a:bodyPr wrap="square" rtlCol="0" anchor="ctr">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Pay-as-you-go</a:t>
            </a:r>
          </a:p>
        </p:txBody>
      </p:sp>
      <p:sp>
        <p:nvSpPr>
          <p:cNvPr id="109" name="Freeform: Shape 108">
            <a:extLst>
              <a:ext uri="{FF2B5EF4-FFF2-40B4-BE49-F238E27FC236}">
                <a16:creationId xmlns:a16="http://schemas.microsoft.com/office/drawing/2014/main" id="{D68D10C5-7E71-4453-9F74-42C6A1753F77}"/>
              </a:ext>
            </a:extLst>
          </p:cNvPr>
          <p:cNvSpPr/>
          <p:nvPr/>
        </p:nvSpPr>
        <p:spPr>
          <a:xfrm>
            <a:off x="4049465" y="2112413"/>
            <a:ext cx="1026651" cy="2449858"/>
          </a:xfrm>
          <a:custGeom>
            <a:avLst/>
            <a:gdLst>
              <a:gd name="connsiteX0" fmla="*/ 1138910 w 1216188"/>
              <a:gd name="connsiteY0" fmla="*/ 107683 h 2660412"/>
              <a:gd name="connsiteX1" fmla="*/ 611895 w 1216188"/>
              <a:gd name="connsiteY1" fmla="*/ 19003 h 2660412"/>
              <a:gd name="connsiteX2" fmla="*/ 611895 w 1216188"/>
              <a:gd name="connsiteY2" fmla="*/ 19003 h 2660412"/>
              <a:gd name="connsiteX3" fmla="*/ 611895 w 1216188"/>
              <a:gd name="connsiteY3" fmla="*/ 19003 h 2660412"/>
              <a:gd name="connsiteX4" fmla="*/ 69677 w 1216188"/>
              <a:gd name="connsiteY4" fmla="*/ 115285 h 2660412"/>
              <a:gd name="connsiteX5" fmla="*/ 19003 w 1216188"/>
              <a:gd name="connsiteY5" fmla="*/ 186229 h 2660412"/>
              <a:gd name="connsiteX6" fmla="*/ 19003 w 1216188"/>
              <a:gd name="connsiteY6" fmla="*/ 2496987 h 2660412"/>
              <a:gd name="connsiteX7" fmla="*/ 611895 w 1216188"/>
              <a:gd name="connsiteY7" fmla="*/ 2659145 h 2660412"/>
              <a:gd name="connsiteX8" fmla="*/ 1202253 w 1216188"/>
              <a:gd name="connsiteY8" fmla="*/ 2496987 h 2660412"/>
              <a:gd name="connsiteX9" fmla="*/ 1202253 w 1216188"/>
              <a:gd name="connsiteY9" fmla="*/ 186229 h 2660412"/>
              <a:gd name="connsiteX10" fmla="*/ 1138910 w 1216188"/>
              <a:gd name="connsiteY10" fmla="*/ 107683 h 26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6188" h="2660412">
                <a:moveTo>
                  <a:pt x="1138910" y="107683"/>
                </a:moveTo>
                <a:cubicBezTo>
                  <a:pt x="1035027" y="51941"/>
                  <a:pt x="822194" y="19003"/>
                  <a:pt x="611895" y="19003"/>
                </a:cubicBezTo>
                <a:lnTo>
                  <a:pt x="611895" y="19003"/>
                </a:lnTo>
                <a:lnTo>
                  <a:pt x="611895" y="19003"/>
                </a:lnTo>
                <a:cubicBezTo>
                  <a:pt x="393994" y="19003"/>
                  <a:pt x="168493" y="54475"/>
                  <a:pt x="69677" y="115285"/>
                </a:cubicBezTo>
                <a:cubicBezTo>
                  <a:pt x="36739" y="135554"/>
                  <a:pt x="19003" y="160892"/>
                  <a:pt x="19003" y="186229"/>
                </a:cubicBezTo>
                <a:lnTo>
                  <a:pt x="19003" y="2496987"/>
                </a:lnTo>
                <a:cubicBezTo>
                  <a:pt x="19003" y="2603404"/>
                  <a:pt x="325584" y="2659145"/>
                  <a:pt x="611895" y="2659145"/>
                </a:cubicBezTo>
                <a:cubicBezTo>
                  <a:pt x="898206" y="2659145"/>
                  <a:pt x="1202253" y="2600870"/>
                  <a:pt x="1202253" y="2496987"/>
                </a:cubicBezTo>
                <a:lnTo>
                  <a:pt x="1202253" y="186229"/>
                </a:lnTo>
                <a:cubicBezTo>
                  <a:pt x="1202253" y="155824"/>
                  <a:pt x="1179449" y="130487"/>
                  <a:pt x="1138910" y="107683"/>
                </a:cubicBezTo>
                <a:close/>
              </a:path>
            </a:pathLst>
          </a:custGeom>
          <a:solidFill>
            <a:srgbClr val="0078D7"/>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110" name="Freeform: Shape 109">
            <a:extLst>
              <a:ext uri="{FF2B5EF4-FFF2-40B4-BE49-F238E27FC236}">
                <a16:creationId xmlns:a16="http://schemas.microsoft.com/office/drawing/2014/main" id="{8258FEB9-75A8-4837-8394-66F9565BD825}"/>
              </a:ext>
            </a:extLst>
          </p:cNvPr>
          <p:cNvSpPr/>
          <p:nvPr/>
        </p:nvSpPr>
        <p:spPr>
          <a:xfrm>
            <a:off x="4070853" y="2135745"/>
            <a:ext cx="983874" cy="279984"/>
          </a:xfrm>
          <a:custGeom>
            <a:avLst/>
            <a:gdLst>
              <a:gd name="connsiteX0" fmla="*/ 29138 w 1165513"/>
              <a:gd name="connsiteY0" fmla="*/ 135554 h 304047"/>
              <a:gd name="connsiteX1" fmla="*/ 59543 w 1165513"/>
              <a:gd name="connsiteY1" fmla="*/ 110217 h 304047"/>
              <a:gd name="connsiteX2" fmla="*/ 82346 w 1165513"/>
              <a:gd name="connsiteY2" fmla="*/ 97548 h 304047"/>
              <a:gd name="connsiteX3" fmla="*/ 586557 w 1165513"/>
              <a:gd name="connsiteY3" fmla="*/ 19003 h 304047"/>
              <a:gd name="connsiteX4" fmla="*/ 1149045 w 1165513"/>
              <a:gd name="connsiteY4" fmla="*/ 148223 h 304047"/>
              <a:gd name="connsiteX5" fmla="*/ 1151578 w 1165513"/>
              <a:gd name="connsiteY5" fmla="*/ 160892 h 304047"/>
              <a:gd name="connsiteX6" fmla="*/ 586557 w 1165513"/>
              <a:gd name="connsiteY6" fmla="*/ 297713 h 304047"/>
              <a:gd name="connsiteX7" fmla="*/ 19003 w 1165513"/>
              <a:gd name="connsiteY7" fmla="*/ 160892 h 304047"/>
              <a:gd name="connsiteX8" fmla="*/ 29138 w 1165513"/>
              <a:gd name="connsiteY8" fmla="*/ 135554 h 3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513" h="304047">
                <a:moveTo>
                  <a:pt x="29138" y="135554"/>
                </a:moveTo>
                <a:cubicBezTo>
                  <a:pt x="36739" y="127953"/>
                  <a:pt x="46874" y="117818"/>
                  <a:pt x="59543" y="110217"/>
                </a:cubicBezTo>
                <a:cubicBezTo>
                  <a:pt x="67144" y="105150"/>
                  <a:pt x="74745" y="102616"/>
                  <a:pt x="82346" y="97548"/>
                </a:cubicBezTo>
                <a:cubicBezTo>
                  <a:pt x="176094" y="54475"/>
                  <a:pt x="355988" y="19003"/>
                  <a:pt x="586557" y="19003"/>
                </a:cubicBezTo>
                <a:cubicBezTo>
                  <a:pt x="898206" y="19003"/>
                  <a:pt x="1121174" y="84880"/>
                  <a:pt x="1149045" y="148223"/>
                </a:cubicBezTo>
                <a:cubicBezTo>
                  <a:pt x="1151578" y="153290"/>
                  <a:pt x="1151578" y="155824"/>
                  <a:pt x="1151578" y="160892"/>
                </a:cubicBezTo>
                <a:cubicBezTo>
                  <a:pt x="1151578" y="226768"/>
                  <a:pt x="921009" y="297713"/>
                  <a:pt x="586557" y="297713"/>
                </a:cubicBezTo>
                <a:cubicBezTo>
                  <a:pt x="247038" y="297713"/>
                  <a:pt x="19003" y="226768"/>
                  <a:pt x="19003" y="160892"/>
                </a:cubicBezTo>
                <a:cubicBezTo>
                  <a:pt x="19003" y="153290"/>
                  <a:pt x="21537" y="143156"/>
                  <a:pt x="29138" y="135554"/>
                </a:cubicBezTo>
                <a:close/>
              </a:path>
            </a:pathLst>
          </a:custGeom>
          <a:solidFill>
            <a:srgbClr val="FFFFFF"/>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98" name="TextBox 97">
            <a:extLst>
              <a:ext uri="{FF2B5EF4-FFF2-40B4-BE49-F238E27FC236}">
                <a16:creationId xmlns:a16="http://schemas.microsoft.com/office/drawing/2014/main" id="{66334530-6CFD-426F-ABF6-6267500B96A3}"/>
              </a:ext>
            </a:extLst>
          </p:cNvPr>
          <p:cNvSpPr txBox="1"/>
          <p:nvPr/>
        </p:nvSpPr>
        <p:spPr>
          <a:xfrm>
            <a:off x="6010391" y="1484121"/>
            <a:ext cx="1004808" cy="307777"/>
          </a:xfrm>
          <a:prstGeom prst="rect">
            <a:avLst/>
          </a:prstGeom>
          <a:noFill/>
        </p:spPr>
        <p:txBody>
          <a:bodyPr wrap="square" rtlCol="0" anchor="ctr">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Save big</a:t>
            </a:r>
          </a:p>
        </p:txBody>
      </p:sp>
      <p:grpSp>
        <p:nvGrpSpPr>
          <p:cNvPr id="22" name="Group 21">
            <a:extLst>
              <a:ext uri="{FF2B5EF4-FFF2-40B4-BE49-F238E27FC236}">
                <a16:creationId xmlns:a16="http://schemas.microsoft.com/office/drawing/2014/main" id="{86129B69-1621-46A8-97AB-CC5B00D145CF}"/>
              </a:ext>
            </a:extLst>
          </p:cNvPr>
          <p:cNvGrpSpPr/>
          <p:nvPr/>
        </p:nvGrpSpPr>
        <p:grpSpPr>
          <a:xfrm>
            <a:off x="5985081" y="2164310"/>
            <a:ext cx="1051961" cy="2455815"/>
            <a:chOff x="5023974" y="2164310"/>
            <a:chExt cx="1051961" cy="2455815"/>
          </a:xfrm>
        </p:grpSpPr>
        <p:grpSp>
          <p:nvGrpSpPr>
            <p:cNvPr id="99" name="Group 98">
              <a:extLst>
                <a:ext uri="{FF2B5EF4-FFF2-40B4-BE49-F238E27FC236}">
                  <a16:creationId xmlns:a16="http://schemas.microsoft.com/office/drawing/2014/main" id="{224EA14F-22DC-438B-8BD4-E4990D4157A5}"/>
                </a:ext>
              </a:extLst>
            </p:cNvPr>
            <p:cNvGrpSpPr/>
            <p:nvPr/>
          </p:nvGrpSpPr>
          <p:grpSpPr>
            <a:xfrm>
              <a:off x="5027440" y="2164310"/>
              <a:ext cx="1048495" cy="2455815"/>
              <a:chOff x="4579361" y="2621907"/>
              <a:chExt cx="1242064" cy="2666882"/>
            </a:xfrm>
          </p:grpSpPr>
          <p:grpSp>
            <p:nvGrpSpPr>
              <p:cNvPr id="101" name="Group 100">
                <a:extLst>
                  <a:ext uri="{FF2B5EF4-FFF2-40B4-BE49-F238E27FC236}">
                    <a16:creationId xmlns:a16="http://schemas.microsoft.com/office/drawing/2014/main" id="{8E20CBBC-7B94-4A91-8553-65FB1A87B54C}"/>
                  </a:ext>
                </a:extLst>
              </p:cNvPr>
              <p:cNvGrpSpPr/>
              <p:nvPr/>
            </p:nvGrpSpPr>
            <p:grpSpPr>
              <a:xfrm>
                <a:off x="4592299" y="2621907"/>
                <a:ext cx="1216188" cy="2660413"/>
                <a:chOff x="1331123" y="2421774"/>
                <a:chExt cx="1216188" cy="2660413"/>
              </a:xfrm>
            </p:grpSpPr>
            <p:sp>
              <p:nvSpPr>
                <p:cNvPr id="105" name="Freeform: Shape 104">
                  <a:extLst>
                    <a:ext uri="{FF2B5EF4-FFF2-40B4-BE49-F238E27FC236}">
                      <a16:creationId xmlns:a16="http://schemas.microsoft.com/office/drawing/2014/main" id="{3E5DE3E9-5740-4B0C-9653-81F814ABF07D}"/>
                    </a:ext>
                  </a:extLst>
                </p:cNvPr>
                <p:cNvSpPr/>
                <p:nvPr/>
              </p:nvSpPr>
              <p:spPr>
                <a:xfrm>
                  <a:off x="1331123" y="2421775"/>
                  <a:ext cx="1216188" cy="2660412"/>
                </a:xfrm>
                <a:custGeom>
                  <a:avLst/>
                  <a:gdLst>
                    <a:gd name="connsiteX0" fmla="*/ 1138910 w 1216188"/>
                    <a:gd name="connsiteY0" fmla="*/ 107683 h 2660412"/>
                    <a:gd name="connsiteX1" fmla="*/ 611895 w 1216188"/>
                    <a:gd name="connsiteY1" fmla="*/ 19003 h 2660412"/>
                    <a:gd name="connsiteX2" fmla="*/ 611895 w 1216188"/>
                    <a:gd name="connsiteY2" fmla="*/ 19003 h 2660412"/>
                    <a:gd name="connsiteX3" fmla="*/ 611895 w 1216188"/>
                    <a:gd name="connsiteY3" fmla="*/ 19003 h 2660412"/>
                    <a:gd name="connsiteX4" fmla="*/ 69677 w 1216188"/>
                    <a:gd name="connsiteY4" fmla="*/ 115285 h 2660412"/>
                    <a:gd name="connsiteX5" fmla="*/ 19003 w 1216188"/>
                    <a:gd name="connsiteY5" fmla="*/ 186229 h 2660412"/>
                    <a:gd name="connsiteX6" fmla="*/ 19003 w 1216188"/>
                    <a:gd name="connsiteY6" fmla="*/ 2496987 h 2660412"/>
                    <a:gd name="connsiteX7" fmla="*/ 611895 w 1216188"/>
                    <a:gd name="connsiteY7" fmla="*/ 2659145 h 2660412"/>
                    <a:gd name="connsiteX8" fmla="*/ 1202253 w 1216188"/>
                    <a:gd name="connsiteY8" fmla="*/ 2496987 h 2660412"/>
                    <a:gd name="connsiteX9" fmla="*/ 1202253 w 1216188"/>
                    <a:gd name="connsiteY9" fmla="*/ 186229 h 2660412"/>
                    <a:gd name="connsiteX10" fmla="*/ 1138910 w 1216188"/>
                    <a:gd name="connsiteY10" fmla="*/ 107683 h 26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6188" h="2660412">
                      <a:moveTo>
                        <a:pt x="1138910" y="107683"/>
                      </a:moveTo>
                      <a:cubicBezTo>
                        <a:pt x="1035027" y="51941"/>
                        <a:pt x="822194" y="19003"/>
                        <a:pt x="611895" y="19003"/>
                      </a:cubicBezTo>
                      <a:lnTo>
                        <a:pt x="611895" y="19003"/>
                      </a:lnTo>
                      <a:lnTo>
                        <a:pt x="611895" y="19003"/>
                      </a:lnTo>
                      <a:cubicBezTo>
                        <a:pt x="393994" y="19003"/>
                        <a:pt x="168493" y="54475"/>
                        <a:pt x="69677" y="115285"/>
                      </a:cubicBezTo>
                      <a:cubicBezTo>
                        <a:pt x="36739" y="135554"/>
                        <a:pt x="19003" y="160892"/>
                        <a:pt x="19003" y="186229"/>
                      </a:cubicBezTo>
                      <a:lnTo>
                        <a:pt x="19003" y="2496987"/>
                      </a:lnTo>
                      <a:cubicBezTo>
                        <a:pt x="19003" y="2603404"/>
                        <a:pt x="325584" y="2659145"/>
                        <a:pt x="611895" y="2659145"/>
                      </a:cubicBezTo>
                      <a:cubicBezTo>
                        <a:pt x="898206" y="2659145"/>
                        <a:pt x="1202253" y="2600870"/>
                        <a:pt x="1202253" y="2496987"/>
                      </a:cubicBezTo>
                      <a:lnTo>
                        <a:pt x="1202253" y="186229"/>
                      </a:lnTo>
                      <a:cubicBezTo>
                        <a:pt x="1202253" y="155824"/>
                        <a:pt x="1179449" y="130487"/>
                        <a:pt x="1138910" y="107683"/>
                      </a:cubicBezTo>
                      <a:close/>
                    </a:path>
                  </a:pathLst>
                </a:custGeom>
                <a:noFill/>
                <a:ln w="19050" cap="flat">
                  <a:solidFill>
                    <a:srgbClr val="505050">
                      <a:lumMod val="20000"/>
                      <a:lumOff val="80000"/>
                    </a:srgbClr>
                  </a:solid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106" name="Freeform: Shape 105">
                  <a:extLst>
                    <a:ext uri="{FF2B5EF4-FFF2-40B4-BE49-F238E27FC236}">
                      <a16:creationId xmlns:a16="http://schemas.microsoft.com/office/drawing/2014/main" id="{E3CAC8AC-550B-4D29-85EE-76B955A5B12F}"/>
                    </a:ext>
                  </a:extLst>
                </p:cNvPr>
                <p:cNvSpPr/>
                <p:nvPr/>
              </p:nvSpPr>
              <p:spPr>
                <a:xfrm>
                  <a:off x="1331123" y="2421774"/>
                  <a:ext cx="1216188" cy="317266"/>
                </a:xfrm>
                <a:custGeom>
                  <a:avLst/>
                  <a:gdLst>
                    <a:gd name="connsiteX0" fmla="*/ 29138 w 1165513"/>
                    <a:gd name="connsiteY0" fmla="*/ 135554 h 304047"/>
                    <a:gd name="connsiteX1" fmla="*/ 59543 w 1165513"/>
                    <a:gd name="connsiteY1" fmla="*/ 110217 h 304047"/>
                    <a:gd name="connsiteX2" fmla="*/ 82346 w 1165513"/>
                    <a:gd name="connsiteY2" fmla="*/ 97548 h 304047"/>
                    <a:gd name="connsiteX3" fmla="*/ 586557 w 1165513"/>
                    <a:gd name="connsiteY3" fmla="*/ 19003 h 304047"/>
                    <a:gd name="connsiteX4" fmla="*/ 1149045 w 1165513"/>
                    <a:gd name="connsiteY4" fmla="*/ 148223 h 304047"/>
                    <a:gd name="connsiteX5" fmla="*/ 1151578 w 1165513"/>
                    <a:gd name="connsiteY5" fmla="*/ 160892 h 304047"/>
                    <a:gd name="connsiteX6" fmla="*/ 586557 w 1165513"/>
                    <a:gd name="connsiteY6" fmla="*/ 297713 h 304047"/>
                    <a:gd name="connsiteX7" fmla="*/ 19003 w 1165513"/>
                    <a:gd name="connsiteY7" fmla="*/ 160892 h 304047"/>
                    <a:gd name="connsiteX8" fmla="*/ 29138 w 1165513"/>
                    <a:gd name="connsiteY8" fmla="*/ 135554 h 3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513" h="304047">
                      <a:moveTo>
                        <a:pt x="29138" y="135554"/>
                      </a:moveTo>
                      <a:cubicBezTo>
                        <a:pt x="36739" y="127953"/>
                        <a:pt x="46874" y="117818"/>
                        <a:pt x="59543" y="110217"/>
                      </a:cubicBezTo>
                      <a:cubicBezTo>
                        <a:pt x="67144" y="105150"/>
                        <a:pt x="74745" y="102616"/>
                        <a:pt x="82346" y="97548"/>
                      </a:cubicBezTo>
                      <a:cubicBezTo>
                        <a:pt x="176094" y="54475"/>
                        <a:pt x="355988" y="19003"/>
                        <a:pt x="586557" y="19003"/>
                      </a:cubicBezTo>
                      <a:cubicBezTo>
                        <a:pt x="898206" y="19003"/>
                        <a:pt x="1121174" y="84880"/>
                        <a:pt x="1149045" y="148223"/>
                      </a:cubicBezTo>
                      <a:cubicBezTo>
                        <a:pt x="1151578" y="153290"/>
                        <a:pt x="1151578" y="155824"/>
                        <a:pt x="1151578" y="160892"/>
                      </a:cubicBezTo>
                      <a:cubicBezTo>
                        <a:pt x="1151578" y="226768"/>
                        <a:pt x="921009" y="297713"/>
                        <a:pt x="586557" y="297713"/>
                      </a:cubicBezTo>
                      <a:cubicBezTo>
                        <a:pt x="247038" y="297713"/>
                        <a:pt x="19003" y="226768"/>
                        <a:pt x="19003" y="160892"/>
                      </a:cubicBezTo>
                      <a:cubicBezTo>
                        <a:pt x="19003" y="153290"/>
                        <a:pt x="21537" y="143156"/>
                        <a:pt x="29138" y="135554"/>
                      </a:cubicBezTo>
                      <a:close/>
                    </a:path>
                  </a:pathLst>
                </a:custGeom>
                <a:noFill/>
                <a:ln w="19050" cap="flat">
                  <a:solidFill>
                    <a:srgbClr val="505050">
                      <a:lumMod val="20000"/>
                      <a:lumOff val="80000"/>
                    </a:srgbClr>
                  </a:solid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grpSp>
          <p:grpSp>
            <p:nvGrpSpPr>
              <p:cNvPr id="102" name="Group 101">
                <a:extLst>
                  <a:ext uri="{FF2B5EF4-FFF2-40B4-BE49-F238E27FC236}">
                    <a16:creationId xmlns:a16="http://schemas.microsoft.com/office/drawing/2014/main" id="{C149D728-EA2C-4284-AB02-767347449B90}"/>
                  </a:ext>
                </a:extLst>
              </p:cNvPr>
              <p:cNvGrpSpPr/>
              <p:nvPr/>
            </p:nvGrpSpPr>
            <p:grpSpPr>
              <a:xfrm>
                <a:off x="4579361" y="3736209"/>
                <a:ext cx="1242064" cy="1552580"/>
                <a:chOff x="3191316" y="3536076"/>
                <a:chExt cx="1242064" cy="1552580"/>
              </a:xfrm>
            </p:grpSpPr>
            <p:sp>
              <p:nvSpPr>
                <p:cNvPr id="103" name="Freeform: Shape 102">
                  <a:extLst>
                    <a:ext uri="{FF2B5EF4-FFF2-40B4-BE49-F238E27FC236}">
                      <a16:creationId xmlns:a16="http://schemas.microsoft.com/office/drawing/2014/main" id="{597AC85D-BD2F-416B-8F31-15E21282243C}"/>
                    </a:ext>
                  </a:extLst>
                </p:cNvPr>
                <p:cNvSpPr/>
                <p:nvPr/>
              </p:nvSpPr>
              <p:spPr>
                <a:xfrm>
                  <a:off x="3191316" y="3536076"/>
                  <a:ext cx="1242064" cy="1552580"/>
                </a:xfrm>
                <a:custGeom>
                  <a:avLst/>
                  <a:gdLst>
                    <a:gd name="connsiteX0" fmla="*/ 1163142 w 1242064"/>
                    <a:gd name="connsiteY0" fmla="*/ 109974 h 1552580"/>
                    <a:gd name="connsiteX1" fmla="*/ 624914 w 1242064"/>
                    <a:gd name="connsiteY1" fmla="*/ 19407 h 1552580"/>
                    <a:gd name="connsiteX2" fmla="*/ 624914 w 1242064"/>
                    <a:gd name="connsiteY2" fmla="*/ 19407 h 1552580"/>
                    <a:gd name="connsiteX3" fmla="*/ 624914 w 1242064"/>
                    <a:gd name="connsiteY3" fmla="*/ 19407 h 1552580"/>
                    <a:gd name="connsiteX4" fmla="*/ 71160 w 1242064"/>
                    <a:gd name="connsiteY4" fmla="*/ 117737 h 1552580"/>
                    <a:gd name="connsiteX5" fmla="*/ 19407 w 1242064"/>
                    <a:gd name="connsiteY5" fmla="*/ 190191 h 1552580"/>
                    <a:gd name="connsiteX6" fmla="*/ 19407 w 1242064"/>
                    <a:gd name="connsiteY6" fmla="*/ 1385678 h 1552580"/>
                    <a:gd name="connsiteX7" fmla="*/ 624914 w 1242064"/>
                    <a:gd name="connsiteY7" fmla="*/ 1551287 h 1552580"/>
                    <a:gd name="connsiteX8" fmla="*/ 1227832 w 1242064"/>
                    <a:gd name="connsiteY8" fmla="*/ 1385678 h 1552580"/>
                    <a:gd name="connsiteX9" fmla="*/ 1227832 w 1242064"/>
                    <a:gd name="connsiteY9" fmla="*/ 190191 h 1552580"/>
                    <a:gd name="connsiteX10" fmla="*/ 1163142 w 1242064"/>
                    <a:gd name="connsiteY10" fmla="*/ 109974 h 155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2064" h="1552580">
                      <a:moveTo>
                        <a:pt x="1163142" y="109974"/>
                      </a:moveTo>
                      <a:cubicBezTo>
                        <a:pt x="1057049" y="53046"/>
                        <a:pt x="839687" y="19407"/>
                        <a:pt x="624914" y="19407"/>
                      </a:cubicBezTo>
                      <a:lnTo>
                        <a:pt x="624914" y="19407"/>
                      </a:lnTo>
                      <a:lnTo>
                        <a:pt x="624914" y="19407"/>
                      </a:lnTo>
                      <a:cubicBezTo>
                        <a:pt x="402377" y="19407"/>
                        <a:pt x="172078" y="55634"/>
                        <a:pt x="71160" y="117737"/>
                      </a:cubicBezTo>
                      <a:cubicBezTo>
                        <a:pt x="37521" y="138438"/>
                        <a:pt x="19407" y="164315"/>
                        <a:pt x="19407" y="190191"/>
                      </a:cubicBezTo>
                      <a:lnTo>
                        <a:pt x="19407" y="1385678"/>
                      </a:lnTo>
                      <a:cubicBezTo>
                        <a:pt x="19407" y="1494359"/>
                        <a:pt x="332511" y="1551287"/>
                        <a:pt x="624914" y="1551287"/>
                      </a:cubicBezTo>
                      <a:cubicBezTo>
                        <a:pt x="917316" y="1551287"/>
                        <a:pt x="1227832" y="1491771"/>
                        <a:pt x="1227832" y="1385678"/>
                      </a:cubicBezTo>
                      <a:lnTo>
                        <a:pt x="1227832" y="190191"/>
                      </a:lnTo>
                      <a:cubicBezTo>
                        <a:pt x="1227832" y="159139"/>
                        <a:pt x="1204544" y="133263"/>
                        <a:pt x="1163142" y="109974"/>
                      </a:cubicBezTo>
                      <a:close/>
                    </a:path>
                  </a:pathLst>
                </a:custGeom>
                <a:solidFill>
                  <a:srgbClr val="0078D7"/>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104" name="Freeform: Shape 103">
                  <a:extLst>
                    <a:ext uri="{FF2B5EF4-FFF2-40B4-BE49-F238E27FC236}">
                      <a16:creationId xmlns:a16="http://schemas.microsoft.com/office/drawing/2014/main" id="{11A39763-71B8-4E43-99F6-2C95E10BE1D1}"/>
                    </a:ext>
                  </a:extLst>
                </p:cNvPr>
                <p:cNvSpPr/>
                <p:nvPr/>
              </p:nvSpPr>
              <p:spPr>
                <a:xfrm>
                  <a:off x="3217192" y="3561952"/>
                  <a:ext cx="1190312" cy="310516"/>
                </a:xfrm>
                <a:custGeom>
                  <a:avLst/>
                  <a:gdLst>
                    <a:gd name="connsiteX0" fmla="*/ 29758 w 1190311"/>
                    <a:gd name="connsiteY0" fmla="*/ 138438 h 310516"/>
                    <a:gd name="connsiteX1" fmla="*/ 60809 w 1190311"/>
                    <a:gd name="connsiteY1" fmla="*/ 112562 h 310516"/>
                    <a:gd name="connsiteX2" fmla="*/ 84098 w 1190311"/>
                    <a:gd name="connsiteY2" fmla="*/ 99624 h 310516"/>
                    <a:gd name="connsiteX3" fmla="*/ 599037 w 1190311"/>
                    <a:gd name="connsiteY3" fmla="*/ 19407 h 310516"/>
                    <a:gd name="connsiteX4" fmla="*/ 1173492 w 1190311"/>
                    <a:gd name="connsiteY4" fmla="*/ 151377 h 310516"/>
                    <a:gd name="connsiteX5" fmla="*/ 1176080 w 1190311"/>
                    <a:gd name="connsiteY5" fmla="*/ 164315 h 310516"/>
                    <a:gd name="connsiteX6" fmla="*/ 599037 w 1190311"/>
                    <a:gd name="connsiteY6" fmla="*/ 304047 h 310516"/>
                    <a:gd name="connsiteX7" fmla="*/ 19407 w 1190311"/>
                    <a:gd name="connsiteY7" fmla="*/ 164315 h 310516"/>
                    <a:gd name="connsiteX8" fmla="*/ 29758 w 1190311"/>
                    <a:gd name="connsiteY8" fmla="*/ 138438 h 3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311" h="310516">
                      <a:moveTo>
                        <a:pt x="29758" y="138438"/>
                      </a:moveTo>
                      <a:cubicBezTo>
                        <a:pt x="37521" y="130676"/>
                        <a:pt x="47871" y="120325"/>
                        <a:pt x="60809" y="112562"/>
                      </a:cubicBezTo>
                      <a:cubicBezTo>
                        <a:pt x="68572" y="107387"/>
                        <a:pt x="76335" y="104799"/>
                        <a:pt x="84098" y="99624"/>
                      </a:cubicBezTo>
                      <a:cubicBezTo>
                        <a:pt x="179841" y="55634"/>
                        <a:pt x="363563" y="19407"/>
                        <a:pt x="599037" y="19407"/>
                      </a:cubicBezTo>
                      <a:cubicBezTo>
                        <a:pt x="917316" y="19407"/>
                        <a:pt x="1145028" y="86686"/>
                        <a:pt x="1173492" y="151377"/>
                      </a:cubicBezTo>
                      <a:cubicBezTo>
                        <a:pt x="1176080" y="156552"/>
                        <a:pt x="1176080" y="159139"/>
                        <a:pt x="1176080" y="164315"/>
                      </a:cubicBezTo>
                      <a:cubicBezTo>
                        <a:pt x="1176080" y="231593"/>
                        <a:pt x="940605" y="304047"/>
                        <a:pt x="599037" y="304047"/>
                      </a:cubicBezTo>
                      <a:cubicBezTo>
                        <a:pt x="252294" y="304047"/>
                        <a:pt x="19407" y="231593"/>
                        <a:pt x="19407" y="164315"/>
                      </a:cubicBezTo>
                      <a:cubicBezTo>
                        <a:pt x="19407" y="156552"/>
                        <a:pt x="21995" y="146201"/>
                        <a:pt x="29758" y="138438"/>
                      </a:cubicBezTo>
                      <a:close/>
                    </a:path>
                  </a:pathLst>
                </a:custGeom>
                <a:solidFill>
                  <a:srgbClr val="FFFFFF"/>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grpSp>
        </p:grpSp>
        <p:sp>
          <p:nvSpPr>
            <p:cNvPr id="100" name="Rectangle 99">
              <a:extLst>
                <a:ext uri="{FF2B5EF4-FFF2-40B4-BE49-F238E27FC236}">
                  <a16:creationId xmlns:a16="http://schemas.microsoft.com/office/drawing/2014/main" id="{601CC58C-D94C-4634-9A84-B2ACD5FD2237}"/>
                </a:ext>
              </a:extLst>
            </p:cNvPr>
            <p:cNvSpPr/>
            <p:nvPr/>
          </p:nvSpPr>
          <p:spPr>
            <a:xfrm>
              <a:off x="5023974" y="2463145"/>
              <a:ext cx="1048495" cy="584775"/>
            </a:xfrm>
            <a:prstGeom prst="rect">
              <a:avLst/>
            </a:prstGeom>
          </p:spPr>
          <p:txBody>
            <a:bodyPr wrap="square">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Light" panose="020B0502040204020203" pitchFamily="34" charset="0"/>
                </a:rPr>
                <a:t>49% </a:t>
              </a:r>
            </a:p>
          </p:txBody>
        </p:sp>
      </p:grpSp>
      <p:sp>
        <p:nvSpPr>
          <p:cNvPr id="87" name="Rectangle 86">
            <a:extLst>
              <a:ext uri="{FF2B5EF4-FFF2-40B4-BE49-F238E27FC236}">
                <a16:creationId xmlns:a16="http://schemas.microsoft.com/office/drawing/2014/main" id="{2103B0F8-2439-46C2-B8F5-53355E30967F}"/>
              </a:ext>
            </a:extLst>
          </p:cNvPr>
          <p:cNvSpPr/>
          <p:nvPr/>
        </p:nvSpPr>
        <p:spPr>
          <a:xfrm>
            <a:off x="5782604" y="4721870"/>
            <a:ext cx="1462578" cy="600164"/>
          </a:xfrm>
          <a:prstGeom prst="rect">
            <a:avLst/>
          </a:prstGeom>
        </p:spPr>
        <p:txBody>
          <a:bodyPr wrap="square">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Azure Hybrid Benefit</a:t>
            </a:r>
          </a:p>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for Windows Server </a:t>
            </a:r>
            <a:b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b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vs. pay-as-you-go</a:t>
            </a:r>
          </a:p>
        </p:txBody>
      </p:sp>
      <p:sp>
        <p:nvSpPr>
          <p:cNvPr id="89" name="TextBox 88">
            <a:extLst>
              <a:ext uri="{FF2B5EF4-FFF2-40B4-BE49-F238E27FC236}">
                <a16:creationId xmlns:a16="http://schemas.microsoft.com/office/drawing/2014/main" id="{84084B8F-22C8-4722-8B21-7443A471496D}"/>
              </a:ext>
            </a:extLst>
          </p:cNvPr>
          <p:cNvSpPr txBox="1"/>
          <p:nvPr/>
        </p:nvSpPr>
        <p:spPr>
          <a:xfrm>
            <a:off x="7843153" y="1484121"/>
            <a:ext cx="1777811" cy="307777"/>
          </a:xfrm>
          <a:prstGeom prst="rect">
            <a:avLst/>
          </a:prstGeom>
          <a:noFill/>
        </p:spPr>
        <p:txBody>
          <a:bodyPr wrap="square" rtlCol="0" anchor="ctr">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AC900"/>
                </a:solidFill>
                <a:effectLst/>
                <a:uLnTx/>
                <a:uFillTx/>
                <a:latin typeface="Segoe UI Semibold" panose="020B0702040204020203" pitchFamily="34" charset="0"/>
                <a:ea typeface="MS PGothic" panose="020B0600070205080204" pitchFamily="34" charset="-128"/>
                <a:cs typeface="Segoe UI Semibold" panose="020B0702040204020203" pitchFamily="34" charset="0"/>
              </a:rPr>
              <a:t>Save even more</a:t>
            </a:r>
          </a:p>
        </p:txBody>
      </p:sp>
      <p:grpSp>
        <p:nvGrpSpPr>
          <p:cNvPr id="20" name="Group 19">
            <a:extLst>
              <a:ext uri="{FF2B5EF4-FFF2-40B4-BE49-F238E27FC236}">
                <a16:creationId xmlns:a16="http://schemas.microsoft.com/office/drawing/2014/main" id="{09F34524-62B6-4138-A949-AC0DDAC13005}"/>
              </a:ext>
            </a:extLst>
          </p:cNvPr>
          <p:cNvGrpSpPr/>
          <p:nvPr/>
        </p:nvGrpSpPr>
        <p:grpSpPr>
          <a:xfrm>
            <a:off x="8205786" y="2155566"/>
            <a:ext cx="1052544" cy="2464559"/>
            <a:chOff x="6990513" y="2155566"/>
            <a:chExt cx="1052544" cy="2464559"/>
          </a:xfrm>
        </p:grpSpPr>
        <p:grpSp>
          <p:nvGrpSpPr>
            <p:cNvPr id="90" name="Group 89">
              <a:extLst>
                <a:ext uri="{FF2B5EF4-FFF2-40B4-BE49-F238E27FC236}">
                  <a16:creationId xmlns:a16="http://schemas.microsoft.com/office/drawing/2014/main" id="{BB9C2DF7-E002-4EB1-B41A-6DD8A8956E46}"/>
                </a:ext>
              </a:extLst>
            </p:cNvPr>
            <p:cNvGrpSpPr/>
            <p:nvPr/>
          </p:nvGrpSpPr>
          <p:grpSpPr>
            <a:xfrm>
              <a:off x="6990513" y="2155566"/>
              <a:ext cx="1052544" cy="2464559"/>
              <a:chOff x="8267933" y="2621907"/>
              <a:chExt cx="1246861" cy="2676377"/>
            </a:xfrm>
          </p:grpSpPr>
          <p:grpSp>
            <p:nvGrpSpPr>
              <p:cNvPr id="92" name="Group 91">
                <a:extLst>
                  <a:ext uri="{FF2B5EF4-FFF2-40B4-BE49-F238E27FC236}">
                    <a16:creationId xmlns:a16="http://schemas.microsoft.com/office/drawing/2014/main" id="{64B28B7B-8B6A-44DE-8C5B-B5B8913E82B2}"/>
                  </a:ext>
                </a:extLst>
              </p:cNvPr>
              <p:cNvGrpSpPr/>
              <p:nvPr/>
            </p:nvGrpSpPr>
            <p:grpSpPr>
              <a:xfrm>
                <a:off x="8283269" y="2621907"/>
                <a:ext cx="1216188" cy="2660413"/>
                <a:chOff x="1331123" y="2421774"/>
                <a:chExt cx="1216188" cy="2660413"/>
              </a:xfrm>
            </p:grpSpPr>
            <p:sp>
              <p:nvSpPr>
                <p:cNvPr id="96" name="Freeform: Shape 95">
                  <a:extLst>
                    <a:ext uri="{FF2B5EF4-FFF2-40B4-BE49-F238E27FC236}">
                      <a16:creationId xmlns:a16="http://schemas.microsoft.com/office/drawing/2014/main" id="{C4C394AE-1505-474F-AB0C-9B2A8C003D12}"/>
                    </a:ext>
                  </a:extLst>
                </p:cNvPr>
                <p:cNvSpPr/>
                <p:nvPr/>
              </p:nvSpPr>
              <p:spPr>
                <a:xfrm>
                  <a:off x="1331123" y="2421775"/>
                  <a:ext cx="1216188" cy="2660412"/>
                </a:xfrm>
                <a:custGeom>
                  <a:avLst/>
                  <a:gdLst>
                    <a:gd name="connsiteX0" fmla="*/ 1138910 w 1216188"/>
                    <a:gd name="connsiteY0" fmla="*/ 107683 h 2660412"/>
                    <a:gd name="connsiteX1" fmla="*/ 611895 w 1216188"/>
                    <a:gd name="connsiteY1" fmla="*/ 19003 h 2660412"/>
                    <a:gd name="connsiteX2" fmla="*/ 611895 w 1216188"/>
                    <a:gd name="connsiteY2" fmla="*/ 19003 h 2660412"/>
                    <a:gd name="connsiteX3" fmla="*/ 611895 w 1216188"/>
                    <a:gd name="connsiteY3" fmla="*/ 19003 h 2660412"/>
                    <a:gd name="connsiteX4" fmla="*/ 69677 w 1216188"/>
                    <a:gd name="connsiteY4" fmla="*/ 115285 h 2660412"/>
                    <a:gd name="connsiteX5" fmla="*/ 19003 w 1216188"/>
                    <a:gd name="connsiteY5" fmla="*/ 186229 h 2660412"/>
                    <a:gd name="connsiteX6" fmla="*/ 19003 w 1216188"/>
                    <a:gd name="connsiteY6" fmla="*/ 2496987 h 2660412"/>
                    <a:gd name="connsiteX7" fmla="*/ 611895 w 1216188"/>
                    <a:gd name="connsiteY7" fmla="*/ 2659145 h 2660412"/>
                    <a:gd name="connsiteX8" fmla="*/ 1202253 w 1216188"/>
                    <a:gd name="connsiteY8" fmla="*/ 2496987 h 2660412"/>
                    <a:gd name="connsiteX9" fmla="*/ 1202253 w 1216188"/>
                    <a:gd name="connsiteY9" fmla="*/ 186229 h 2660412"/>
                    <a:gd name="connsiteX10" fmla="*/ 1138910 w 1216188"/>
                    <a:gd name="connsiteY10" fmla="*/ 107683 h 26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6188" h="2660412">
                      <a:moveTo>
                        <a:pt x="1138910" y="107683"/>
                      </a:moveTo>
                      <a:cubicBezTo>
                        <a:pt x="1035027" y="51941"/>
                        <a:pt x="822194" y="19003"/>
                        <a:pt x="611895" y="19003"/>
                      </a:cubicBezTo>
                      <a:lnTo>
                        <a:pt x="611895" y="19003"/>
                      </a:lnTo>
                      <a:lnTo>
                        <a:pt x="611895" y="19003"/>
                      </a:lnTo>
                      <a:cubicBezTo>
                        <a:pt x="393994" y="19003"/>
                        <a:pt x="168493" y="54475"/>
                        <a:pt x="69677" y="115285"/>
                      </a:cubicBezTo>
                      <a:cubicBezTo>
                        <a:pt x="36739" y="135554"/>
                        <a:pt x="19003" y="160892"/>
                        <a:pt x="19003" y="186229"/>
                      </a:cubicBezTo>
                      <a:lnTo>
                        <a:pt x="19003" y="2496987"/>
                      </a:lnTo>
                      <a:cubicBezTo>
                        <a:pt x="19003" y="2603404"/>
                        <a:pt x="325584" y="2659145"/>
                        <a:pt x="611895" y="2659145"/>
                      </a:cubicBezTo>
                      <a:cubicBezTo>
                        <a:pt x="898206" y="2659145"/>
                        <a:pt x="1202253" y="2600870"/>
                        <a:pt x="1202253" y="2496987"/>
                      </a:cubicBezTo>
                      <a:lnTo>
                        <a:pt x="1202253" y="186229"/>
                      </a:lnTo>
                      <a:cubicBezTo>
                        <a:pt x="1202253" y="155824"/>
                        <a:pt x="1179449" y="130487"/>
                        <a:pt x="1138910" y="107683"/>
                      </a:cubicBezTo>
                      <a:close/>
                    </a:path>
                  </a:pathLst>
                </a:custGeom>
                <a:noFill/>
                <a:ln w="19050" cap="flat">
                  <a:solidFill>
                    <a:srgbClr val="505050">
                      <a:lumMod val="20000"/>
                      <a:lumOff val="80000"/>
                    </a:srgbClr>
                  </a:solid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97" name="Freeform: Shape 96">
                  <a:extLst>
                    <a:ext uri="{FF2B5EF4-FFF2-40B4-BE49-F238E27FC236}">
                      <a16:creationId xmlns:a16="http://schemas.microsoft.com/office/drawing/2014/main" id="{398F038A-F04A-4693-8E35-6EA50263246B}"/>
                    </a:ext>
                  </a:extLst>
                </p:cNvPr>
                <p:cNvSpPr/>
                <p:nvPr/>
              </p:nvSpPr>
              <p:spPr>
                <a:xfrm>
                  <a:off x="1331123" y="2421774"/>
                  <a:ext cx="1216188" cy="317266"/>
                </a:xfrm>
                <a:custGeom>
                  <a:avLst/>
                  <a:gdLst>
                    <a:gd name="connsiteX0" fmla="*/ 29138 w 1165513"/>
                    <a:gd name="connsiteY0" fmla="*/ 135554 h 304047"/>
                    <a:gd name="connsiteX1" fmla="*/ 59543 w 1165513"/>
                    <a:gd name="connsiteY1" fmla="*/ 110217 h 304047"/>
                    <a:gd name="connsiteX2" fmla="*/ 82346 w 1165513"/>
                    <a:gd name="connsiteY2" fmla="*/ 97548 h 304047"/>
                    <a:gd name="connsiteX3" fmla="*/ 586557 w 1165513"/>
                    <a:gd name="connsiteY3" fmla="*/ 19003 h 304047"/>
                    <a:gd name="connsiteX4" fmla="*/ 1149045 w 1165513"/>
                    <a:gd name="connsiteY4" fmla="*/ 148223 h 304047"/>
                    <a:gd name="connsiteX5" fmla="*/ 1151578 w 1165513"/>
                    <a:gd name="connsiteY5" fmla="*/ 160892 h 304047"/>
                    <a:gd name="connsiteX6" fmla="*/ 586557 w 1165513"/>
                    <a:gd name="connsiteY6" fmla="*/ 297713 h 304047"/>
                    <a:gd name="connsiteX7" fmla="*/ 19003 w 1165513"/>
                    <a:gd name="connsiteY7" fmla="*/ 160892 h 304047"/>
                    <a:gd name="connsiteX8" fmla="*/ 29138 w 1165513"/>
                    <a:gd name="connsiteY8" fmla="*/ 135554 h 3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513" h="304047">
                      <a:moveTo>
                        <a:pt x="29138" y="135554"/>
                      </a:moveTo>
                      <a:cubicBezTo>
                        <a:pt x="36739" y="127953"/>
                        <a:pt x="46874" y="117818"/>
                        <a:pt x="59543" y="110217"/>
                      </a:cubicBezTo>
                      <a:cubicBezTo>
                        <a:pt x="67144" y="105150"/>
                        <a:pt x="74745" y="102616"/>
                        <a:pt x="82346" y="97548"/>
                      </a:cubicBezTo>
                      <a:cubicBezTo>
                        <a:pt x="176094" y="54475"/>
                        <a:pt x="355988" y="19003"/>
                        <a:pt x="586557" y="19003"/>
                      </a:cubicBezTo>
                      <a:cubicBezTo>
                        <a:pt x="898206" y="19003"/>
                        <a:pt x="1121174" y="84880"/>
                        <a:pt x="1149045" y="148223"/>
                      </a:cubicBezTo>
                      <a:cubicBezTo>
                        <a:pt x="1151578" y="153290"/>
                        <a:pt x="1151578" y="155824"/>
                        <a:pt x="1151578" y="160892"/>
                      </a:cubicBezTo>
                      <a:cubicBezTo>
                        <a:pt x="1151578" y="226768"/>
                        <a:pt x="921009" y="297713"/>
                        <a:pt x="586557" y="297713"/>
                      </a:cubicBezTo>
                      <a:cubicBezTo>
                        <a:pt x="247038" y="297713"/>
                        <a:pt x="19003" y="226768"/>
                        <a:pt x="19003" y="160892"/>
                      </a:cubicBezTo>
                      <a:cubicBezTo>
                        <a:pt x="19003" y="153290"/>
                        <a:pt x="21537" y="143156"/>
                        <a:pt x="29138" y="135554"/>
                      </a:cubicBezTo>
                      <a:close/>
                    </a:path>
                  </a:pathLst>
                </a:custGeom>
                <a:noFill/>
                <a:ln w="19050" cap="flat">
                  <a:solidFill>
                    <a:srgbClr val="505050">
                      <a:lumMod val="20000"/>
                      <a:lumOff val="80000"/>
                    </a:srgbClr>
                  </a:solid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grpSp>
          <p:grpSp>
            <p:nvGrpSpPr>
              <p:cNvPr id="93" name="Group 92">
                <a:extLst>
                  <a:ext uri="{FF2B5EF4-FFF2-40B4-BE49-F238E27FC236}">
                    <a16:creationId xmlns:a16="http://schemas.microsoft.com/office/drawing/2014/main" id="{3F3092DA-F6AA-47DA-894E-A9F7F4F0D146}"/>
                  </a:ext>
                </a:extLst>
              </p:cNvPr>
              <p:cNvGrpSpPr/>
              <p:nvPr/>
            </p:nvGrpSpPr>
            <p:grpSpPr>
              <a:xfrm>
                <a:off x="8267933" y="4441067"/>
                <a:ext cx="1246861" cy="857217"/>
                <a:chOff x="8261389" y="4438066"/>
                <a:chExt cx="1246861" cy="857217"/>
              </a:xfrm>
            </p:grpSpPr>
            <p:sp>
              <p:nvSpPr>
                <p:cNvPr id="94" name="Freeform: Shape 93">
                  <a:extLst>
                    <a:ext uri="{FF2B5EF4-FFF2-40B4-BE49-F238E27FC236}">
                      <a16:creationId xmlns:a16="http://schemas.microsoft.com/office/drawing/2014/main" id="{3BCDA9C0-3776-4EE7-94E6-3B4B6F7A8B7D}"/>
                    </a:ext>
                  </a:extLst>
                </p:cNvPr>
                <p:cNvSpPr/>
                <p:nvPr/>
              </p:nvSpPr>
              <p:spPr>
                <a:xfrm>
                  <a:off x="8261389" y="4438066"/>
                  <a:ext cx="1246861" cy="857217"/>
                </a:xfrm>
                <a:custGeom>
                  <a:avLst/>
                  <a:gdLst>
                    <a:gd name="connsiteX0" fmla="*/ 1167634 w 1246861"/>
                    <a:gd name="connsiteY0" fmla="*/ 110399 h 857217"/>
                    <a:gd name="connsiteX1" fmla="*/ 627327 w 1246861"/>
                    <a:gd name="connsiteY1" fmla="*/ 19482 h 857217"/>
                    <a:gd name="connsiteX2" fmla="*/ 627327 w 1246861"/>
                    <a:gd name="connsiteY2" fmla="*/ 19482 h 857217"/>
                    <a:gd name="connsiteX3" fmla="*/ 627327 w 1246861"/>
                    <a:gd name="connsiteY3" fmla="*/ 19482 h 857217"/>
                    <a:gd name="connsiteX4" fmla="*/ 71435 w 1246861"/>
                    <a:gd name="connsiteY4" fmla="*/ 118192 h 857217"/>
                    <a:gd name="connsiteX5" fmla="*/ 19482 w 1246861"/>
                    <a:gd name="connsiteY5" fmla="*/ 190926 h 857217"/>
                    <a:gd name="connsiteX6" fmla="*/ 19482 w 1246861"/>
                    <a:gd name="connsiteY6" fmla="*/ 689670 h 857217"/>
                    <a:gd name="connsiteX7" fmla="*/ 627327 w 1246861"/>
                    <a:gd name="connsiteY7" fmla="*/ 855919 h 857217"/>
                    <a:gd name="connsiteX8" fmla="*/ 1232574 w 1246861"/>
                    <a:gd name="connsiteY8" fmla="*/ 689670 h 857217"/>
                    <a:gd name="connsiteX9" fmla="*/ 1232574 w 1246861"/>
                    <a:gd name="connsiteY9" fmla="*/ 190926 h 857217"/>
                    <a:gd name="connsiteX10" fmla="*/ 1167634 w 1246861"/>
                    <a:gd name="connsiteY10" fmla="*/ 110399 h 85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861" h="857217">
                      <a:moveTo>
                        <a:pt x="1167634" y="110399"/>
                      </a:moveTo>
                      <a:cubicBezTo>
                        <a:pt x="1061131" y="53251"/>
                        <a:pt x="842930" y="19482"/>
                        <a:pt x="627327" y="19482"/>
                      </a:cubicBezTo>
                      <a:lnTo>
                        <a:pt x="627327" y="19482"/>
                      </a:lnTo>
                      <a:lnTo>
                        <a:pt x="627327" y="19482"/>
                      </a:lnTo>
                      <a:cubicBezTo>
                        <a:pt x="403931" y="19482"/>
                        <a:pt x="172742" y="55849"/>
                        <a:pt x="71435" y="118192"/>
                      </a:cubicBezTo>
                      <a:cubicBezTo>
                        <a:pt x="37666" y="138973"/>
                        <a:pt x="19482" y="164949"/>
                        <a:pt x="19482" y="190926"/>
                      </a:cubicBezTo>
                      <a:lnTo>
                        <a:pt x="19482" y="689670"/>
                      </a:lnTo>
                      <a:cubicBezTo>
                        <a:pt x="19482" y="798771"/>
                        <a:pt x="333795" y="855919"/>
                        <a:pt x="627327" y="855919"/>
                      </a:cubicBezTo>
                      <a:cubicBezTo>
                        <a:pt x="920859" y="855919"/>
                        <a:pt x="1232574" y="796173"/>
                        <a:pt x="1232574" y="689670"/>
                      </a:cubicBezTo>
                      <a:lnTo>
                        <a:pt x="1232574" y="190926"/>
                      </a:lnTo>
                      <a:cubicBezTo>
                        <a:pt x="1232574" y="159754"/>
                        <a:pt x="1209196" y="133778"/>
                        <a:pt x="1167634" y="110399"/>
                      </a:cubicBezTo>
                      <a:close/>
                    </a:path>
                  </a:pathLst>
                </a:custGeom>
                <a:solidFill>
                  <a:srgbClr val="0078D7"/>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sp>
              <p:nvSpPr>
                <p:cNvPr id="95" name="Freeform: Shape 94">
                  <a:extLst>
                    <a:ext uri="{FF2B5EF4-FFF2-40B4-BE49-F238E27FC236}">
                      <a16:creationId xmlns:a16="http://schemas.microsoft.com/office/drawing/2014/main" id="{E464B6EA-E8B2-48DF-8C95-B6D7DF985B88}"/>
                    </a:ext>
                  </a:extLst>
                </p:cNvPr>
                <p:cNvSpPr/>
                <p:nvPr/>
              </p:nvSpPr>
              <p:spPr>
                <a:xfrm>
                  <a:off x="8287365" y="4464042"/>
                  <a:ext cx="1194909" cy="311715"/>
                </a:xfrm>
                <a:custGeom>
                  <a:avLst/>
                  <a:gdLst>
                    <a:gd name="connsiteX0" fmla="*/ 29873 w 1194908"/>
                    <a:gd name="connsiteY0" fmla="*/ 138973 h 311715"/>
                    <a:gd name="connsiteX1" fmla="*/ 61044 w 1194908"/>
                    <a:gd name="connsiteY1" fmla="*/ 112997 h 311715"/>
                    <a:gd name="connsiteX2" fmla="*/ 84423 w 1194908"/>
                    <a:gd name="connsiteY2" fmla="*/ 100009 h 311715"/>
                    <a:gd name="connsiteX3" fmla="*/ 601351 w 1194908"/>
                    <a:gd name="connsiteY3" fmla="*/ 19482 h 311715"/>
                    <a:gd name="connsiteX4" fmla="*/ 1178024 w 1194908"/>
                    <a:gd name="connsiteY4" fmla="*/ 151961 h 311715"/>
                    <a:gd name="connsiteX5" fmla="*/ 1180622 w 1194908"/>
                    <a:gd name="connsiteY5" fmla="*/ 164949 h 311715"/>
                    <a:gd name="connsiteX6" fmla="*/ 601351 w 1194908"/>
                    <a:gd name="connsiteY6" fmla="*/ 305221 h 311715"/>
                    <a:gd name="connsiteX7" fmla="*/ 19482 w 1194908"/>
                    <a:gd name="connsiteY7" fmla="*/ 164949 h 311715"/>
                    <a:gd name="connsiteX8" fmla="*/ 29873 w 1194908"/>
                    <a:gd name="connsiteY8" fmla="*/ 138973 h 3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908" h="311715">
                      <a:moveTo>
                        <a:pt x="29873" y="138973"/>
                      </a:moveTo>
                      <a:cubicBezTo>
                        <a:pt x="37666" y="131180"/>
                        <a:pt x="48056" y="120790"/>
                        <a:pt x="61044" y="112997"/>
                      </a:cubicBezTo>
                      <a:cubicBezTo>
                        <a:pt x="68837" y="107802"/>
                        <a:pt x="76630" y="105204"/>
                        <a:pt x="84423" y="100009"/>
                      </a:cubicBezTo>
                      <a:cubicBezTo>
                        <a:pt x="180535" y="55849"/>
                        <a:pt x="364967" y="19482"/>
                        <a:pt x="601351" y="19482"/>
                      </a:cubicBezTo>
                      <a:cubicBezTo>
                        <a:pt x="920859" y="19482"/>
                        <a:pt x="1149450" y="87021"/>
                        <a:pt x="1178024" y="151961"/>
                      </a:cubicBezTo>
                      <a:cubicBezTo>
                        <a:pt x="1180622" y="157157"/>
                        <a:pt x="1180622" y="159754"/>
                        <a:pt x="1180622" y="164949"/>
                      </a:cubicBezTo>
                      <a:cubicBezTo>
                        <a:pt x="1180622" y="232488"/>
                        <a:pt x="944238" y="305221"/>
                        <a:pt x="601351" y="305221"/>
                      </a:cubicBezTo>
                      <a:cubicBezTo>
                        <a:pt x="253269" y="305221"/>
                        <a:pt x="19482" y="232488"/>
                        <a:pt x="19482" y="164949"/>
                      </a:cubicBezTo>
                      <a:cubicBezTo>
                        <a:pt x="19482" y="157157"/>
                        <a:pt x="22080" y="146766"/>
                        <a:pt x="29873" y="138973"/>
                      </a:cubicBezTo>
                      <a:close/>
                    </a:path>
                  </a:pathLst>
                </a:custGeom>
                <a:solidFill>
                  <a:srgbClr val="FFFFFF"/>
                </a:solidFill>
                <a:ln w="9525" cap="flat">
                  <a:noFill/>
                  <a:prstDash val="solid"/>
                  <a:miter/>
                </a:ln>
              </p:spPr>
              <p:txBody>
                <a:bodyPr rtlCol="0" anchor="ct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50"/>
                    </a:solidFill>
                    <a:effectLst/>
                    <a:uLnTx/>
                    <a:uFillTx/>
                    <a:latin typeface="Segoe UI"/>
                    <a:ea typeface="MS PGothic" panose="020B0600070205080204" pitchFamily="34" charset="-128"/>
                    <a:cs typeface="+mn-cs"/>
                  </a:endParaRPr>
                </a:p>
              </p:txBody>
            </p:sp>
          </p:grpSp>
        </p:grpSp>
        <p:sp>
          <p:nvSpPr>
            <p:cNvPr id="91" name="Rectangle 90">
              <a:extLst>
                <a:ext uri="{FF2B5EF4-FFF2-40B4-BE49-F238E27FC236}">
                  <a16:creationId xmlns:a16="http://schemas.microsoft.com/office/drawing/2014/main" id="{DB7FF96F-DADF-40EC-A2A0-AB8A0C87A70E}"/>
                </a:ext>
              </a:extLst>
            </p:cNvPr>
            <p:cNvSpPr/>
            <p:nvPr/>
          </p:nvSpPr>
          <p:spPr>
            <a:xfrm>
              <a:off x="6990513" y="2743822"/>
              <a:ext cx="1048495" cy="584775"/>
            </a:xfrm>
            <a:prstGeom prst="rect">
              <a:avLst/>
            </a:prstGeom>
          </p:spPr>
          <p:txBody>
            <a:bodyPr wrap="square">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Light" panose="020B0502040204020203" pitchFamily="34" charset="0"/>
                </a:rPr>
                <a:t>80% </a:t>
              </a:r>
            </a:p>
          </p:txBody>
        </p:sp>
      </p:grpSp>
      <p:sp>
        <p:nvSpPr>
          <p:cNvPr id="88" name="Rectangle 87">
            <a:extLst>
              <a:ext uri="{FF2B5EF4-FFF2-40B4-BE49-F238E27FC236}">
                <a16:creationId xmlns:a16="http://schemas.microsoft.com/office/drawing/2014/main" id="{D132167C-C714-4C11-B290-993C44341F43}"/>
              </a:ext>
            </a:extLst>
          </p:cNvPr>
          <p:cNvSpPr/>
          <p:nvPr/>
        </p:nvSpPr>
        <p:spPr>
          <a:xfrm>
            <a:off x="7610818" y="4721869"/>
            <a:ext cx="2242480" cy="769441"/>
          </a:xfrm>
          <a:prstGeom prst="rect">
            <a:avLst/>
          </a:prstGeom>
        </p:spPr>
        <p:txBody>
          <a:bodyPr wrap="square">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Azure Hybrid Benefit</a:t>
            </a:r>
          </a:p>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for Windows Server +</a:t>
            </a:r>
          </a:p>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Azure Reserved Instances</a:t>
            </a:r>
          </a:p>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Light" panose="020B0502040204020203" pitchFamily="34" charset="0"/>
              </a:rPr>
              <a:t>3-year savings vs. pay-as-you-go</a:t>
            </a:r>
          </a:p>
        </p:txBody>
      </p:sp>
    </p:spTree>
    <p:extLst>
      <p:ext uri="{BB962C8B-B14F-4D97-AF65-F5344CB8AC3E}">
        <p14:creationId xmlns:p14="http://schemas.microsoft.com/office/powerpoint/2010/main" val="7979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51E5CEF-8774-48EC-A0BA-6A31C67568A9}"/>
              </a:ext>
            </a:extLst>
          </p:cNvPr>
          <p:cNvSpPr/>
          <p:nvPr/>
        </p:nvSpPr>
        <p:spPr bwMode="auto">
          <a:xfrm>
            <a:off x="8132064" y="1"/>
            <a:ext cx="4059936" cy="6858000"/>
          </a:xfrm>
          <a:prstGeom prst="rect">
            <a:avLst/>
          </a:prstGeom>
          <a:solidFill>
            <a:srgbClr val="0078D7"/>
          </a:solidFill>
          <a:ln w="9525" cap="flat" cmpd="sng" algn="ctr">
            <a:noFill/>
            <a:prstDash val="solid"/>
            <a:headEnd type="none" w="med" len="med"/>
            <a:tailEnd type="none" w="med" len="med"/>
          </a:ln>
          <a:effectLst/>
        </p:spPr>
        <p:txBody>
          <a:bodyPr lIns="182880" tIns="146304" rIns="182880" bIns="146304"/>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TextBox 16">
            <a:extLst>
              <a:ext uri="{FF2B5EF4-FFF2-40B4-BE49-F238E27FC236}">
                <a16:creationId xmlns:a16="http://schemas.microsoft.com/office/drawing/2014/main" id="{51D9701A-FE94-4818-8298-0251091ED2AA}"/>
              </a:ext>
            </a:extLst>
          </p:cNvPr>
          <p:cNvSpPr txBox="1"/>
          <p:nvPr/>
        </p:nvSpPr>
        <p:spPr>
          <a:xfrm>
            <a:off x="609975" y="3139382"/>
            <a:ext cx="2286000" cy="1654299"/>
          </a:xfrm>
          <a:prstGeom prst="rect">
            <a:avLst/>
          </a:prstGeom>
          <a:noFill/>
        </p:spPr>
        <p:txBody>
          <a:bodyPr wrap="square" lIns="0" tIns="45720" rIns="91440" bIns="45720" rtlCol="0">
            <a:spAutoFit/>
          </a:bodyPr>
          <a:lstStyle/>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2400" b="0" i="0" u="none" strike="noStrike" kern="1200" cap="none" spc="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Assess</a:t>
            </a:r>
            <a:endParaRPr kumimoji="0" lang="en-US" sz="2400" b="0" i="0" u="none" strike="noStrike" kern="1200" cap="none" spc="0" normalizeH="0" baseline="0" noProof="0" dirty="0">
              <a:ln>
                <a:noFill/>
              </a:ln>
              <a:solidFill>
                <a:srgbClr val="3AC900"/>
              </a:solidFill>
              <a:effectLst/>
              <a:uLnTx/>
              <a:uFillTx/>
              <a:latin typeface="Segoe UI Semibold"/>
              <a:ea typeface="MS PGothic" panose="020B0600070205080204" pitchFamily="34" charset="-128"/>
            </a:endParaRPr>
          </a:p>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Inventory Windows Server 2008 and 2008 R2 workloads in your environment and determine migration path.</a:t>
            </a:r>
          </a:p>
        </p:txBody>
      </p:sp>
      <p:sp>
        <p:nvSpPr>
          <p:cNvPr id="18" name="TextBox 17">
            <a:extLst>
              <a:ext uri="{FF2B5EF4-FFF2-40B4-BE49-F238E27FC236}">
                <a16:creationId xmlns:a16="http://schemas.microsoft.com/office/drawing/2014/main" id="{51D9701A-FE94-4818-8298-0251091ED2AA}"/>
              </a:ext>
            </a:extLst>
          </p:cNvPr>
          <p:cNvSpPr txBox="1"/>
          <p:nvPr/>
        </p:nvSpPr>
        <p:spPr>
          <a:xfrm>
            <a:off x="3133962" y="3139382"/>
            <a:ext cx="2286000" cy="1438855"/>
          </a:xfrm>
          <a:prstGeom prst="rect">
            <a:avLst/>
          </a:prstGeom>
          <a:noFill/>
        </p:spPr>
        <p:txBody>
          <a:bodyPr wrap="square" lIns="0" tIns="45720" rIns="91440" bIns="45720" rtlCol="0">
            <a:spAutoFit/>
          </a:bodyPr>
          <a:lstStyle/>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2400" b="0" i="0" u="none" strike="noStrike" kern="1200" cap="none" spc="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Migrate</a:t>
            </a:r>
          </a:p>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Upgrade to Windows Server 2016 or migrate to Azure with guidance, resources and tools.</a:t>
            </a:r>
          </a:p>
        </p:txBody>
      </p:sp>
      <p:sp>
        <p:nvSpPr>
          <p:cNvPr id="19" name="TextBox 18">
            <a:extLst>
              <a:ext uri="{FF2B5EF4-FFF2-40B4-BE49-F238E27FC236}">
                <a16:creationId xmlns:a16="http://schemas.microsoft.com/office/drawing/2014/main" id="{51D9701A-FE94-4818-8298-0251091ED2AA}"/>
              </a:ext>
            </a:extLst>
          </p:cNvPr>
          <p:cNvSpPr txBox="1"/>
          <p:nvPr/>
        </p:nvSpPr>
        <p:spPr>
          <a:xfrm>
            <a:off x="5657949" y="3139382"/>
            <a:ext cx="2286000" cy="1869743"/>
          </a:xfrm>
          <a:prstGeom prst="rect">
            <a:avLst/>
          </a:prstGeom>
          <a:noFill/>
        </p:spPr>
        <p:txBody>
          <a:bodyPr wrap="square" lIns="0" tIns="45720" rIns="91440" bIns="45720" rtlCol="0">
            <a:spAutoFit/>
          </a:bodyPr>
          <a:lstStyle/>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2400" b="0" i="0" u="none" strike="noStrike" kern="1200" cap="none" spc="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Optimize</a:t>
            </a:r>
          </a:p>
          <a:p>
            <a:pPr marL="0" marR="0" lvl="0" indent="0" algn="l" defTabSz="914102" rtl="0" eaLnBrk="0" fontAlgn="base" latinLnBrk="0" hangingPunct="0">
              <a:lnSpc>
                <a:spcPct val="100000"/>
              </a:lnSpc>
              <a:spcBef>
                <a:spcPts val="90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Use Azure hybrid services to manage cost and resources, and strengthen security and compliance across your hybrid cloud workloads. </a:t>
            </a:r>
          </a:p>
        </p:txBody>
      </p:sp>
      <p:pic>
        <p:nvPicPr>
          <p:cNvPr id="2" name="Picture 1" descr="Clock Ticking-white.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438" y="2087631"/>
            <a:ext cx="1643188" cy="1726456"/>
          </a:xfrm>
          <a:prstGeom prst="rect">
            <a:avLst/>
          </a:prstGeom>
        </p:spPr>
      </p:pic>
      <p:sp>
        <p:nvSpPr>
          <p:cNvPr id="25" name="Send" title="Icon of a paper airplane">
            <a:extLst>
              <a:ext uri="{FF2B5EF4-FFF2-40B4-BE49-F238E27FC236}">
                <a16:creationId xmlns:a16="http://schemas.microsoft.com/office/drawing/2014/main" id="{AAF186A2-8F72-4C97-85B6-74F41BA22942}"/>
              </a:ext>
            </a:extLst>
          </p:cNvPr>
          <p:cNvSpPr>
            <a:spLocks noChangeAspect="1" noEditPoints="1"/>
          </p:cNvSpPr>
          <p:nvPr/>
        </p:nvSpPr>
        <p:spPr bwMode="auto">
          <a:xfrm>
            <a:off x="3133962" y="2481329"/>
            <a:ext cx="550320" cy="368200"/>
          </a:xfrm>
          <a:custGeom>
            <a:avLst/>
            <a:gdLst>
              <a:gd name="T0" fmla="*/ 44 w 556"/>
              <a:gd name="T1" fmla="*/ 14 h 372"/>
              <a:gd name="T2" fmla="*/ 556 w 556"/>
              <a:gd name="T3" fmla="*/ 187 h 372"/>
              <a:gd name="T4" fmla="*/ 0 w 556"/>
              <a:gd name="T5" fmla="*/ 372 h 372"/>
              <a:gd name="T6" fmla="*/ 64 w 556"/>
              <a:gd name="T7" fmla="*/ 187 h 372"/>
              <a:gd name="T8" fmla="*/ 14 w 556"/>
              <a:gd name="T9" fmla="*/ 43 h 372"/>
              <a:gd name="T10" fmla="*/ 14 w 556"/>
              <a:gd name="T11" fmla="*/ 43 h 372"/>
              <a:gd name="T12" fmla="*/ 0 w 556"/>
              <a:gd name="T13" fmla="*/ 0 h 372"/>
              <a:gd name="T14" fmla="*/ 44 w 556"/>
              <a:gd name="T15" fmla="*/ 14 h 372"/>
              <a:gd name="T16" fmla="*/ 64 w 556"/>
              <a:gd name="T17" fmla="*/ 187 h 372"/>
              <a:gd name="T18" fmla="*/ 556 w 556"/>
              <a:gd name="T19" fmla="*/ 1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372">
                <a:moveTo>
                  <a:pt x="44" y="14"/>
                </a:moveTo>
                <a:lnTo>
                  <a:pt x="556" y="187"/>
                </a:lnTo>
                <a:lnTo>
                  <a:pt x="0" y="372"/>
                </a:lnTo>
                <a:lnTo>
                  <a:pt x="64" y="187"/>
                </a:lnTo>
                <a:lnTo>
                  <a:pt x="14" y="43"/>
                </a:lnTo>
                <a:moveTo>
                  <a:pt x="14" y="43"/>
                </a:moveTo>
                <a:lnTo>
                  <a:pt x="0" y="0"/>
                </a:lnTo>
                <a:lnTo>
                  <a:pt x="44" y="14"/>
                </a:lnTo>
                <a:moveTo>
                  <a:pt x="64" y="187"/>
                </a:moveTo>
                <a:lnTo>
                  <a:pt x="556" y="187"/>
                </a:lnTo>
              </a:path>
            </a:pathLst>
          </a:custGeom>
          <a:noFill/>
          <a:ln w="19050" cap="flat" cmpd="sng">
            <a:solidFill>
              <a:srgbClr val="50505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solidFill>
              <a:effectLst/>
              <a:uLnTx/>
              <a:uFillTx/>
              <a:latin typeface="Segoe UI"/>
              <a:ea typeface="MS PGothic" panose="020B0600070205080204" pitchFamily="34" charset="-128"/>
              <a:cs typeface="+mn-cs"/>
            </a:endParaRPr>
          </a:p>
        </p:txBody>
      </p:sp>
      <p:sp>
        <p:nvSpPr>
          <p:cNvPr id="26" name="speedometer_2" title="Icon of a spedometer showing fast speed">
            <a:extLst>
              <a:ext uri="{FF2B5EF4-FFF2-40B4-BE49-F238E27FC236}">
                <a16:creationId xmlns:a16="http://schemas.microsoft.com/office/drawing/2014/main" id="{1A86CFB1-7C5C-43A8-8CD3-D67D1F4EAC27}"/>
              </a:ext>
            </a:extLst>
          </p:cNvPr>
          <p:cNvSpPr>
            <a:spLocks noChangeAspect="1" noEditPoints="1"/>
          </p:cNvSpPr>
          <p:nvPr/>
        </p:nvSpPr>
        <p:spPr bwMode="auto">
          <a:xfrm>
            <a:off x="5657949" y="2481034"/>
            <a:ext cx="438051" cy="438051"/>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flat" cmpd="sng">
            <a:solidFill>
              <a:srgbClr val="50505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solidFill>
              <a:effectLst/>
              <a:uLnTx/>
              <a:uFillTx/>
              <a:latin typeface="Segoe UI"/>
              <a:ea typeface="MS PGothic" panose="020B0600070205080204" pitchFamily="34" charset="-128"/>
              <a:cs typeface="+mn-cs"/>
            </a:endParaRPr>
          </a:p>
        </p:txBody>
      </p:sp>
      <p:sp>
        <p:nvSpPr>
          <p:cNvPr id="30" name="magnify" title="Icon of a magnifying glass">
            <a:extLst>
              <a:ext uri="{FF2B5EF4-FFF2-40B4-BE49-F238E27FC236}">
                <a16:creationId xmlns:a16="http://schemas.microsoft.com/office/drawing/2014/main" id="{2A9B02DC-8578-4114-90EF-A78DEED1E8D9}"/>
              </a:ext>
            </a:extLst>
          </p:cNvPr>
          <p:cNvSpPr>
            <a:spLocks noChangeAspect="1" noEditPoints="1"/>
          </p:cNvSpPr>
          <p:nvPr/>
        </p:nvSpPr>
        <p:spPr bwMode="auto">
          <a:xfrm flipH="1">
            <a:off x="588263" y="2480872"/>
            <a:ext cx="495663" cy="476758"/>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flat" cmpd="sng">
            <a:solidFill>
              <a:srgbClr val="50505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solidFill>
              <a:effectLst/>
              <a:uLnTx/>
              <a:uFillTx/>
              <a:latin typeface="Segoe UI"/>
              <a:ea typeface="MS PGothic" panose="020B0600070205080204" pitchFamily="34" charset="-128"/>
              <a:cs typeface="+mn-cs"/>
            </a:endParaRPr>
          </a:p>
        </p:txBody>
      </p:sp>
      <p:sp>
        <p:nvSpPr>
          <p:cNvPr id="15" name="TextBox 14">
            <a:extLst>
              <a:ext uri="{FF2B5EF4-FFF2-40B4-BE49-F238E27FC236}">
                <a16:creationId xmlns:a16="http://schemas.microsoft.com/office/drawing/2014/main" id="{C1901350-1BC2-41EE-917E-B177AF204438}"/>
              </a:ext>
            </a:extLst>
          </p:cNvPr>
          <p:cNvSpPr txBox="1"/>
          <p:nvPr/>
        </p:nvSpPr>
        <p:spPr>
          <a:xfrm>
            <a:off x="8582008" y="4282382"/>
            <a:ext cx="3160050" cy="880241"/>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S PGothic" panose="020B0600070205080204" pitchFamily="34" charset="-128"/>
                <a:cs typeface="MS PGothic" charset="0"/>
              </a:rPr>
              <a:t>Visit the Microsoft End of Support resource center at:</a:t>
            </a:r>
          </a:p>
          <a:p>
            <a:pPr marL="0" marR="0" lvl="0" indent="0" algn="ctr" defTabSz="914400" rtl="0" eaLnBrk="0" fontAlgn="base" latinLnBrk="0" hangingPunct="0">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S PGothic" panose="020B0600070205080204" pitchFamily="34" charset="-128"/>
                <a:cs typeface="MS PGothic" charset="0"/>
                <a:hlinkClick r:id="rId4">
                  <a:extLst>
                    <a:ext uri="{A12FA001-AC4F-418D-AE19-62706E023703}">
                      <ahyp:hlinkClr xmlns:ahyp="http://schemas.microsoft.com/office/drawing/2018/hyperlinkcolor" val="tx"/>
                    </a:ext>
                  </a:extLst>
                </a:hlinkClick>
              </a:rPr>
              <a:t>www.Microsoft.com/2008-eos</a:t>
            </a:r>
            <a:endPar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S PGothic" panose="020B0600070205080204" pitchFamily="34" charset="-128"/>
              <a:cs typeface="+mn-cs"/>
            </a:endParaRPr>
          </a:p>
        </p:txBody>
      </p:sp>
      <p:sp>
        <p:nvSpPr>
          <p:cNvPr id="3" name="Title 2">
            <a:extLst>
              <a:ext uri="{FF2B5EF4-FFF2-40B4-BE49-F238E27FC236}">
                <a16:creationId xmlns:a16="http://schemas.microsoft.com/office/drawing/2014/main" id="{7817A8F1-D740-4EC7-836C-A12CB90FA958}"/>
              </a:ext>
            </a:extLst>
          </p:cNvPr>
          <p:cNvSpPr>
            <a:spLocks noGrp="1"/>
          </p:cNvSpPr>
          <p:nvPr>
            <p:ph type="title"/>
          </p:nvPr>
        </p:nvSpPr>
        <p:spPr/>
        <p:txBody>
          <a:bodyPr/>
          <a:lstStyle/>
          <a:p>
            <a:r>
              <a:rPr lang="en-US" dirty="0"/>
              <a:t>Get started</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91E03F-3FAF-824A-A042-EAF8B9E6522D}"/>
              </a:ext>
            </a:extLst>
          </p:cNvPr>
          <p:cNvSpPr/>
          <p:nvPr/>
        </p:nvSpPr>
        <p:spPr bwMode="auto">
          <a:xfrm>
            <a:off x="5779008" y="2176271"/>
            <a:ext cx="6117336" cy="2480981"/>
          </a:xfrm>
          <a:prstGeom prst="rect">
            <a:avLst/>
          </a:prstGeom>
          <a:noFill/>
          <a:ln w="12700">
            <a:solidFill>
              <a:srgbClr val="50E6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a:extLst>
              <a:ext uri="{FF2B5EF4-FFF2-40B4-BE49-F238E27FC236}">
                <a16:creationId xmlns:a16="http://schemas.microsoft.com/office/drawing/2014/main" id="{3CA6BD3E-363D-491A-B05A-DFAEA7E972C5}"/>
              </a:ext>
            </a:extLst>
          </p:cNvPr>
          <p:cNvSpPr/>
          <p:nvPr/>
        </p:nvSpPr>
        <p:spPr>
          <a:xfrm>
            <a:off x="6346371" y="2013678"/>
            <a:ext cx="1973256" cy="286232"/>
          </a:xfrm>
          <a:prstGeom prst="rect">
            <a:avLst/>
          </a:prstGeom>
          <a:solidFill>
            <a:schemeClr val="bg1"/>
          </a:solidFill>
        </p:spPr>
        <p:txBody>
          <a:bodyPr wrap="square" anchor="ctr">
            <a:spAutoFit/>
          </a:bodyPr>
          <a:lstStyle/>
          <a:p>
            <a:pPr marL="0" marR="0" lvl="0" indent="0" algn="ctr" defTabSz="672071" rtl="0" eaLnBrk="1" fontAlgn="base" latinLnBrk="0" hangingPunct="1">
              <a:lnSpc>
                <a:spcPct val="90000"/>
              </a:lnSpc>
              <a:spcBef>
                <a:spcPct val="0"/>
              </a:spcBef>
              <a:spcAft>
                <a:spcPts val="392"/>
              </a:spcAft>
              <a:buClrTx/>
              <a:buSzTx/>
              <a:buFontTx/>
              <a:buNone/>
              <a:tabLst/>
              <a:defRPr/>
            </a:pPr>
            <a:r>
              <a:rPr kumimoji="0" lang="en-US" sz="1400" b="0" i="0" u="none" strike="noStrike" kern="1200" cap="none" spc="0" normalizeH="0" baseline="0" noProof="0">
                <a:ln>
                  <a:noFill/>
                </a:ln>
                <a:solidFill>
                  <a:srgbClr val="50E6FF"/>
                </a:solidFill>
                <a:effectLst/>
                <a:uLnTx/>
                <a:uFillTx/>
                <a:latin typeface="Segoe UI Semibold" panose="020B0702040204020203" pitchFamily="34" charset="0"/>
                <a:ea typeface="+mn-ea"/>
                <a:cs typeface="Segoe UI Semibold" panose="020B0702040204020203" pitchFamily="34" charset="0"/>
              </a:rPr>
              <a:t>Focus of Discussion</a:t>
            </a:r>
          </a:p>
        </p:txBody>
      </p:sp>
      <p:sp>
        <p:nvSpPr>
          <p:cNvPr id="2" name="Title 1">
            <a:extLst>
              <a:ext uri="{FF2B5EF4-FFF2-40B4-BE49-F238E27FC236}">
                <a16:creationId xmlns:a16="http://schemas.microsoft.com/office/drawing/2014/main" id="{345E3255-E2FB-4362-B7BC-C39C3861E515}"/>
              </a:ext>
            </a:extLst>
          </p:cNvPr>
          <p:cNvSpPr>
            <a:spLocks noGrp="1"/>
          </p:cNvSpPr>
          <p:nvPr>
            <p:ph type="title"/>
          </p:nvPr>
        </p:nvSpPr>
        <p:spPr>
          <a:xfrm>
            <a:off x="269240" y="322169"/>
            <a:ext cx="9789160" cy="899665"/>
          </a:xfrm>
        </p:spPr>
        <p:txBody>
          <a:bodyPr/>
          <a:lstStyle/>
          <a:p>
            <a:r>
              <a:rPr lang="en-GB" sz="4000" b="1" dirty="0">
                <a:latin typeface="Segoe UI Semibold" panose="020B0702040204020203" pitchFamily="34" charset="0"/>
                <a:cs typeface="Segoe UI Semibold" panose="020B0702040204020203" pitchFamily="34" charset="0"/>
              </a:rPr>
              <a:t>End of Support – What are the Options?</a:t>
            </a:r>
            <a:endParaRPr lang="en-US" sz="4000" b="1" dirty="0">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0F80C018-960E-41A3-92FF-FDEA03473ADB}"/>
              </a:ext>
            </a:extLst>
          </p:cNvPr>
          <p:cNvSpPr/>
          <p:nvPr/>
        </p:nvSpPr>
        <p:spPr>
          <a:xfrm>
            <a:off x="415880" y="3553279"/>
            <a:ext cx="2185806" cy="964482"/>
          </a:xfrm>
          <a:prstGeom prst="rect">
            <a:avLst/>
          </a:prstGeom>
          <a:noFill/>
          <a:ln>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8D7"/>
                </a:solidFill>
                <a:effectLst/>
                <a:uLnTx/>
                <a:uFillTx/>
                <a:latin typeface="Segoe UI Semibold" panose="020B0502040204020203" pitchFamily="34" charset="0"/>
                <a:ea typeface="+mn-ea"/>
                <a:cs typeface="Segoe UI Semibold" panose="020B0502040204020203" pitchFamily="34" charset="0"/>
              </a:rPr>
              <a:t>SQL Server 2008/R2 end of support </a:t>
            </a:r>
          </a:p>
        </p:txBody>
      </p:sp>
      <p:sp>
        <p:nvSpPr>
          <p:cNvPr id="14" name="Rectangle 13">
            <a:extLst>
              <a:ext uri="{FF2B5EF4-FFF2-40B4-BE49-F238E27FC236}">
                <a16:creationId xmlns:a16="http://schemas.microsoft.com/office/drawing/2014/main" id="{29D7C375-60E5-4E63-945B-C1B44526FE67}"/>
              </a:ext>
            </a:extLst>
          </p:cNvPr>
          <p:cNvSpPr/>
          <p:nvPr/>
        </p:nvSpPr>
        <p:spPr>
          <a:xfrm>
            <a:off x="5939194" y="2293601"/>
            <a:ext cx="2220247" cy="1005840"/>
          </a:xfrm>
          <a:prstGeom prst="rect">
            <a:avLst/>
          </a:prstGeom>
          <a:solidFill>
            <a:srgbClr val="0078D7"/>
          </a:solidFill>
          <a:ln w="12700">
            <a:solidFill>
              <a:srgbClr val="0078D7"/>
            </a:solidFill>
          </a:ln>
        </p:spPr>
        <p:style>
          <a:lnRef idx="2">
            <a:schemeClr val="accent4">
              <a:shade val="50000"/>
            </a:schemeClr>
          </a:lnRef>
          <a:fillRef idx="1">
            <a:schemeClr val="accent4"/>
          </a:fillRef>
          <a:effectRef idx="0">
            <a:schemeClr val="accent4"/>
          </a:effectRef>
          <a:fontRef idx="minor">
            <a:schemeClr val="lt1"/>
          </a:fontRef>
        </p:style>
        <p:txBody>
          <a:bodyPr l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Lift-and-shift to PaaS with Azure SQL Database Managed Instance (MI)</a:t>
            </a:r>
          </a:p>
        </p:txBody>
      </p:sp>
      <p:sp>
        <p:nvSpPr>
          <p:cNvPr id="26" name="Rectangle 25">
            <a:extLst>
              <a:ext uri="{FF2B5EF4-FFF2-40B4-BE49-F238E27FC236}">
                <a16:creationId xmlns:a16="http://schemas.microsoft.com/office/drawing/2014/main" id="{03888918-CC15-4A7A-A8B8-7A661BAAF3F5}"/>
              </a:ext>
            </a:extLst>
          </p:cNvPr>
          <p:cNvSpPr/>
          <p:nvPr/>
        </p:nvSpPr>
        <p:spPr>
          <a:xfrm>
            <a:off x="5944038" y="3560916"/>
            <a:ext cx="2220247" cy="1005840"/>
          </a:xfrm>
          <a:prstGeom prst="rect">
            <a:avLst/>
          </a:prstGeom>
          <a:solidFill>
            <a:srgbClr val="0078D7"/>
          </a:solidFill>
          <a:ln>
            <a:solidFill>
              <a:srgbClr val="0078D7"/>
            </a:solidFill>
          </a:ln>
        </p:spPr>
        <p:style>
          <a:lnRef idx="2">
            <a:schemeClr val="accent4">
              <a:shade val="50000"/>
            </a:schemeClr>
          </a:lnRef>
          <a:fillRef idx="1">
            <a:schemeClr val="accent4"/>
          </a:fillRef>
          <a:effectRef idx="0">
            <a:schemeClr val="accent4"/>
          </a:effectRef>
          <a:fontRef idx="minor">
            <a:schemeClr val="lt1"/>
          </a:fontRef>
        </p:style>
        <p:txBody>
          <a:bodyPr l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Move to IaaS with </a:t>
            </a:r>
            <a:br>
              <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br>
            <a:r>
              <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Azure SQL VM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endParaRPr>
          </a:p>
        </p:txBody>
      </p:sp>
      <p:sp>
        <p:nvSpPr>
          <p:cNvPr id="8" name="Rectangle 7">
            <a:extLst>
              <a:ext uri="{FF2B5EF4-FFF2-40B4-BE49-F238E27FC236}">
                <a16:creationId xmlns:a16="http://schemas.microsoft.com/office/drawing/2014/main" id="{2B2C05ED-364E-4497-9A25-D0538D3AB3E7}"/>
              </a:ext>
            </a:extLst>
          </p:cNvPr>
          <p:cNvSpPr/>
          <p:nvPr/>
        </p:nvSpPr>
        <p:spPr>
          <a:xfrm>
            <a:off x="8156449" y="2293601"/>
            <a:ext cx="3616452" cy="1005840"/>
          </a:xfrm>
          <a:prstGeom prst="rect">
            <a:avLst/>
          </a:prstGeom>
          <a:noFill/>
          <a:ln w="127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002050"/>
                </a:solidFill>
                <a:effectLst/>
                <a:uLnTx/>
                <a:uFillTx/>
                <a:latin typeface="Segoe UI"/>
                <a:ea typeface="+mn-ea"/>
                <a:cs typeface="Segoe UI Light" panose="020B0502040204020203" pitchFamily="34" charset="0"/>
              </a:rPr>
              <a:t>SQL DB MI is compatible with versions as far back as SQL Server 2005; no more future upgrades or patches required as SQL DB will always run on the latest feature as part of fully managed services</a:t>
            </a:r>
          </a:p>
        </p:txBody>
      </p:sp>
      <p:sp>
        <p:nvSpPr>
          <p:cNvPr id="40" name="Rectangle 39">
            <a:extLst>
              <a:ext uri="{FF2B5EF4-FFF2-40B4-BE49-F238E27FC236}">
                <a16:creationId xmlns:a16="http://schemas.microsoft.com/office/drawing/2014/main" id="{D4FF866B-5BD3-4D35-B64B-1323628AF1B2}"/>
              </a:ext>
            </a:extLst>
          </p:cNvPr>
          <p:cNvSpPr/>
          <p:nvPr/>
        </p:nvSpPr>
        <p:spPr>
          <a:xfrm>
            <a:off x="8164287" y="3560916"/>
            <a:ext cx="3608613" cy="1005840"/>
          </a:xfrm>
          <a:prstGeom prst="rect">
            <a:avLst/>
          </a:prstGeom>
          <a:noFill/>
          <a:ln w="127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002050"/>
                </a:solidFill>
                <a:effectLst/>
                <a:uLnTx/>
                <a:uFillTx/>
                <a:latin typeface="Segoe UI"/>
                <a:ea typeface="+mn-ea"/>
                <a:cs typeface="Segoe UI Light" panose="020B0502040204020203" pitchFamily="34" charset="0"/>
              </a:rPr>
              <a:t>Upgrade</a:t>
            </a:r>
            <a:r>
              <a:rPr kumimoji="0" lang="en-US" sz="1200" b="0" i="0" u="none" strike="noStrike" kern="1200" cap="none" spc="0" normalizeH="0" baseline="0" noProof="0">
                <a:ln>
                  <a:noFill/>
                </a:ln>
                <a:solidFill>
                  <a:srgbClr val="002050"/>
                </a:solidFill>
                <a:effectLst/>
                <a:uLnTx/>
                <a:uFillTx/>
                <a:latin typeface="Segoe UI"/>
                <a:ea typeface="+mn-ea"/>
                <a:cs typeface="Segoe UI Light" panose="020B0502040204020203" pitchFamily="34" charset="0"/>
              </a:rPr>
              <a:t> to SQL Server 2017 on Azure VMs, 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002050"/>
                </a:solidFill>
                <a:effectLst/>
                <a:uLnTx/>
                <a:uFillTx/>
                <a:latin typeface="Segoe UI"/>
                <a:ea typeface="+mn-ea"/>
                <a:cs typeface="Segoe UI Light" panose="020B0502040204020203" pitchFamily="34" charset="0"/>
              </a:rPr>
              <a:t>Move “as-is” </a:t>
            </a:r>
            <a:r>
              <a:rPr kumimoji="0" lang="en-US" sz="1200" b="0" i="0" u="none" strike="noStrike" kern="1200" cap="none" spc="0" normalizeH="0" baseline="0" noProof="0">
                <a:ln>
                  <a:noFill/>
                </a:ln>
                <a:solidFill>
                  <a:srgbClr val="002050"/>
                </a:solidFill>
                <a:effectLst/>
                <a:uLnTx/>
                <a:uFillTx/>
                <a:latin typeface="Segoe UI"/>
                <a:ea typeface="+mn-ea"/>
                <a:cs typeface="Segoe UI Light" panose="020B0502040204020203" pitchFamily="34" charset="0"/>
              </a:rPr>
              <a:t>with SQL Server and Windows Server 2008/R2 and get 3 years of Extended Security Updates* for free</a:t>
            </a:r>
          </a:p>
        </p:txBody>
      </p:sp>
      <p:sp>
        <p:nvSpPr>
          <p:cNvPr id="67" name="Rectangle 66">
            <a:extLst>
              <a:ext uri="{FF2B5EF4-FFF2-40B4-BE49-F238E27FC236}">
                <a16:creationId xmlns:a16="http://schemas.microsoft.com/office/drawing/2014/main" id="{5F224214-DC2D-4C42-8C4F-32A657D30A1E}"/>
              </a:ext>
            </a:extLst>
          </p:cNvPr>
          <p:cNvSpPr/>
          <p:nvPr/>
        </p:nvSpPr>
        <p:spPr>
          <a:xfrm>
            <a:off x="8183166" y="4774857"/>
            <a:ext cx="3589734" cy="1005840"/>
          </a:xfrm>
          <a:prstGeom prst="rect">
            <a:avLst/>
          </a:prstGeom>
          <a:noFill/>
          <a:ln>
            <a:solidFill>
              <a:srgbClr val="0078D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Light" panose="020B0502040204020203" pitchFamily="34" charset="0"/>
              </a:rPr>
              <a:t>Upgrade to SQL Server 2017** (and </a:t>
            </a:r>
            <a:br>
              <a:rPr kumimoji="0" lang="en-US" sz="1200" b="0" i="0" u="none" strike="noStrike" kern="1200" cap="none" spc="0" normalizeH="0" baseline="0" noProof="0">
                <a:ln>
                  <a:noFill/>
                </a:ln>
                <a:solidFill>
                  <a:srgbClr val="000000"/>
                </a:solidFill>
                <a:effectLst/>
                <a:uLnTx/>
                <a:uFillTx/>
                <a:latin typeface="Segoe UI"/>
                <a:ea typeface="+mn-ea"/>
                <a:cs typeface="Segoe UI Light"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Light" panose="020B0502040204020203" pitchFamily="34" charset="0"/>
              </a:rPr>
              <a:t>Windows Server 2016) or stays “as-is” at 2008 and purchase Extended Security Updates</a:t>
            </a:r>
          </a:p>
        </p:txBody>
      </p:sp>
      <p:grpSp>
        <p:nvGrpSpPr>
          <p:cNvPr id="4" name="Group 3">
            <a:extLst>
              <a:ext uri="{FF2B5EF4-FFF2-40B4-BE49-F238E27FC236}">
                <a16:creationId xmlns:a16="http://schemas.microsoft.com/office/drawing/2014/main" id="{7E57B743-94BA-FD45-85AD-97A14A5F77ED}"/>
              </a:ext>
            </a:extLst>
          </p:cNvPr>
          <p:cNvGrpSpPr/>
          <p:nvPr/>
        </p:nvGrpSpPr>
        <p:grpSpPr>
          <a:xfrm>
            <a:off x="3217078" y="2936838"/>
            <a:ext cx="2160465" cy="2202944"/>
            <a:chOff x="3532764" y="2642221"/>
            <a:chExt cx="2269938" cy="2202944"/>
          </a:xfrm>
        </p:grpSpPr>
        <p:sp>
          <p:nvSpPr>
            <p:cNvPr id="16" name="Rectangle 15">
              <a:extLst>
                <a:ext uri="{FF2B5EF4-FFF2-40B4-BE49-F238E27FC236}">
                  <a16:creationId xmlns:a16="http://schemas.microsoft.com/office/drawing/2014/main" id="{CF4236FC-C607-4D12-BEC5-30DB2EFE9688}"/>
                </a:ext>
              </a:extLst>
            </p:cNvPr>
            <p:cNvSpPr/>
            <p:nvPr/>
          </p:nvSpPr>
          <p:spPr>
            <a:xfrm>
              <a:off x="3532765" y="2642221"/>
              <a:ext cx="2269937" cy="964482"/>
            </a:xfrm>
            <a:prstGeom prst="rect">
              <a:avLst/>
            </a:prstGeom>
            <a:solidFill>
              <a:srgbClr val="0078D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Modernize to Azure </a:t>
              </a:r>
            </a:p>
          </p:txBody>
        </p:sp>
        <p:sp>
          <p:nvSpPr>
            <p:cNvPr id="38" name="Rectangle 37">
              <a:extLst>
                <a:ext uri="{FF2B5EF4-FFF2-40B4-BE49-F238E27FC236}">
                  <a16:creationId xmlns:a16="http://schemas.microsoft.com/office/drawing/2014/main" id="{69AF39C7-58B7-4C29-9A69-E61EF3AD495B}"/>
                </a:ext>
              </a:extLst>
            </p:cNvPr>
            <p:cNvSpPr/>
            <p:nvPr/>
          </p:nvSpPr>
          <p:spPr>
            <a:xfrm>
              <a:off x="3532764" y="3880683"/>
              <a:ext cx="2269937" cy="964482"/>
            </a:xfrm>
            <a:prstGeom prst="rect">
              <a:avLst/>
            </a:prstGeom>
            <a:solidFill>
              <a:srgbClr val="0078D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Modernize on premises</a:t>
              </a:r>
            </a:p>
          </p:txBody>
        </p:sp>
      </p:grpSp>
      <p:sp>
        <p:nvSpPr>
          <p:cNvPr id="42" name="Rectangle 41">
            <a:extLst>
              <a:ext uri="{FF2B5EF4-FFF2-40B4-BE49-F238E27FC236}">
                <a16:creationId xmlns:a16="http://schemas.microsoft.com/office/drawing/2014/main" id="{A988C984-6CEA-4C3C-B4DC-EB8197D45CA8}"/>
              </a:ext>
            </a:extLst>
          </p:cNvPr>
          <p:cNvSpPr/>
          <p:nvPr/>
        </p:nvSpPr>
        <p:spPr>
          <a:xfrm>
            <a:off x="5944038" y="4774857"/>
            <a:ext cx="2242019" cy="1005840"/>
          </a:xfrm>
          <a:prstGeom prst="rect">
            <a:avLst/>
          </a:prstGeom>
          <a:solidFill>
            <a:srgbClr val="0078D7"/>
          </a:solidFill>
          <a:ln>
            <a:solidFill>
              <a:srgbClr val="939393"/>
            </a:solidFill>
          </a:ln>
        </p:spPr>
        <p:style>
          <a:lnRef idx="2">
            <a:schemeClr val="accent4">
              <a:shade val="50000"/>
            </a:schemeClr>
          </a:lnRef>
          <a:fillRef idx="1">
            <a:schemeClr val="accent4"/>
          </a:fillRef>
          <a:effectRef idx="0">
            <a:schemeClr val="accent4"/>
          </a:effectRef>
          <a:fontRef idx="minor">
            <a:schemeClr val="lt1"/>
          </a:fontRef>
        </p:style>
        <p:txBody>
          <a:bodyPr l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Upgrade on premises</a:t>
            </a:r>
          </a:p>
        </p:txBody>
      </p:sp>
      <p:sp>
        <p:nvSpPr>
          <p:cNvPr id="44" name="Rectangle 43">
            <a:extLst>
              <a:ext uri="{FF2B5EF4-FFF2-40B4-BE49-F238E27FC236}">
                <a16:creationId xmlns:a16="http://schemas.microsoft.com/office/drawing/2014/main" id="{1E30FFD8-F039-4047-A67B-18F123D5591B}"/>
              </a:ext>
            </a:extLst>
          </p:cNvPr>
          <p:cNvSpPr/>
          <p:nvPr/>
        </p:nvSpPr>
        <p:spPr>
          <a:xfrm>
            <a:off x="1440483" y="6454445"/>
            <a:ext cx="10706349" cy="203133"/>
          </a:xfrm>
          <a:prstGeom prst="rect">
            <a:avLst/>
          </a:prstGeom>
        </p:spPr>
        <p:txBody>
          <a:bodyPr wrap="square" anchor="t">
            <a:spAutoFit/>
          </a:bodyPr>
          <a:lstStyle/>
          <a:p>
            <a:pPr marL="0" marR="0" lvl="0" indent="0" algn="r" defTabSz="672071" rtl="0" eaLnBrk="1" fontAlgn="base" latinLnBrk="0" hangingPunct="1">
              <a:lnSpc>
                <a:spcPct val="90000"/>
              </a:lnSpc>
              <a:spcBef>
                <a:spcPct val="0"/>
              </a:spcBef>
              <a:spcAft>
                <a:spcPts val="392"/>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
                <a:ea typeface="+mn-ea"/>
                <a:cs typeface="Segoe UI Semilight" panose="020B0402040204020203" pitchFamily="34" charset="0"/>
              </a:rPr>
              <a:t>* ESU worth 75% of license every year for the next three years after EOS</a:t>
            </a:r>
          </a:p>
        </p:txBody>
      </p:sp>
      <p:grpSp>
        <p:nvGrpSpPr>
          <p:cNvPr id="11" name="Group 10">
            <a:extLst>
              <a:ext uri="{FF2B5EF4-FFF2-40B4-BE49-F238E27FC236}">
                <a16:creationId xmlns:a16="http://schemas.microsoft.com/office/drawing/2014/main" id="{C3AA77A4-5593-0744-A4F6-88DA8C682B6F}"/>
              </a:ext>
            </a:extLst>
          </p:cNvPr>
          <p:cNvGrpSpPr/>
          <p:nvPr/>
        </p:nvGrpSpPr>
        <p:grpSpPr>
          <a:xfrm>
            <a:off x="2596648" y="3418550"/>
            <a:ext cx="549324" cy="1238702"/>
            <a:chOff x="2204762" y="4653969"/>
            <a:chExt cx="819968" cy="1706136"/>
          </a:xfrm>
        </p:grpSpPr>
        <p:sp>
          <p:nvSpPr>
            <p:cNvPr id="5" name="Freeform 4">
              <a:extLst>
                <a:ext uri="{FF2B5EF4-FFF2-40B4-BE49-F238E27FC236}">
                  <a16:creationId xmlns:a16="http://schemas.microsoft.com/office/drawing/2014/main" id="{42597377-6A51-DC41-8645-D62D0D310594}"/>
                </a:ext>
              </a:extLst>
            </p:cNvPr>
            <p:cNvSpPr/>
            <p:nvPr/>
          </p:nvSpPr>
          <p:spPr bwMode="auto">
            <a:xfrm rot="16200000">
              <a:off x="1970940" y="5306315"/>
              <a:ext cx="1706136" cy="401444"/>
            </a:xfrm>
            <a:custGeom>
              <a:avLst/>
              <a:gdLst>
                <a:gd name="connsiteX0" fmla="*/ 0 w 1706136"/>
                <a:gd name="connsiteY0" fmla="*/ 390293 h 401444"/>
                <a:gd name="connsiteX1" fmla="*/ 0 w 1706136"/>
                <a:gd name="connsiteY1" fmla="*/ 0 h 401444"/>
                <a:gd name="connsiteX2" fmla="*/ 1706136 w 1706136"/>
                <a:gd name="connsiteY2" fmla="*/ 0 h 401444"/>
                <a:gd name="connsiteX3" fmla="*/ 1706136 w 1706136"/>
                <a:gd name="connsiteY3" fmla="*/ 401444 h 401444"/>
              </a:gdLst>
              <a:ahLst/>
              <a:cxnLst>
                <a:cxn ang="0">
                  <a:pos x="connsiteX0" y="connsiteY0"/>
                </a:cxn>
                <a:cxn ang="0">
                  <a:pos x="connsiteX1" y="connsiteY1"/>
                </a:cxn>
                <a:cxn ang="0">
                  <a:pos x="connsiteX2" y="connsiteY2"/>
                </a:cxn>
                <a:cxn ang="0">
                  <a:pos x="connsiteX3" y="connsiteY3"/>
                </a:cxn>
              </a:cxnLst>
              <a:rect l="l" t="t" r="r" b="b"/>
              <a:pathLst>
                <a:path w="1706136" h="401444">
                  <a:moveTo>
                    <a:pt x="0" y="390293"/>
                  </a:moveTo>
                  <a:lnTo>
                    <a:pt x="0" y="0"/>
                  </a:lnTo>
                  <a:lnTo>
                    <a:pt x="1706136" y="0"/>
                  </a:lnTo>
                  <a:lnTo>
                    <a:pt x="1706136" y="401444"/>
                  </a:lnTo>
                </a:path>
              </a:pathLst>
            </a:custGeom>
            <a:noFill/>
            <a:ln w="12700">
              <a:solidFill>
                <a:srgbClr val="939393"/>
              </a:solidFill>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C74AA06C-D605-9C46-8AA5-BD08F44C65AF}"/>
                </a:ext>
              </a:extLst>
            </p:cNvPr>
            <p:cNvCxnSpPr>
              <a:cxnSpLocks/>
            </p:cNvCxnSpPr>
            <p:nvPr/>
          </p:nvCxnSpPr>
          <p:spPr>
            <a:xfrm>
              <a:off x="2204762" y="5507037"/>
              <a:ext cx="418448" cy="0"/>
            </a:xfrm>
            <a:prstGeom prst="line">
              <a:avLst/>
            </a:prstGeom>
            <a:ln w="12700">
              <a:solidFill>
                <a:srgbClr val="93939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AEEF8E7-C0FF-6940-80C3-709A0A8A4931}"/>
              </a:ext>
            </a:extLst>
          </p:cNvPr>
          <p:cNvGrpSpPr/>
          <p:nvPr/>
        </p:nvGrpSpPr>
        <p:grpSpPr>
          <a:xfrm>
            <a:off x="5366657" y="2798064"/>
            <a:ext cx="549324" cy="1238702"/>
            <a:chOff x="2204762" y="4653969"/>
            <a:chExt cx="819968" cy="1706136"/>
          </a:xfrm>
        </p:grpSpPr>
        <p:sp>
          <p:nvSpPr>
            <p:cNvPr id="34" name="Freeform 33">
              <a:extLst>
                <a:ext uri="{FF2B5EF4-FFF2-40B4-BE49-F238E27FC236}">
                  <a16:creationId xmlns:a16="http://schemas.microsoft.com/office/drawing/2014/main" id="{6BA58117-1B25-CE48-8D30-80B21BA784E1}"/>
                </a:ext>
              </a:extLst>
            </p:cNvPr>
            <p:cNvSpPr/>
            <p:nvPr/>
          </p:nvSpPr>
          <p:spPr bwMode="auto">
            <a:xfrm rot="16200000">
              <a:off x="1970940" y="5306315"/>
              <a:ext cx="1706136" cy="401444"/>
            </a:xfrm>
            <a:custGeom>
              <a:avLst/>
              <a:gdLst>
                <a:gd name="connsiteX0" fmla="*/ 0 w 1706136"/>
                <a:gd name="connsiteY0" fmla="*/ 390293 h 401444"/>
                <a:gd name="connsiteX1" fmla="*/ 0 w 1706136"/>
                <a:gd name="connsiteY1" fmla="*/ 0 h 401444"/>
                <a:gd name="connsiteX2" fmla="*/ 1706136 w 1706136"/>
                <a:gd name="connsiteY2" fmla="*/ 0 h 401444"/>
                <a:gd name="connsiteX3" fmla="*/ 1706136 w 1706136"/>
                <a:gd name="connsiteY3" fmla="*/ 401444 h 401444"/>
              </a:gdLst>
              <a:ahLst/>
              <a:cxnLst>
                <a:cxn ang="0">
                  <a:pos x="connsiteX0" y="connsiteY0"/>
                </a:cxn>
                <a:cxn ang="0">
                  <a:pos x="connsiteX1" y="connsiteY1"/>
                </a:cxn>
                <a:cxn ang="0">
                  <a:pos x="connsiteX2" y="connsiteY2"/>
                </a:cxn>
                <a:cxn ang="0">
                  <a:pos x="connsiteX3" y="connsiteY3"/>
                </a:cxn>
              </a:cxnLst>
              <a:rect l="l" t="t" r="r" b="b"/>
              <a:pathLst>
                <a:path w="1706136" h="401444">
                  <a:moveTo>
                    <a:pt x="0" y="390293"/>
                  </a:moveTo>
                  <a:lnTo>
                    <a:pt x="0" y="0"/>
                  </a:lnTo>
                  <a:lnTo>
                    <a:pt x="1706136" y="0"/>
                  </a:lnTo>
                  <a:lnTo>
                    <a:pt x="1706136" y="401444"/>
                  </a:lnTo>
                </a:path>
              </a:pathLst>
            </a:custGeom>
            <a:noFill/>
            <a:ln w="12700">
              <a:solidFill>
                <a:srgbClr val="939393"/>
              </a:solidFill>
              <a:headEnd type="triangl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35" name="Straight Connector 34">
              <a:extLst>
                <a:ext uri="{FF2B5EF4-FFF2-40B4-BE49-F238E27FC236}">
                  <a16:creationId xmlns:a16="http://schemas.microsoft.com/office/drawing/2014/main" id="{95C655D7-C30A-0D40-BA95-E5345548A611}"/>
                </a:ext>
              </a:extLst>
            </p:cNvPr>
            <p:cNvCxnSpPr>
              <a:cxnSpLocks/>
            </p:cNvCxnSpPr>
            <p:nvPr/>
          </p:nvCxnSpPr>
          <p:spPr>
            <a:xfrm>
              <a:off x="2204762" y="5507037"/>
              <a:ext cx="418448" cy="0"/>
            </a:xfrm>
            <a:prstGeom prst="line">
              <a:avLst/>
            </a:prstGeom>
            <a:ln w="12700">
              <a:solidFill>
                <a:srgbClr val="93939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9" name="Freeform 48">
            <a:extLst>
              <a:ext uri="{FF2B5EF4-FFF2-40B4-BE49-F238E27FC236}">
                <a16:creationId xmlns:a16="http://schemas.microsoft.com/office/drawing/2014/main" id="{2BB43993-1356-CC44-9474-53E275056CEA}"/>
              </a:ext>
            </a:extLst>
          </p:cNvPr>
          <p:cNvSpPr/>
          <p:nvPr/>
        </p:nvSpPr>
        <p:spPr bwMode="auto">
          <a:xfrm>
            <a:off x="5375564" y="4672584"/>
            <a:ext cx="535709" cy="589280"/>
          </a:xfrm>
          <a:custGeom>
            <a:avLst/>
            <a:gdLst>
              <a:gd name="connsiteX0" fmla="*/ 0 w 535709"/>
              <a:gd name="connsiteY0" fmla="*/ 0 h 623455"/>
              <a:gd name="connsiteX1" fmla="*/ 277091 w 535709"/>
              <a:gd name="connsiteY1" fmla="*/ 0 h 623455"/>
              <a:gd name="connsiteX2" fmla="*/ 277091 w 535709"/>
              <a:gd name="connsiteY2" fmla="*/ 623455 h 623455"/>
              <a:gd name="connsiteX3" fmla="*/ 535709 w 535709"/>
              <a:gd name="connsiteY3" fmla="*/ 623455 h 623455"/>
            </a:gdLst>
            <a:ahLst/>
            <a:cxnLst>
              <a:cxn ang="0">
                <a:pos x="connsiteX0" y="connsiteY0"/>
              </a:cxn>
              <a:cxn ang="0">
                <a:pos x="connsiteX1" y="connsiteY1"/>
              </a:cxn>
              <a:cxn ang="0">
                <a:pos x="connsiteX2" y="connsiteY2"/>
              </a:cxn>
              <a:cxn ang="0">
                <a:pos x="connsiteX3" y="connsiteY3"/>
              </a:cxn>
            </a:cxnLst>
            <a:rect l="l" t="t" r="r" b="b"/>
            <a:pathLst>
              <a:path w="535709" h="623455">
                <a:moveTo>
                  <a:pt x="0" y="0"/>
                </a:moveTo>
                <a:lnTo>
                  <a:pt x="277091" y="0"/>
                </a:lnTo>
                <a:lnTo>
                  <a:pt x="277091" y="623455"/>
                </a:lnTo>
                <a:lnTo>
                  <a:pt x="535709" y="623455"/>
                </a:lnTo>
              </a:path>
            </a:pathLst>
          </a:custGeom>
          <a:noFill/>
          <a:ln w="12700">
            <a:solidFill>
              <a:srgbClr val="939393"/>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3" name="Freeform: Shape 204">
            <a:extLst>
              <a:ext uri="{FF2B5EF4-FFF2-40B4-BE49-F238E27FC236}">
                <a16:creationId xmlns:a16="http://schemas.microsoft.com/office/drawing/2014/main" id="{94558BFF-F364-D04D-A924-8E4896DBB8E7}"/>
              </a:ext>
            </a:extLst>
          </p:cNvPr>
          <p:cNvSpPr/>
          <p:nvPr/>
        </p:nvSpPr>
        <p:spPr bwMode="auto">
          <a:xfrm>
            <a:off x="6080253" y="3934957"/>
            <a:ext cx="259339" cy="238691"/>
          </a:xfrm>
          <a:custGeom>
            <a:avLst/>
            <a:gdLst>
              <a:gd name="connsiteX0" fmla="*/ 2552470 w 3844003"/>
              <a:gd name="connsiteY0" fmla="*/ 1141176 h 3537946"/>
              <a:gd name="connsiteX1" fmla="*/ 2552848 w 3844003"/>
              <a:gd name="connsiteY1" fmla="*/ 1796266 h 3537946"/>
              <a:gd name="connsiteX2" fmla="*/ 1985333 w 3844003"/>
              <a:gd name="connsiteY2" fmla="*/ 2123483 h 3537946"/>
              <a:gd name="connsiteX3" fmla="*/ 1984954 w 3844003"/>
              <a:gd name="connsiteY3" fmla="*/ 1468394 h 3537946"/>
              <a:gd name="connsiteX4" fmla="*/ 1302263 w 3844003"/>
              <a:gd name="connsiteY4" fmla="*/ 1141176 h 3537946"/>
              <a:gd name="connsiteX5" fmla="*/ 1869779 w 3844003"/>
              <a:gd name="connsiteY5" fmla="*/ 1468394 h 3537946"/>
              <a:gd name="connsiteX6" fmla="*/ 1869400 w 3844003"/>
              <a:gd name="connsiteY6" fmla="*/ 2123483 h 3537946"/>
              <a:gd name="connsiteX7" fmla="*/ 1301885 w 3844003"/>
              <a:gd name="connsiteY7" fmla="*/ 1796266 h 3537946"/>
              <a:gd name="connsiteX8" fmla="*/ 1919306 w 3844003"/>
              <a:gd name="connsiteY8" fmla="*/ 681844 h 3537946"/>
              <a:gd name="connsiteX9" fmla="*/ 2486442 w 3844003"/>
              <a:gd name="connsiteY9" fmla="*/ 1006980 h 3537946"/>
              <a:gd name="connsiteX10" fmla="*/ 1919306 w 3844003"/>
              <a:gd name="connsiteY10" fmla="*/ 1332115 h 3537946"/>
              <a:gd name="connsiteX11" fmla="*/ 1352169 w 3844003"/>
              <a:gd name="connsiteY11" fmla="*/ 1006980 h 3537946"/>
              <a:gd name="connsiteX12" fmla="*/ 3291867 w 3844003"/>
              <a:gd name="connsiteY12" fmla="*/ 298308 h 3537946"/>
              <a:gd name="connsiteX13" fmla="*/ 3291866 w 3844003"/>
              <a:gd name="connsiteY13" fmla="*/ 298309 h 3537946"/>
              <a:gd name="connsiteX14" fmla="*/ 311972 w 3844003"/>
              <a:gd name="connsiteY14" fmla="*/ 298309 h 3537946"/>
              <a:gd name="connsiteX15" fmla="*/ 311972 w 3844003"/>
              <a:gd name="connsiteY15" fmla="*/ 2507025 h 3537946"/>
              <a:gd name="connsiteX16" fmla="*/ 599796 w 3844003"/>
              <a:gd name="connsiteY16" fmla="*/ 2507025 h 3537946"/>
              <a:gd name="connsiteX17" fmla="*/ 603968 w 3844003"/>
              <a:gd name="connsiteY17" fmla="*/ 2507025 h 3537946"/>
              <a:gd name="connsiteX18" fmla="*/ 3531286 w 3844003"/>
              <a:gd name="connsiteY18" fmla="*/ 2507025 h 3537946"/>
              <a:gd name="connsiteX19" fmla="*/ 3531286 w 3844003"/>
              <a:gd name="connsiteY19" fmla="*/ 298308 h 3537946"/>
              <a:gd name="connsiteX20" fmla="*/ 219293 w 3844003"/>
              <a:gd name="connsiteY20" fmla="*/ 0 h 3537946"/>
              <a:gd name="connsiteX21" fmla="*/ 3624710 w 3844003"/>
              <a:gd name="connsiteY21" fmla="*/ 0 h 3537946"/>
              <a:gd name="connsiteX22" fmla="*/ 3844003 w 3844003"/>
              <a:gd name="connsiteY22" fmla="*/ 219292 h 3537946"/>
              <a:gd name="connsiteX23" fmla="*/ 3844003 w 3844003"/>
              <a:gd name="connsiteY23" fmla="*/ 2586039 h 3537946"/>
              <a:gd name="connsiteX24" fmla="*/ 3624710 w 3844003"/>
              <a:gd name="connsiteY24" fmla="*/ 2805333 h 3537946"/>
              <a:gd name="connsiteX25" fmla="*/ 2469581 w 3844003"/>
              <a:gd name="connsiteY25" fmla="*/ 2805333 h 3537946"/>
              <a:gd name="connsiteX26" fmla="*/ 2439331 w 3844003"/>
              <a:gd name="connsiteY26" fmla="*/ 2884658 h 3537946"/>
              <a:gd name="connsiteX27" fmla="*/ 2673611 w 3844003"/>
              <a:gd name="connsiteY27" fmla="*/ 3281012 h 3537946"/>
              <a:gd name="connsiteX28" fmla="*/ 2801720 w 3844003"/>
              <a:gd name="connsiteY28" fmla="*/ 3310565 h 3537946"/>
              <a:gd name="connsiteX29" fmla="*/ 3165347 w 3844003"/>
              <a:gd name="connsiteY29" fmla="*/ 3310565 h 3537946"/>
              <a:gd name="connsiteX30" fmla="*/ 3165347 w 3844003"/>
              <a:gd name="connsiteY30" fmla="*/ 3537946 h 3537946"/>
              <a:gd name="connsiteX31" fmla="*/ 678654 w 3844003"/>
              <a:gd name="connsiteY31" fmla="*/ 3537946 h 3537946"/>
              <a:gd name="connsiteX32" fmla="*/ 678654 w 3844003"/>
              <a:gd name="connsiteY32" fmla="*/ 3310565 h 3537946"/>
              <a:gd name="connsiteX33" fmla="*/ 1051085 w 3844003"/>
              <a:gd name="connsiteY33" fmla="*/ 3310565 h 3537946"/>
              <a:gd name="connsiteX34" fmla="*/ 1148476 w 3844003"/>
              <a:gd name="connsiteY34" fmla="*/ 3294241 h 3537946"/>
              <a:gd name="connsiteX35" fmla="*/ 1471132 w 3844003"/>
              <a:gd name="connsiteY35" fmla="*/ 2870616 h 3537946"/>
              <a:gd name="connsiteX36" fmla="*/ 1439332 w 3844003"/>
              <a:gd name="connsiteY36" fmla="*/ 2805333 h 3537946"/>
              <a:gd name="connsiteX37" fmla="*/ 219293 w 3844003"/>
              <a:gd name="connsiteY37" fmla="*/ 2805333 h 3537946"/>
              <a:gd name="connsiteX38" fmla="*/ 0 w 3844003"/>
              <a:gd name="connsiteY38" fmla="*/ 2586039 h 3537946"/>
              <a:gd name="connsiteX39" fmla="*/ 0 w 3844003"/>
              <a:gd name="connsiteY39" fmla="*/ 219292 h 3537946"/>
              <a:gd name="connsiteX40" fmla="*/ 219293 w 3844003"/>
              <a:gd name="connsiteY40" fmla="*/ 0 h 353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44003" h="3537946">
                <a:moveTo>
                  <a:pt x="2552470" y="1141176"/>
                </a:moveTo>
                <a:lnTo>
                  <a:pt x="2552848" y="1796266"/>
                </a:lnTo>
                <a:lnTo>
                  <a:pt x="1985333" y="2123483"/>
                </a:lnTo>
                <a:lnTo>
                  <a:pt x="1984954" y="1468394"/>
                </a:lnTo>
                <a:close/>
                <a:moveTo>
                  <a:pt x="1302263" y="1141176"/>
                </a:moveTo>
                <a:lnTo>
                  <a:pt x="1869779" y="1468394"/>
                </a:lnTo>
                <a:lnTo>
                  <a:pt x="1869400" y="2123483"/>
                </a:lnTo>
                <a:lnTo>
                  <a:pt x="1301885" y="1796266"/>
                </a:lnTo>
                <a:close/>
                <a:moveTo>
                  <a:pt x="1919306" y="681844"/>
                </a:moveTo>
                <a:lnTo>
                  <a:pt x="2486442" y="1006980"/>
                </a:lnTo>
                <a:lnTo>
                  <a:pt x="1919306" y="1332115"/>
                </a:lnTo>
                <a:lnTo>
                  <a:pt x="1352169" y="1006980"/>
                </a:lnTo>
                <a:close/>
                <a:moveTo>
                  <a:pt x="3291867" y="298308"/>
                </a:moveTo>
                <a:lnTo>
                  <a:pt x="3291866" y="298309"/>
                </a:lnTo>
                <a:lnTo>
                  <a:pt x="311972" y="298309"/>
                </a:lnTo>
                <a:lnTo>
                  <a:pt x="311972" y="2507025"/>
                </a:lnTo>
                <a:lnTo>
                  <a:pt x="599796" y="2507025"/>
                </a:lnTo>
                <a:lnTo>
                  <a:pt x="603968" y="2507025"/>
                </a:lnTo>
                <a:lnTo>
                  <a:pt x="3531286" y="2507025"/>
                </a:lnTo>
                <a:lnTo>
                  <a:pt x="3531286" y="298308"/>
                </a:lnTo>
                <a:close/>
                <a:moveTo>
                  <a:pt x="219293" y="0"/>
                </a:moveTo>
                <a:lnTo>
                  <a:pt x="3624710" y="0"/>
                </a:lnTo>
                <a:cubicBezTo>
                  <a:pt x="3745822" y="0"/>
                  <a:pt x="3844003" y="98180"/>
                  <a:pt x="3844003" y="219292"/>
                </a:cubicBezTo>
                <a:lnTo>
                  <a:pt x="3844003" y="2586039"/>
                </a:lnTo>
                <a:cubicBezTo>
                  <a:pt x="3844003" y="2707152"/>
                  <a:pt x="3745822" y="2805333"/>
                  <a:pt x="3624710" y="2805333"/>
                </a:cubicBezTo>
                <a:lnTo>
                  <a:pt x="2469581" y="2805333"/>
                </a:lnTo>
                <a:lnTo>
                  <a:pt x="2439331" y="2884658"/>
                </a:lnTo>
                <a:cubicBezTo>
                  <a:pt x="2392120" y="3048775"/>
                  <a:pt x="2443490" y="3204077"/>
                  <a:pt x="2673611" y="3281012"/>
                </a:cubicBezTo>
                <a:lnTo>
                  <a:pt x="2801720" y="3310565"/>
                </a:lnTo>
                <a:lnTo>
                  <a:pt x="3165347" y="3310565"/>
                </a:lnTo>
                <a:lnTo>
                  <a:pt x="3165347" y="3537946"/>
                </a:lnTo>
                <a:lnTo>
                  <a:pt x="678654" y="3537946"/>
                </a:lnTo>
                <a:lnTo>
                  <a:pt x="678654" y="3310565"/>
                </a:lnTo>
                <a:lnTo>
                  <a:pt x="1051085" y="3310565"/>
                </a:lnTo>
                <a:lnTo>
                  <a:pt x="1148476" y="3294241"/>
                </a:lnTo>
                <a:cubicBezTo>
                  <a:pt x="1514678" y="3213531"/>
                  <a:pt x="1527404" y="3018337"/>
                  <a:pt x="1471132" y="2870616"/>
                </a:cubicBezTo>
                <a:lnTo>
                  <a:pt x="1439332" y="2805333"/>
                </a:lnTo>
                <a:lnTo>
                  <a:pt x="219293" y="2805333"/>
                </a:lnTo>
                <a:cubicBezTo>
                  <a:pt x="98181" y="2805333"/>
                  <a:pt x="0" y="2707152"/>
                  <a:pt x="0" y="2586039"/>
                </a:cubicBezTo>
                <a:lnTo>
                  <a:pt x="0" y="219292"/>
                </a:lnTo>
                <a:cubicBezTo>
                  <a:pt x="0" y="98180"/>
                  <a:pt x="98181" y="0"/>
                  <a:pt x="219293"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5" name="Group 24">
            <a:extLst>
              <a:ext uri="{FF2B5EF4-FFF2-40B4-BE49-F238E27FC236}">
                <a16:creationId xmlns:a16="http://schemas.microsoft.com/office/drawing/2014/main" id="{ABE58E22-D6DA-A549-B0EC-85F011E3C618}"/>
              </a:ext>
            </a:extLst>
          </p:cNvPr>
          <p:cNvGrpSpPr/>
          <p:nvPr/>
        </p:nvGrpSpPr>
        <p:grpSpPr>
          <a:xfrm>
            <a:off x="6094519" y="2652155"/>
            <a:ext cx="265006" cy="272453"/>
            <a:chOff x="2776302" y="4657642"/>
            <a:chExt cx="1550488" cy="1594059"/>
          </a:xfrm>
        </p:grpSpPr>
        <p:sp>
          <p:nvSpPr>
            <p:cNvPr id="27" name="Cylinder 812">
              <a:extLst>
                <a:ext uri="{FF2B5EF4-FFF2-40B4-BE49-F238E27FC236}">
                  <a16:creationId xmlns:a16="http://schemas.microsoft.com/office/drawing/2014/main" id="{6DE2CD0E-B333-6444-9561-D8177DBE1701}"/>
                </a:ext>
              </a:extLst>
            </p:cNvPr>
            <p:cNvSpPr/>
            <p:nvPr/>
          </p:nvSpPr>
          <p:spPr bwMode="auto">
            <a:xfrm>
              <a:off x="2776302" y="4657642"/>
              <a:ext cx="1043832" cy="1371349"/>
            </a:xfrm>
            <a:prstGeom prst="can">
              <a:avLst>
                <a:gd name="adj" fmla="val 39530"/>
              </a:avLst>
            </a:prstGeom>
            <a:solidFill>
              <a:srgbClr val="0078D7"/>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500" b="1" i="0" u="none" strike="noStrike" kern="1200" cap="none" spc="0" normalizeH="0" baseline="0" noProof="0">
                  <a:ln>
                    <a:noFill/>
                  </a:ln>
                  <a:solidFill>
                    <a:srgbClr val="FFFFFF"/>
                  </a:solidFill>
                  <a:effectLst/>
                  <a:uLnTx/>
                  <a:uFillTx/>
                  <a:latin typeface="Segoe UI"/>
                  <a:ea typeface="Segoe UI" pitchFamily="34" charset="0"/>
                  <a:cs typeface="Segoe UI Semilight" panose="020B0402040204020203" pitchFamily="34" charset="0"/>
                </a:rPr>
                <a:t>SQL</a:t>
              </a:r>
            </a:p>
          </p:txBody>
        </p:sp>
        <p:sp>
          <p:nvSpPr>
            <p:cNvPr id="28" name="Freeform 146">
              <a:extLst>
                <a:ext uri="{FF2B5EF4-FFF2-40B4-BE49-F238E27FC236}">
                  <a16:creationId xmlns:a16="http://schemas.microsoft.com/office/drawing/2014/main" id="{36FE144E-8C8B-DA4E-A6E5-391DA6C6407B}"/>
                </a:ext>
              </a:extLst>
            </p:cNvPr>
            <p:cNvSpPr>
              <a:spLocks noChangeAspect="1"/>
            </p:cNvSpPr>
            <p:nvPr/>
          </p:nvSpPr>
          <p:spPr bwMode="auto">
            <a:xfrm>
              <a:off x="3311549" y="5608740"/>
              <a:ext cx="1015241" cy="642961"/>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rgbClr val="0078D7"/>
            </a:solid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800" b="1" i="0" u="none" strike="noStrike" kern="1200" cap="none" spc="0" normalizeH="0" baseline="0" noProof="0">
                <a:ln>
                  <a:noFill/>
                </a:ln>
                <a:solidFill>
                  <a:srgbClr val="505050"/>
                </a:solidFill>
                <a:effectLst/>
                <a:uLnTx/>
                <a:uFillTx/>
                <a:latin typeface="Segoe UI Semilight" panose="020B0402040204020203" pitchFamily="34" charset="0"/>
                <a:ea typeface="Segoe UI" pitchFamily="34" charset="0"/>
                <a:cs typeface="Segoe UI Semilight" panose="020B0402040204020203" pitchFamily="34" charset="0"/>
              </a:endParaRPr>
            </a:p>
          </p:txBody>
        </p:sp>
      </p:grpSp>
      <p:grpSp>
        <p:nvGrpSpPr>
          <p:cNvPr id="29" name="Group 28">
            <a:extLst>
              <a:ext uri="{FF2B5EF4-FFF2-40B4-BE49-F238E27FC236}">
                <a16:creationId xmlns:a16="http://schemas.microsoft.com/office/drawing/2014/main" id="{2FB56798-8AC5-A949-9127-42183EF80156}"/>
              </a:ext>
            </a:extLst>
          </p:cNvPr>
          <p:cNvGrpSpPr/>
          <p:nvPr/>
        </p:nvGrpSpPr>
        <p:grpSpPr>
          <a:xfrm>
            <a:off x="6021204" y="5113280"/>
            <a:ext cx="378236" cy="293845"/>
            <a:chOff x="4629192" y="2336515"/>
            <a:chExt cx="716233" cy="556429"/>
          </a:xfrm>
        </p:grpSpPr>
        <p:sp>
          <p:nvSpPr>
            <p:cNvPr id="30" name="Rectangle 29">
              <a:extLst>
                <a:ext uri="{FF2B5EF4-FFF2-40B4-BE49-F238E27FC236}">
                  <a16:creationId xmlns:a16="http://schemas.microsoft.com/office/drawing/2014/main" id="{BA95D48D-6522-9540-AC4D-3969CF0E2DDF}"/>
                </a:ext>
              </a:extLst>
            </p:cNvPr>
            <p:cNvSpPr/>
            <p:nvPr/>
          </p:nvSpPr>
          <p:spPr>
            <a:xfrm>
              <a:off x="4629192" y="2336515"/>
              <a:ext cx="278414" cy="55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1" name="Rectangle 30">
              <a:extLst>
                <a:ext uri="{FF2B5EF4-FFF2-40B4-BE49-F238E27FC236}">
                  <a16:creationId xmlns:a16="http://schemas.microsoft.com/office/drawing/2014/main" id="{DC37AD23-FD28-7F45-8745-D0C873C798DB}"/>
                </a:ext>
              </a:extLst>
            </p:cNvPr>
            <p:cNvSpPr/>
            <p:nvPr/>
          </p:nvSpPr>
          <p:spPr>
            <a:xfrm>
              <a:off x="4938421" y="2455083"/>
              <a:ext cx="254220" cy="437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2" name="Rectangle 31">
              <a:extLst>
                <a:ext uri="{FF2B5EF4-FFF2-40B4-BE49-F238E27FC236}">
                  <a16:creationId xmlns:a16="http://schemas.microsoft.com/office/drawing/2014/main" id="{6FA5AEAD-B06C-9049-B639-E55A21AE4C0B}"/>
                </a:ext>
              </a:extLst>
            </p:cNvPr>
            <p:cNvSpPr/>
            <p:nvPr/>
          </p:nvSpPr>
          <p:spPr>
            <a:xfrm>
              <a:off x="5223456" y="2639024"/>
              <a:ext cx="121969" cy="25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6" name="Rectangle 35">
              <a:extLst>
                <a:ext uri="{FF2B5EF4-FFF2-40B4-BE49-F238E27FC236}">
                  <a16:creationId xmlns:a16="http://schemas.microsoft.com/office/drawing/2014/main" id="{907D461C-610A-6543-AA98-A52F095F706E}"/>
                </a:ext>
              </a:extLst>
            </p:cNvPr>
            <p:cNvSpPr/>
            <p:nvPr/>
          </p:nvSpPr>
          <p:spPr>
            <a:xfrm>
              <a:off x="4733709" y="2770148"/>
              <a:ext cx="69380" cy="12279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7" name="Rectangle 36">
              <a:extLst>
                <a:ext uri="{FF2B5EF4-FFF2-40B4-BE49-F238E27FC236}">
                  <a16:creationId xmlns:a16="http://schemas.microsoft.com/office/drawing/2014/main" id="{A834008C-A30C-744E-AA23-056254FC1AE2}"/>
                </a:ext>
              </a:extLst>
            </p:cNvPr>
            <p:cNvSpPr/>
            <p:nvPr/>
          </p:nvSpPr>
          <p:spPr>
            <a:xfrm>
              <a:off x="5030398" y="2770148"/>
              <a:ext cx="69380" cy="12279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9" name="Rectangle 38">
              <a:extLst>
                <a:ext uri="{FF2B5EF4-FFF2-40B4-BE49-F238E27FC236}">
                  <a16:creationId xmlns:a16="http://schemas.microsoft.com/office/drawing/2014/main" id="{4534C301-18D4-2448-9010-DBCE97D4CD02}"/>
                </a:ext>
              </a:extLst>
            </p:cNvPr>
            <p:cNvSpPr/>
            <p:nvPr/>
          </p:nvSpPr>
          <p:spPr>
            <a:xfrm>
              <a:off x="5258775" y="2799041"/>
              <a:ext cx="45719" cy="93903"/>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3" name="Rectangle 12">
            <a:extLst>
              <a:ext uri="{FF2B5EF4-FFF2-40B4-BE49-F238E27FC236}">
                <a16:creationId xmlns:a16="http://schemas.microsoft.com/office/drawing/2014/main" id="{415FF427-53BF-4352-B52D-41458535F7B6}"/>
              </a:ext>
            </a:extLst>
          </p:cNvPr>
          <p:cNvSpPr/>
          <p:nvPr/>
        </p:nvSpPr>
        <p:spPr>
          <a:xfrm>
            <a:off x="3048000" y="1443841"/>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Calibri" panose="020F0502020204030204" pitchFamily="34" charset="0"/>
              <a:ea typeface="DengXian" panose="02010600030101010101" pitchFamily="2" charset="-122"/>
              <a:cs typeface="+mn-cs"/>
            </a:endParaRPr>
          </a:p>
        </p:txBody>
      </p:sp>
    </p:spTree>
    <p:extLst>
      <p:ext uri="{BB962C8B-B14F-4D97-AF65-F5344CB8AC3E}">
        <p14:creationId xmlns:p14="http://schemas.microsoft.com/office/powerpoint/2010/main" val="9719870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43DDA-909C-C74C-9571-A7852EA4D8EA}"/>
              </a:ext>
            </a:extLst>
          </p:cNvPr>
          <p:cNvSpPr>
            <a:spLocks noGrp="1"/>
          </p:cNvSpPr>
          <p:nvPr>
            <p:ph type="title"/>
          </p:nvPr>
        </p:nvSpPr>
        <p:spPr>
          <a:xfrm>
            <a:off x="588263" y="457200"/>
            <a:ext cx="11018520" cy="492443"/>
          </a:xfrm>
        </p:spPr>
        <p:txBody>
          <a:bodyPr/>
          <a:lstStyle/>
          <a:p>
            <a:r>
              <a:rPr lang="en-US" sz="4400" dirty="0">
                <a:latin typeface="Segoe UI Semibold" panose="020B0702040204020203" pitchFamily="34" charset="0"/>
                <a:cs typeface="Segoe UI Semibold" panose="020B0702040204020203" pitchFamily="34" charset="0"/>
              </a:rPr>
              <a:t>SQL Server on Azure Virtual Machines</a:t>
            </a:r>
          </a:p>
        </p:txBody>
      </p:sp>
      <p:grpSp>
        <p:nvGrpSpPr>
          <p:cNvPr id="7" name="Group 6">
            <a:extLst>
              <a:ext uri="{FF2B5EF4-FFF2-40B4-BE49-F238E27FC236}">
                <a16:creationId xmlns:a16="http://schemas.microsoft.com/office/drawing/2014/main" id="{5854C142-9D7F-4093-9B7E-EA3C915BCFD7}"/>
              </a:ext>
            </a:extLst>
          </p:cNvPr>
          <p:cNvGrpSpPr/>
          <p:nvPr/>
        </p:nvGrpSpPr>
        <p:grpSpPr>
          <a:xfrm>
            <a:off x="6441785" y="2152621"/>
            <a:ext cx="2275746" cy="1714470"/>
            <a:chOff x="6233101" y="2344762"/>
            <a:chExt cx="2275746" cy="1714470"/>
          </a:xfrm>
        </p:grpSpPr>
        <p:sp>
          <p:nvSpPr>
            <p:cNvPr id="152" name="TextBox 151">
              <a:extLst>
                <a:ext uri="{FF2B5EF4-FFF2-40B4-BE49-F238E27FC236}">
                  <a16:creationId xmlns:a16="http://schemas.microsoft.com/office/drawing/2014/main" id="{39F4E669-AAF1-F14E-ACAE-063DC6182843}"/>
                </a:ext>
              </a:extLst>
            </p:cNvPr>
            <p:cNvSpPr txBox="1"/>
            <p:nvPr/>
          </p:nvSpPr>
          <p:spPr>
            <a:xfrm>
              <a:off x="6233101" y="2344762"/>
              <a:ext cx="2275746" cy="585701"/>
            </a:xfrm>
            <a:prstGeom prst="rect">
              <a:avLst/>
            </a:prstGeom>
            <a:noFill/>
            <a:ln w="15875" cap="flat" cmpd="sng" algn="ctr">
              <a:noFill/>
              <a:prstDash val="solid"/>
              <a:headEnd type="none" w="med" len="med"/>
              <a:tailEnd type="none" w="med" len="med"/>
            </a:ln>
            <a:effectLst/>
          </p:spPr>
          <p:txBody>
            <a:bodyPr vert="horz" wrap="square" lIns="91440" tIns="45720" rIns="91440" bIns="46637" numCol="1" rtlCol="0" anchor="t" anchorCtr="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kumimoji="0" sz="1600" b="1" u="none" strike="noStrike" cap="none" spc="0" normalizeH="0" baseline="0">
                  <a:ln>
                    <a:noFill/>
                  </a:ln>
                  <a:solidFill>
                    <a:srgbClr val="0078D7"/>
                  </a:solidFill>
                  <a:effectLst/>
                  <a:uLnTx/>
                  <a:uFillTx/>
                  <a:latin typeface="Segoe UI Semibold" panose="020B0502040204020203" pitchFamily="34" charset="0"/>
                  <a:ea typeface="Segoe UI Semibold" charset="0"/>
                  <a:cs typeface="Segoe UI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Flexibility and control </a:t>
              </a:r>
              <a:b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b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with automation</a:t>
              </a:r>
            </a:p>
          </p:txBody>
        </p:sp>
        <p:grpSp>
          <p:nvGrpSpPr>
            <p:cNvPr id="3" name="Group 2">
              <a:extLst>
                <a:ext uri="{FF2B5EF4-FFF2-40B4-BE49-F238E27FC236}">
                  <a16:creationId xmlns:a16="http://schemas.microsoft.com/office/drawing/2014/main" id="{34ED08D2-BBC3-4679-8E00-56F79EB0D483}"/>
                </a:ext>
              </a:extLst>
            </p:cNvPr>
            <p:cNvGrpSpPr/>
            <p:nvPr/>
          </p:nvGrpSpPr>
          <p:grpSpPr>
            <a:xfrm>
              <a:off x="6902960" y="3097285"/>
              <a:ext cx="988195" cy="961947"/>
              <a:chOff x="6902960" y="3162220"/>
              <a:chExt cx="988195" cy="961947"/>
            </a:xfrm>
          </p:grpSpPr>
          <p:grpSp>
            <p:nvGrpSpPr>
              <p:cNvPr id="154" name="Group 153">
                <a:extLst>
                  <a:ext uri="{FF2B5EF4-FFF2-40B4-BE49-F238E27FC236}">
                    <a16:creationId xmlns:a16="http://schemas.microsoft.com/office/drawing/2014/main" id="{A4391EE9-EC26-2741-BBA8-C4FFE100C722}"/>
                  </a:ext>
                </a:extLst>
              </p:cNvPr>
              <p:cNvGrpSpPr/>
              <p:nvPr/>
            </p:nvGrpSpPr>
            <p:grpSpPr>
              <a:xfrm>
                <a:off x="6902960" y="3162220"/>
                <a:ext cx="988195" cy="421203"/>
                <a:chOff x="7196510" y="5826121"/>
                <a:chExt cx="563630" cy="240238"/>
              </a:xfrm>
            </p:grpSpPr>
            <p:sp>
              <p:nvSpPr>
                <p:cNvPr id="159" name="TextBox 158">
                  <a:extLst>
                    <a:ext uri="{FF2B5EF4-FFF2-40B4-BE49-F238E27FC236}">
                      <a16:creationId xmlns:a16="http://schemas.microsoft.com/office/drawing/2014/main" id="{A32B78F3-903F-A44E-85EF-8A2F79294429}"/>
                    </a:ext>
                  </a:extLst>
                </p:cNvPr>
                <p:cNvSpPr txBox="1"/>
                <p:nvPr/>
              </p:nvSpPr>
              <p:spPr>
                <a:xfrm>
                  <a:off x="7404121" y="5826121"/>
                  <a:ext cx="148407" cy="135608"/>
                </a:xfrm>
                <a:prstGeom prst="rect">
                  <a:avLst/>
                </a:prstGeom>
                <a:noFill/>
                <a:ln w="15875">
                  <a:noFill/>
                </a:ln>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78D7"/>
                      </a:solidFill>
                      <a:effectLst/>
                      <a:uLnTx/>
                      <a:uFillTx/>
                      <a:latin typeface="Segoe UI Semibold"/>
                      <a:ea typeface="+mn-ea"/>
                      <a:cs typeface="+mn-cs"/>
                    </a:rPr>
                    <a:t>3</a:t>
                  </a:r>
                </a:p>
              </p:txBody>
            </p:sp>
            <p:grpSp>
              <p:nvGrpSpPr>
                <p:cNvPr id="160" name="Group 159">
                  <a:extLst>
                    <a:ext uri="{FF2B5EF4-FFF2-40B4-BE49-F238E27FC236}">
                      <a16:creationId xmlns:a16="http://schemas.microsoft.com/office/drawing/2014/main" id="{51726331-F62E-2D42-918C-BB180C9FF8A1}"/>
                    </a:ext>
                  </a:extLst>
                </p:cNvPr>
                <p:cNvGrpSpPr/>
                <p:nvPr/>
              </p:nvGrpSpPr>
              <p:grpSpPr>
                <a:xfrm>
                  <a:off x="7284100" y="5850590"/>
                  <a:ext cx="388448" cy="135608"/>
                  <a:chOff x="7284013" y="5850590"/>
                  <a:chExt cx="388448" cy="135608"/>
                </a:xfrm>
              </p:grpSpPr>
              <p:sp>
                <p:nvSpPr>
                  <p:cNvPr id="164" name="TextBox 163">
                    <a:extLst>
                      <a:ext uri="{FF2B5EF4-FFF2-40B4-BE49-F238E27FC236}">
                        <a16:creationId xmlns:a16="http://schemas.microsoft.com/office/drawing/2014/main" id="{8B63479C-4C35-E945-B014-F24610AF2276}"/>
                      </a:ext>
                    </a:extLst>
                  </p:cNvPr>
                  <p:cNvSpPr txBox="1"/>
                  <p:nvPr/>
                </p:nvSpPr>
                <p:spPr>
                  <a:xfrm rot="20153120">
                    <a:off x="7284013" y="5850590"/>
                    <a:ext cx="148407" cy="135608"/>
                  </a:xfrm>
                  <a:prstGeom prst="rect">
                    <a:avLst/>
                  </a:prstGeom>
                  <a:noFill/>
                  <a:ln w="15875">
                    <a:noFill/>
                  </a:ln>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78D7"/>
                        </a:solidFill>
                        <a:effectLst/>
                        <a:uLnTx/>
                        <a:uFillTx/>
                        <a:latin typeface="Segoe UI Semibold"/>
                        <a:ea typeface="+mn-ea"/>
                        <a:cs typeface="+mn-cs"/>
                      </a:rPr>
                      <a:t>2</a:t>
                    </a:r>
                  </a:p>
                </p:txBody>
              </p:sp>
              <p:sp>
                <p:nvSpPr>
                  <p:cNvPr id="165" name="TextBox 164">
                    <a:extLst>
                      <a:ext uri="{FF2B5EF4-FFF2-40B4-BE49-F238E27FC236}">
                        <a16:creationId xmlns:a16="http://schemas.microsoft.com/office/drawing/2014/main" id="{2D5C1598-9BF3-8049-8C5D-9AC3AEB1BB6D}"/>
                      </a:ext>
                    </a:extLst>
                  </p:cNvPr>
                  <p:cNvSpPr txBox="1"/>
                  <p:nvPr/>
                </p:nvSpPr>
                <p:spPr>
                  <a:xfrm rot="1193378">
                    <a:off x="7524054" y="5850590"/>
                    <a:ext cx="148407" cy="135608"/>
                  </a:xfrm>
                  <a:prstGeom prst="rect">
                    <a:avLst/>
                  </a:prstGeom>
                  <a:noFill/>
                  <a:ln w="15875">
                    <a:noFill/>
                  </a:ln>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78D7"/>
                        </a:solidFill>
                        <a:effectLst/>
                        <a:uLnTx/>
                        <a:uFillTx/>
                        <a:latin typeface="Segoe UI Semibold"/>
                        <a:ea typeface="+mn-ea"/>
                        <a:cs typeface="+mn-cs"/>
                      </a:rPr>
                      <a:t>4</a:t>
                    </a:r>
                  </a:p>
                </p:txBody>
              </p:sp>
            </p:grpSp>
            <p:grpSp>
              <p:nvGrpSpPr>
                <p:cNvPr id="161" name="Group 160">
                  <a:extLst>
                    <a:ext uri="{FF2B5EF4-FFF2-40B4-BE49-F238E27FC236}">
                      <a16:creationId xmlns:a16="http://schemas.microsoft.com/office/drawing/2014/main" id="{8E479320-9EA0-0647-81F2-5D6F90753248}"/>
                    </a:ext>
                  </a:extLst>
                </p:cNvPr>
                <p:cNvGrpSpPr/>
                <p:nvPr/>
              </p:nvGrpSpPr>
              <p:grpSpPr>
                <a:xfrm>
                  <a:off x="7196510" y="5916417"/>
                  <a:ext cx="563630" cy="149942"/>
                  <a:chOff x="7196510" y="5916417"/>
                  <a:chExt cx="563630" cy="149942"/>
                </a:xfrm>
              </p:grpSpPr>
              <p:sp>
                <p:nvSpPr>
                  <p:cNvPr id="162" name="TextBox 161">
                    <a:extLst>
                      <a:ext uri="{FF2B5EF4-FFF2-40B4-BE49-F238E27FC236}">
                        <a16:creationId xmlns:a16="http://schemas.microsoft.com/office/drawing/2014/main" id="{2BAB1FB9-FDF2-9C4C-B7B7-8DA1A65BA716}"/>
                      </a:ext>
                    </a:extLst>
                  </p:cNvPr>
                  <p:cNvSpPr txBox="1"/>
                  <p:nvPr/>
                </p:nvSpPr>
                <p:spPr>
                  <a:xfrm rot="18696347">
                    <a:off x="7190110" y="5924352"/>
                    <a:ext cx="148407" cy="135608"/>
                  </a:xfrm>
                  <a:prstGeom prst="rect">
                    <a:avLst/>
                  </a:prstGeom>
                  <a:noFill/>
                  <a:ln w="15875">
                    <a:noFill/>
                  </a:ln>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78D7"/>
                        </a:solidFill>
                        <a:effectLst/>
                        <a:uLnTx/>
                        <a:uFillTx/>
                        <a:latin typeface="Segoe UI Semibold"/>
                        <a:ea typeface="+mn-ea"/>
                        <a:cs typeface="+mn-cs"/>
                      </a:rPr>
                      <a:t>1</a:t>
                    </a:r>
                  </a:p>
                </p:txBody>
              </p:sp>
              <p:sp>
                <p:nvSpPr>
                  <p:cNvPr id="163" name="TextBox 162">
                    <a:extLst>
                      <a:ext uri="{FF2B5EF4-FFF2-40B4-BE49-F238E27FC236}">
                        <a16:creationId xmlns:a16="http://schemas.microsoft.com/office/drawing/2014/main" id="{9C4FF9E4-25C3-B842-BD16-A4A6CADC9F41}"/>
                      </a:ext>
                    </a:extLst>
                  </p:cNvPr>
                  <p:cNvSpPr txBox="1"/>
                  <p:nvPr/>
                </p:nvSpPr>
                <p:spPr>
                  <a:xfrm rot="3033560">
                    <a:off x="7618132" y="5922817"/>
                    <a:ext cx="148407" cy="135608"/>
                  </a:xfrm>
                  <a:prstGeom prst="rect">
                    <a:avLst/>
                  </a:prstGeom>
                  <a:noFill/>
                  <a:ln w="15875">
                    <a:noFill/>
                  </a:ln>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78D7"/>
                        </a:solidFill>
                        <a:effectLst/>
                        <a:uLnTx/>
                        <a:uFillTx/>
                        <a:latin typeface="Segoe UI Semibold"/>
                        <a:ea typeface="+mn-ea"/>
                        <a:cs typeface="+mn-cs"/>
                      </a:rPr>
                      <a:t>5</a:t>
                    </a:r>
                  </a:p>
                </p:txBody>
              </p:sp>
            </p:grpSp>
          </p:grpSp>
          <p:grpSp>
            <p:nvGrpSpPr>
              <p:cNvPr id="155" name="Group 154">
                <a:extLst>
                  <a:ext uri="{FF2B5EF4-FFF2-40B4-BE49-F238E27FC236}">
                    <a16:creationId xmlns:a16="http://schemas.microsoft.com/office/drawing/2014/main" id="{7914952C-A258-D84D-BF03-4204C2D48768}"/>
                  </a:ext>
                </a:extLst>
              </p:cNvPr>
              <p:cNvGrpSpPr/>
              <p:nvPr/>
            </p:nvGrpSpPr>
            <p:grpSpPr>
              <a:xfrm>
                <a:off x="7031402" y="3422680"/>
                <a:ext cx="700328" cy="701487"/>
                <a:chOff x="7279434" y="5283935"/>
                <a:chExt cx="599037" cy="600029"/>
              </a:xfrm>
              <a:noFill/>
            </p:grpSpPr>
            <p:sp>
              <p:nvSpPr>
                <p:cNvPr id="156" name="Oval 20">
                  <a:extLst>
                    <a:ext uri="{FF2B5EF4-FFF2-40B4-BE49-F238E27FC236}">
                      <a16:creationId xmlns:a16="http://schemas.microsoft.com/office/drawing/2014/main" id="{7F0E97C5-9D5F-404A-9833-23165C3AE453}"/>
                    </a:ext>
                  </a:extLst>
                </p:cNvPr>
                <p:cNvSpPr>
                  <a:spLocks noChangeArrowheads="1"/>
                </p:cNvSpPr>
                <p:nvPr/>
              </p:nvSpPr>
              <p:spPr bwMode="auto">
                <a:xfrm>
                  <a:off x="7279434" y="5283935"/>
                  <a:ext cx="599037" cy="600029"/>
                </a:xfrm>
                <a:prstGeom prst="ellipse">
                  <a:avLst/>
                </a:prstGeom>
                <a:grpFill/>
                <a:ln w="15875" cap="flat">
                  <a:solidFill>
                    <a:schemeClr val="accent1"/>
                  </a:solidFill>
                  <a:prstDash val="solid"/>
                  <a:miter lim="800000"/>
                  <a:headEnd/>
                  <a:tailEnd/>
                </a:ln>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78D7"/>
                    </a:solidFill>
                    <a:effectLst/>
                    <a:uLnTx/>
                    <a:uFillTx/>
                    <a:latin typeface="Segoe UI Semibold"/>
                    <a:ea typeface="+mn-ea"/>
                    <a:cs typeface="+mn-cs"/>
                  </a:endParaRPr>
                </a:p>
              </p:txBody>
            </p:sp>
            <p:sp>
              <p:nvSpPr>
                <p:cNvPr id="157" name="Line 12">
                  <a:extLst>
                    <a:ext uri="{FF2B5EF4-FFF2-40B4-BE49-F238E27FC236}">
                      <a16:creationId xmlns:a16="http://schemas.microsoft.com/office/drawing/2014/main" id="{15012AC8-1596-504A-8EB6-31D839119FB1}"/>
                    </a:ext>
                  </a:extLst>
                </p:cNvPr>
                <p:cNvSpPr>
                  <a:spLocks noChangeShapeType="1"/>
                </p:cNvSpPr>
                <p:nvPr/>
              </p:nvSpPr>
              <p:spPr bwMode="auto">
                <a:xfrm flipH="1">
                  <a:off x="7629783" y="5365638"/>
                  <a:ext cx="72909" cy="129499"/>
                </a:xfrm>
                <a:prstGeom prst="line">
                  <a:avLst/>
                </a:prstGeom>
                <a:grpFill/>
                <a:ln w="15875" cap="flat">
                  <a:solidFill>
                    <a:schemeClr val="accent1"/>
                  </a:solidFill>
                  <a:prstDash val="solid"/>
                  <a:miter lim="800000"/>
                  <a:headEnd/>
                  <a:tailEnd/>
                </a:ln>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78D7"/>
                    </a:solidFill>
                    <a:effectLst/>
                    <a:uLnTx/>
                    <a:uFillTx/>
                    <a:latin typeface="Segoe UI Semibold"/>
                    <a:ea typeface="+mn-ea"/>
                    <a:cs typeface="+mn-cs"/>
                  </a:endParaRPr>
                </a:p>
              </p:txBody>
            </p:sp>
            <p:sp>
              <p:nvSpPr>
                <p:cNvPr id="158" name="Oval 20">
                  <a:extLst>
                    <a:ext uri="{FF2B5EF4-FFF2-40B4-BE49-F238E27FC236}">
                      <a16:creationId xmlns:a16="http://schemas.microsoft.com/office/drawing/2014/main" id="{54A481AB-7D30-B842-BE3B-305EF7EE71C3}"/>
                    </a:ext>
                  </a:extLst>
                </p:cNvPr>
                <p:cNvSpPr>
                  <a:spLocks noChangeArrowheads="1"/>
                </p:cNvSpPr>
                <p:nvPr/>
              </p:nvSpPr>
              <p:spPr bwMode="auto">
                <a:xfrm>
                  <a:off x="7412926" y="5417646"/>
                  <a:ext cx="332053" cy="332606"/>
                </a:xfrm>
                <a:prstGeom prst="ellipse">
                  <a:avLst/>
                </a:prstGeom>
                <a:grpFill/>
                <a:ln w="15875" cap="flat">
                  <a:solidFill>
                    <a:schemeClr val="accent1"/>
                  </a:solidFill>
                  <a:prstDash val="solid"/>
                  <a:miter lim="800000"/>
                  <a:headEnd/>
                  <a:tailEnd/>
                </a:ln>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78D7"/>
                    </a:solidFill>
                    <a:effectLst/>
                    <a:uLnTx/>
                    <a:uFillTx/>
                    <a:latin typeface="Segoe UI Semibold"/>
                    <a:ea typeface="+mn-ea"/>
                    <a:cs typeface="+mn-cs"/>
                  </a:endParaRPr>
                </a:p>
              </p:txBody>
            </p:sp>
          </p:grpSp>
        </p:grpSp>
      </p:grpSp>
      <p:sp>
        <p:nvSpPr>
          <p:cNvPr id="67" name="Rectangle 66">
            <a:extLst>
              <a:ext uri="{FF2B5EF4-FFF2-40B4-BE49-F238E27FC236}">
                <a16:creationId xmlns:a16="http://schemas.microsoft.com/office/drawing/2014/main" id="{3296E29D-3B36-4205-96B6-17E3388B02B0}"/>
              </a:ext>
            </a:extLst>
          </p:cNvPr>
          <p:cNvSpPr/>
          <p:nvPr/>
        </p:nvSpPr>
        <p:spPr>
          <a:xfrm>
            <a:off x="6562323" y="4175421"/>
            <a:ext cx="2034670" cy="954107"/>
          </a:xfrm>
          <a:prstGeom prst="rect">
            <a:avLst/>
          </a:prstGeom>
        </p:spPr>
        <p:txBody>
          <a:bodyPr wrap="square">
            <a:spAutoFit/>
          </a:bodyPr>
          <a:lstStyle/>
          <a:p>
            <a:pPr marL="0" marR="0" lvl="0" indent="0" algn="ctr" defTabSz="672071" rtl="0" eaLnBrk="1" fontAlgn="base" latinLnBrk="0" hangingPunct="1">
              <a:lnSpc>
                <a:spcPct val="100000"/>
              </a:lnSpc>
              <a:spcBef>
                <a:spcPct val="0"/>
              </a:spcBef>
              <a:spcAft>
                <a:spcPts val="392"/>
              </a:spcAft>
              <a:buClrTx/>
              <a:buSzTx/>
              <a:buFontTx/>
              <a:buNone/>
              <a:tabLst/>
              <a:defRPr/>
            </a:pPr>
            <a:r>
              <a:rPr kumimoji="0" lang="en-US" sz="14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Easier to maintain than EC2 with automatic security patches and automatic backup</a:t>
            </a:r>
          </a:p>
        </p:txBody>
      </p:sp>
      <p:grpSp>
        <p:nvGrpSpPr>
          <p:cNvPr id="15" name="Group 14">
            <a:extLst>
              <a:ext uri="{FF2B5EF4-FFF2-40B4-BE49-F238E27FC236}">
                <a16:creationId xmlns:a16="http://schemas.microsoft.com/office/drawing/2014/main" id="{016A571F-F4E4-4E89-A80F-4E07D91BA578}"/>
              </a:ext>
            </a:extLst>
          </p:cNvPr>
          <p:cNvGrpSpPr/>
          <p:nvPr/>
        </p:nvGrpSpPr>
        <p:grpSpPr>
          <a:xfrm>
            <a:off x="3869864" y="2152621"/>
            <a:ext cx="1808320" cy="1612834"/>
            <a:chOff x="3869864" y="2152621"/>
            <a:chExt cx="1808320" cy="1612834"/>
          </a:xfrm>
        </p:grpSpPr>
        <p:sp>
          <p:nvSpPr>
            <p:cNvPr id="135" name="TextBox 134">
              <a:extLst>
                <a:ext uri="{FF2B5EF4-FFF2-40B4-BE49-F238E27FC236}">
                  <a16:creationId xmlns:a16="http://schemas.microsoft.com/office/drawing/2014/main" id="{7A917684-0624-9D40-88C2-7C8DE877FFCA}"/>
                </a:ext>
              </a:extLst>
            </p:cNvPr>
            <p:cNvSpPr txBox="1"/>
            <p:nvPr/>
          </p:nvSpPr>
          <p:spPr>
            <a:xfrm>
              <a:off x="3869864" y="2152621"/>
              <a:ext cx="1808320" cy="585701"/>
            </a:xfrm>
            <a:prstGeom prst="rect">
              <a:avLst/>
            </a:prstGeom>
            <a:noFill/>
            <a:ln w="15875" cap="flat" cmpd="sng" algn="ctr">
              <a:noFill/>
              <a:prstDash val="solid"/>
              <a:headEnd type="none" w="med" len="med"/>
              <a:tailEnd type="none" w="med" len="med"/>
            </a:ln>
            <a:effectLst/>
          </p:spPr>
          <p:txBody>
            <a:bodyPr vert="horz" wrap="square" lIns="91440" tIns="45720" rIns="91440" bIns="46637" numCol="1" rtlCol="0" anchor="t" anchorCtr="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kumimoji="0" sz="1600" b="1" u="none" strike="noStrike" cap="none" spc="0" normalizeH="0" baseline="0">
                  <a:ln>
                    <a:noFill/>
                  </a:ln>
                  <a:solidFill>
                    <a:srgbClr val="0078D7"/>
                  </a:solidFill>
                  <a:effectLst/>
                  <a:uLnTx/>
                  <a:uFillTx/>
                  <a:latin typeface="Segoe UI Semibold" panose="020B0502040204020203" pitchFamily="34" charset="0"/>
                  <a:ea typeface="Segoe UI Semibold" charset="0"/>
                  <a:cs typeface="Segoe UI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Seamless </a:t>
              </a:r>
              <a:b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b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cloud migration</a:t>
              </a:r>
            </a:p>
          </p:txBody>
        </p:sp>
        <p:grpSp>
          <p:nvGrpSpPr>
            <p:cNvPr id="83" name="Group 82">
              <a:extLst>
                <a:ext uri="{FF2B5EF4-FFF2-40B4-BE49-F238E27FC236}">
                  <a16:creationId xmlns:a16="http://schemas.microsoft.com/office/drawing/2014/main" id="{6C2719F9-2AD5-460D-BF50-CBDD526F091A}"/>
                </a:ext>
              </a:extLst>
            </p:cNvPr>
            <p:cNvGrpSpPr/>
            <p:nvPr/>
          </p:nvGrpSpPr>
          <p:grpSpPr>
            <a:xfrm>
              <a:off x="4366904" y="3006780"/>
              <a:ext cx="814240" cy="758675"/>
              <a:chOff x="4718213" y="4746025"/>
              <a:chExt cx="427172" cy="398021"/>
            </a:xfrm>
          </p:grpSpPr>
          <p:sp>
            <p:nvSpPr>
              <p:cNvPr id="84" name="Freeform 128">
                <a:extLst>
                  <a:ext uri="{FF2B5EF4-FFF2-40B4-BE49-F238E27FC236}">
                    <a16:creationId xmlns:a16="http://schemas.microsoft.com/office/drawing/2014/main" id="{D9FF8706-DF23-490B-8A3D-043DCFEA58D5}"/>
                  </a:ext>
                </a:extLst>
              </p:cNvPr>
              <p:cNvSpPr>
                <a:spLocks noChangeAspect="1"/>
              </p:cNvSpPr>
              <p:nvPr/>
            </p:nvSpPr>
            <p:spPr bwMode="auto">
              <a:xfrm>
                <a:off x="4718213" y="4746025"/>
                <a:ext cx="427172" cy="2359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5875">
                <a:solidFill>
                  <a:schemeClr val="accent1"/>
                </a:solidFill>
                <a:miter lim="800000"/>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8D7"/>
                  </a:solidFill>
                  <a:effectLst/>
                  <a:uLnTx/>
                  <a:uFillTx/>
                  <a:latin typeface="Segoe UI"/>
                  <a:ea typeface="+mn-ea"/>
                  <a:cs typeface="+mn-cs"/>
                </a:endParaRPr>
              </a:p>
            </p:txBody>
          </p:sp>
          <p:sp useBgFill="1">
            <p:nvSpPr>
              <p:cNvPr id="85" name="Cylinder 513">
                <a:extLst>
                  <a:ext uri="{FF2B5EF4-FFF2-40B4-BE49-F238E27FC236}">
                    <a16:creationId xmlns:a16="http://schemas.microsoft.com/office/drawing/2014/main" id="{925C62DD-CCD1-4582-9335-09AC804837CB}"/>
                  </a:ext>
                </a:extLst>
              </p:cNvPr>
              <p:cNvSpPr/>
              <p:nvPr/>
            </p:nvSpPr>
            <p:spPr bwMode="auto">
              <a:xfrm>
                <a:off x="4828660" y="4897487"/>
                <a:ext cx="187675" cy="246559"/>
              </a:xfrm>
              <a:prstGeom prst="flowChartMagneticDisk">
                <a:avLst/>
              </a:prstGeom>
              <a:ln w="158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78D7"/>
                  </a:solidFill>
                  <a:effectLst/>
                  <a:uLnTx/>
                  <a:uFillTx/>
                  <a:latin typeface="Segoe UI Light"/>
                  <a:ea typeface="Segoe UI" pitchFamily="34" charset="0"/>
                  <a:cs typeface="Segoe UI" pitchFamily="34" charset="0"/>
                </a:endParaRPr>
              </a:p>
            </p:txBody>
          </p:sp>
          <p:cxnSp>
            <p:nvCxnSpPr>
              <p:cNvPr id="86" name="Straight Arrow Connector 85">
                <a:extLst>
                  <a:ext uri="{FF2B5EF4-FFF2-40B4-BE49-F238E27FC236}">
                    <a16:creationId xmlns:a16="http://schemas.microsoft.com/office/drawing/2014/main" id="{FCE9EF88-7596-4B9F-99F4-70FD326840DB}"/>
                  </a:ext>
                </a:extLst>
              </p:cNvPr>
              <p:cNvCxnSpPr>
                <a:cxnSpLocks/>
              </p:cNvCxnSpPr>
              <p:nvPr/>
            </p:nvCxnSpPr>
            <p:spPr>
              <a:xfrm flipV="1">
                <a:off x="4922497" y="4797211"/>
                <a:ext cx="0" cy="140145"/>
              </a:xfrm>
              <a:prstGeom prst="straightConnector1">
                <a:avLst/>
              </a:prstGeom>
              <a:ln w="158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61" name="Rectangle 60">
            <a:extLst>
              <a:ext uri="{FF2B5EF4-FFF2-40B4-BE49-F238E27FC236}">
                <a16:creationId xmlns:a16="http://schemas.microsoft.com/office/drawing/2014/main" id="{F515A8FF-DD90-43E9-93B2-09F4F5DBD65E}"/>
              </a:ext>
            </a:extLst>
          </p:cNvPr>
          <p:cNvSpPr/>
          <p:nvPr/>
        </p:nvSpPr>
        <p:spPr>
          <a:xfrm>
            <a:off x="9292486" y="4251708"/>
            <a:ext cx="1822671" cy="738664"/>
          </a:xfrm>
          <a:prstGeom prst="rect">
            <a:avLst/>
          </a:prstGeom>
        </p:spPr>
        <p:txBody>
          <a:bodyPr wrap="square">
            <a:spAutoFit/>
          </a:bodyPr>
          <a:lstStyle/>
          <a:p>
            <a:pPr marL="0" marR="0" lvl="0" indent="0" algn="ctr" defTabSz="672071" rtl="0" eaLnBrk="1" fontAlgn="base" latinLnBrk="0" hangingPunct="1">
              <a:lnSpc>
                <a:spcPct val="100000"/>
              </a:lnSpc>
              <a:spcBef>
                <a:spcPct val="0"/>
              </a:spcBef>
              <a:spcAft>
                <a:spcPts val="392"/>
              </a:spcAft>
              <a:buClrTx/>
              <a:buSzTx/>
              <a:buFontTx/>
              <a:buNone/>
              <a:tabLst/>
              <a:defRPr/>
            </a:pPr>
            <a:r>
              <a:rPr kumimoji="0" lang="en-US" sz="14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Save up to 43% vs. AWS EC2 with Azure Hybrid Benefit</a:t>
            </a:r>
          </a:p>
        </p:txBody>
      </p:sp>
      <p:sp>
        <p:nvSpPr>
          <p:cNvPr id="66" name="Rectangle 65">
            <a:extLst>
              <a:ext uri="{FF2B5EF4-FFF2-40B4-BE49-F238E27FC236}">
                <a16:creationId xmlns:a16="http://schemas.microsoft.com/office/drawing/2014/main" id="{28886CB1-5C1C-4331-81B3-AF3CE904F84D}"/>
              </a:ext>
            </a:extLst>
          </p:cNvPr>
          <p:cNvSpPr/>
          <p:nvPr/>
        </p:nvSpPr>
        <p:spPr>
          <a:xfrm>
            <a:off x="893680" y="4114266"/>
            <a:ext cx="2132367" cy="307777"/>
          </a:xfrm>
          <a:prstGeom prst="rect">
            <a:avLst/>
          </a:prstGeom>
        </p:spPr>
        <p:txBody>
          <a:bodyPr wrap="square">
            <a:spAutoFit/>
          </a:bodyPr>
          <a:lstStyle/>
          <a:p>
            <a:pPr marL="0" marR="0" lvl="0" indent="0" algn="ctr" defTabSz="672071" rtl="0" eaLnBrk="1" fontAlgn="base" latinLnBrk="0" hangingPunct="1">
              <a:lnSpc>
                <a:spcPct val="100000"/>
              </a:lnSpc>
              <a:spcBef>
                <a:spcPct val="0"/>
              </a:spcBef>
              <a:spcAft>
                <a:spcPts val="392"/>
              </a:spcAft>
              <a:buClrTx/>
              <a:buSzTx/>
              <a:buFontTx/>
              <a:buNone/>
              <a:tabLst/>
              <a:defRPr/>
            </a:pPr>
            <a:r>
              <a:rPr kumimoji="0" lang="en-US" sz="14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Most compliant cloud</a:t>
            </a:r>
          </a:p>
        </p:txBody>
      </p:sp>
      <p:grpSp>
        <p:nvGrpSpPr>
          <p:cNvPr id="4" name="Group 3">
            <a:extLst>
              <a:ext uri="{FF2B5EF4-FFF2-40B4-BE49-F238E27FC236}">
                <a16:creationId xmlns:a16="http://schemas.microsoft.com/office/drawing/2014/main" id="{3EEB8A50-3A41-4839-BAC0-4F6E76229820}"/>
              </a:ext>
            </a:extLst>
          </p:cNvPr>
          <p:cNvGrpSpPr/>
          <p:nvPr/>
        </p:nvGrpSpPr>
        <p:grpSpPr>
          <a:xfrm>
            <a:off x="1196355" y="4495256"/>
            <a:ext cx="1527017" cy="276570"/>
            <a:chOff x="6607308" y="5991571"/>
            <a:chExt cx="1527017" cy="276570"/>
          </a:xfrm>
        </p:grpSpPr>
        <p:pic>
          <p:nvPicPr>
            <p:cNvPr id="55" name="Picture 14" descr="http://www.theauditpeople.com/sites/default/files/pictures/iso-logo.png">
              <a:extLst>
                <a:ext uri="{FF2B5EF4-FFF2-40B4-BE49-F238E27FC236}">
                  <a16:creationId xmlns:a16="http://schemas.microsoft.com/office/drawing/2014/main" id="{6A3BD8AA-BC23-436D-B87C-EBE86B2CEBB4}"/>
                </a:ext>
              </a:extLst>
            </p:cNvPr>
            <p:cNvPicPr>
              <a:picLocks noChangeAspect="1" noChangeArrowheads="1"/>
            </p:cNvPicPr>
            <p:nvPr/>
          </p:nvPicPr>
          <p:blipFill>
            <a:blip r:embed="rId3" cstate="hq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6607308" y="6007730"/>
              <a:ext cx="320362" cy="2420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82ECCCF3-21A9-4CD0-BDDB-ADFB5BD8D484}"/>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70" y="6007590"/>
              <a:ext cx="631989" cy="242328"/>
            </a:xfrm>
            <a:prstGeom prst="rect">
              <a:avLst/>
            </a:prstGeom>
          </p:spPr>
        </p:pic>
        <p:pic>
          <p:nvPicPr>
            <p:cNvPr id="51" name="Picture 28">
              <a:extLst>
                <a:ext uri="{FF2B5EF4-FFF2-40B4-BE49-F238E27FC236}">
                  <a16:creationId xmlns:a16="http://schemas.microsoft.com/office/drawing/2014/main" id="{17FBC980-B4F2-4617-8A5A-332C9F83C00F}"/>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7823859" y="5991571"/>
              <a:ext cx="310466" cy="276570"/>
            </a:xfrm>
            <a:prstGeom prst="rect">
              <a:avLst/>
            </a:prstGeom>
          </p:spPr>
        </p:pic>
      </p:grpSp>
      <p:sp>
        <p:nvSpPr>
          <p:cNvPr id="53" name="TextBox 52">
            <a:extLst>
              <a:ext uri="{FF2B5EF4-FFF2-40B4-BE49-F238E27FC236}">
                <a16:creationId xmlns:a16="http://schemas.microsoft.com/office/drawing/2014/main" id="{D9199DE8-F130-4E4E-BCDD-A31B43D843AA}"/>
              </a:ext>
            </a:extLst>
          </p:cNvPr>
          <p:cNvSpPr txBox="1"/>
          <p:nvPr/>
        </p:nvSpPr>
        <p:spPr>
          <a:xfrm>
            <a:off x="588263" y="6537876"/>
            <a:ext cx="10593378" cy="258532"/>
          </a:xfrm>
          <a:prstGeom prst="rect">
            <a:avLst/>
          </a:prstGeom>
          <a:noFill/>
        </p:spPr>
        <p:txBody>
          <a:bodyPr wrap="square" lIns="0" tIns="45720" rIns="0" bIns="4572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600" b="0" i="0" u="none" strike="noStrike" kern="0" cap="none" spc="0" normalizeH="0" baseline="0" noProof="0">
                <a:ln>
                  <a:noFill/>
                </a:ln>
                <a:solidFill>
                  <a:srgbClr val="737373"/>
                </a:solidFill>
                <a:effectLst/>
                <a:uLnTx/>
                <a:uFillTx/>
                <a:latin typeface="Segoe UI"/>
                <a:ea typeface="+mn-ea"/>
                <a:cs typeface="+mn-cs"/>
              </a:rPr>
              <a:t>Note: Savings vs. AWS based on 8-Core D13 v2 Azure VM in East US 2 region at CentOS/Ubuntu Linux rate (combining Azure Hybrid Benefit for SQL Server with Azure Hybrid Benefit for Windows Server); comparable AWS VM is r3.2xlarge in US East (N. Virginia) at Windows rate (with SQL Server License Mobility). Savings analysis excludes Software Assurance costs for SQL Server and Windows Server, which may vary based on EA or any applicable volume licensing agreement. Actual savings may vary based on region, instance size, and compute type. Publicly-available prices as of June 5, 2018, subject to change. </a:t>
            </a:r>
          </a:p>
        </p:txBody>
      </p:sp>
      <p:sp>
        <p:nvSpPr>
          <p:cNvPr id="52" name="Rectangle 51">
            <a:extLst>
              <a:ext uri="{FF2B5EF4-FFF2-40B4-BE49-F238E27FC236}">
                <a16:creationId xmlns:a16="http://schemas.microsoft.com/office/drawing/2014/main" id="{AC3FEA7B-BD36-44DE-ADB1-3B04070E4B79}"/>
              </a:ext>
            </a:extLst>
          </p:cNvPr>
          <p:cNvSpPr/>
          <p:nvPr/>
        </p:nvSpPr>
        <p:spPr>
          <a:xfrm>
            <a:off x="3636145" y="4108971"/>
            <a:ext cx="2275758" cy="954107"/>
          </a:xfrm>
          <a:prstGeom prst="rect">
            <a:avLst/>
          </a:prstGeom>
        </p:spPr>
        <p:txBody>
          <a:bodyPr wrap="square">
            <a:spAutoFit/>
          </a:bodyPr>
          <a:lstStyle/>
          <a:p>
            <a:pPr marL="0" marR="0" lvl="0" indent="0" algn="ctr" defTabSz="672071" rtl="0" eaLnBrk="1" fontAlgn="base" latinLnBrk="0" hangingPunct="1">
              <a:lnSpc>
                <a:spcPct val="100000"/>
              </a:lnSpc>
              <a:spcBef>
                <a:spcPct val="0"/>
              </a:spcBef>
              <a:spcAft>
                <a:spcPts val="392"/>
              </a:spcAft>
              <a:buClrTx/>
              <a:buSzTx/>
              <a:buFontTx/>
              <a:buNone/>
              <a:tabLst/>
              <a:defRPr/>
            </a:pPr>
            <a:r>
              <a:rPr kumimoji="0" lang="en-US" sz="14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100% SQL Server compatibility and only cloud with pre-configured Developer edition</a:t>
            </a:r>
          </a:p>
        </p:txBody>
      </p:sp>
      <p:cxnSp>
        <p:nvCxnSpPr>
          <p:cNvPr id="131" name="Straight Connector 130">
            <a:extLst>
              <a:ext uri="{FF2B5EF4-FFF2-40B4-BE49-F238E27FC236}">
                <a16:creationId xmlns:a16="http://schemas.microsoft.com/office/drawing/2014/main" id="{A1635DB7-FE84-BC4B-90D6-ED2897A22D12}"/>
              </a:ext>
            </a:extLst>
          </p:cNvPr>
          <p:cNvCxnSpPr>
            <a:cxnSpLocks/>
          </p:cNvCxnSpPr>
          <p:nvPr/>
        </p:nvCxnSpPr>
        <p:spPr>
          <a:xfrm>
            <a:off x="3371207" y="2018137"/>
            <a:ext cx="0" cy="2731059"/>
          </a:xfrm>
          <a:prstGeom prst="line">
            <a:avLst/>
          </a:prstGeom>
          <a:noFill/>
          <a:ln w="12700" cap="flat" cmpd="sng" algn="ctr">
            <a:solidFill>
              <a:schemeClr val="tx2"/>
            </a:solidFill>
            <a:prstDash val="solid"/>
            <a:headEnd type="none"/>
            <a:tailEnd type="none"/>
          </a:ln>
          <a:effectLst/>
        </p:spPr>
      </p:cxnSp>
      <p:cxnSp>
        <p:nvCxnSpPr>
          <p:cNvPr id="132" name="Straight Connector 131">
            <a:extLst>
              <a:ext uri="{FF2B5EF4-FFF2-40B4-BE49-F238E27FC236}">
                <a16:creationId xmlns:a16="http://schemas.microsoft.com/office/drawing/2014/main" id="{8DD42C38-9887-6C48-B350-08829B15A937}"/>
              </a:ext>
            </a:extLst>
          </p:cNvPr>
          <p:cNvCxnSpPr>
            <a:cxnSpLocks/>
          </p:cNvCxnSpPr>
          <p:nvPr/>
        </p:nvCxnSpPr>
        <p:spPr>
          <a:xfrm>
            <a:off x="8982475" y="2018137"/>
            <a:ext cx="0" cy="2731059"/>
          </a:xfrm>
          <a:prstGeom prst="line">
            <a:avLst/>
          </a:prstGeom>
          <a:noFill/>
          <a:ln w="12700" cap="flat" cmpd="sng" algn="ctr">
            <a:solidFill>
              <a:schemeClr val="tx2"/>
            </a:solidFill>
            <a:prstDash val="solid"/>
            <a:headEnd type="none"/>
            <a:tailEnd type="none"/>
          </a:ln>
          <a:effectLst/>
        </p:spPr>
      </p:cxnSp>
      <p:cxnSp>
        <p:nvCxnSpPr>
          <p:cNvPr id="77" name="Straight Connector 76">
            <a:extLst>
              <a:ext uri="{FF2B5EF4-FFF2-40B4-BE49-F238E27FC236}">
                <a16:creationId xmlns:a16="http://schemas.microsoft.com/office/drawing/2014/main" id="{207E6F86-476E-4D66-9059-D8BECD1FCBA3}"/>
              </a:ext>
            </a:extLst>
          </p:cNvPr>
          <p:cNvCxnSpPr>
            <a:cxnSpLocks/>
          </p:cNvCxnSpPr>
          <p:nvPr/>
        </p:nvCxnSpPr>
        <p:spPr>
          <a:xfrm>
            <a:off x="6176841" y="2018137"/>
            <a:ext cx="0" cy="2731059"/>
          </a:xfrm>
          <a:prstGeom prst="line">
            <a:avLst/>
          </a:prstGeom>
          <a:noFill/>
          <a:ln w="12700" cap="flat" cmpd="sng" algn="ctr">
            <a:solidFill>
              <a:schemeClr val="tx2"/>
            </a:solidFill>
            <a:prstDash val="solid"/>
            <a:headEnd type="none"/>
            <a:tailEnd type="none"/>
          </a:ln>
          <a:effectLst/>
        </p:spPr>
      </p:cxnSp>
      <p:grpSp>
        <p:nvGrpSpPr>
          <p:cNvPr id="14" name="Group 13">
            <a:extLst>
              <a:ext uri="{FF2B5EF4-FFF2-40B4-BE49-F238E27FC236}">
                <a16:creationId xmlns:a16="http://schemas.microsoft.com/office/drawing/2014/main" id="{F9FF830B-0B00-46C0-B47D-F589FFDCB657}"/>
              </a:ext>
            </a:extLst>
          </p:cNvPr>
          <p:cNvGrpSpPr/>
          <p:nvPr/>
        </p:nvGrpSpPr>
        <p:grpSpPr>
          <a:xfrm>
            <a:off x="813456" y="2152621"/>
            <a:ext cx="2292814" cy="1593753"/>
            <a:chOff x="813456" y="2152621"/>
            <a:chExt cx="2292814" cy="1593753"/>
          </a:xfrm>
        </p:grpSpPr>
        <p:sp>
          <p:nvSpPr>
            <p:cNvPr id="57" name="TextBox 56">
              <a:extLst>
                <a:ext uri="{FF2B5EF4-FFF2-40B4-BE49-F238E27FC236}">
                  <a16:creationId xmlns:a16="http://schemas.microsoft.com/office/drawing/2014/main" id="{9D7C6703-CF43-456F-B99B-5E023A04C152}"/>
                </a:ext>
              </a:extLst>
            </p:cNvPr>
            <p:cNvSpPr txBox="1"/>
            <p:nvPr/>
          </p:nvSpPr>
          <p:spPr>
            <a:xfrm>
              <a:off x="813456" y="2152621"/>
              <a:ext cx="2292814" cy="339480"/>
            </a:xfrm>
            <a:prstGeom prst="rect">
              <a:avLst/>
            </a:prstGeom>
            <a:noFill/>
            <a:ln w="15875" cap="flat" cmpd="sng" algn="ctr">
              <a:noFill/>
              <a:prstDash val="solid"/>
              <a:headEnd type="none" w="med" len="med"/>
              <a:tailEnd type="none" w="med" len="med"/>
            </a:ln>
            <a:effectLst/>
          </p:spPr>
          <p:txBody>
            <a:bodyPr vert="horz" wrap="square" lIns="91440" tIns="45720" rIns="91440" bIns="46637" numCol="1" rtlCol="0" anchor="t" anchorCtr="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kumimoji="0" sz="1600" b="1" u="none" strike="noStrike" cap="none" spc="0" normalizeH="0" baseline="0">
                  <a:ln>
                    <a:noFill/>
                  </a:ln>
                  <a:solidFill>
                    <a:srgbClr val="0078D7"/>
                  </a:solidFill>
                  <a:effectLst/>
                  <a:uLnTx/>
                  <a:uFillTx/>
                  <a:latin typeface="Segoe UI Semibold" panose="020B0502040204020203" pitchFamily="34" charset="0"/>
                  <a:ea typeface="Segoe UI Semibold" charset="0"/>
                  <a:cs typeface="Segoe UI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Secure and compliant</a:t>
              </a:r>
            </a:p>
          </p:txBody>
        </p:sp>
        <p:grpSp>
          <p:nvGrpSpPr>
            <p:cNvPr id="8" name="Group 7">
              <a:extLst>
                <a:ext uri="{FF2B5EF4-FFF2-40B4-BE49-F238E27FC236}">
                  <a16:creationId xmlns:a16="http://schemas.microsoft.com/office/drawing/2014/main" id="{DD53E602-315B-4782-88C1-88D0E0CD4726}"/>
                </a:ext>
              </a:extLst>
            </p:cNvPr>
            <p:cNvGrpSpPr/>
            <p:nvPr/>
          </p:nvGrpSpPr>
          <p:grpSpPr>
            <a:xfrm>
              <a:off x="1456762" y="3111625"/>
              <a:ext cx="928943" cy="634749"/>
              <a:chOff x="2337548" y="3215184"/>
              <a:chExt cx="928943" cy="634749"/>
            </a:xfrm>
          </p:grpSpPr>
          <p:sp>
            <p:nvSpPr>
              <p:cNvPr id="100" name="Digital_Transformation">
                <a:extLst>
                  <a:ext uri="{FF2B5EF4-FFF2-40B4-BE49-F238E27FC236}">
                    <a16:creationId xmlns:a16="http://schemas.microsoft.com/office/drawing/2014/main" id="{F6D53403-2E21-4F0B-997A-371E5D1438EC}"/>
                  </a:ext>
                </a:extLst>
              </p:cNvPr>
              <p:cNvSpPr>
                <a:spLocks noChangeAspect="1" noEditPoints="1"/>
              </p:cNvSpPr>
              <p:nvPr/>
            </p:nvSpPr>
            <p:spPr bwMode="auto">
              <a:xfrm>
                <a:off x="2468515" y="3267199"/>
                <a:ext cx="797976" cy="427186"/>
              </a:xfrm>
              <a:custGeom>
                <a:avLst/>
                <a:gdLst>
                  <a:gd name="T0" fmla="*/ 0 w 357"/>
                  <a:gd name="T1" fmla="*/ 95 h 190"/>
                  <a:gd name="T2" fmla="*/ 7 w 357"/>
                  <a:gd name="T3" fmla="*/ 95 h 190"/>
                  <a:gd name="T4" fmla="*/ 0 w 357"/>
                  <a:gd name="T5" fmla="*/ 143 h 190"/>
                  <a:gd name="T6" fmla="*/ 7 w 357"/>
                  <a:gd name="T7" fmla="*/ 143 h 190"/>
                  <a:gd name="T8" fmla="*/ 47 w 357"/>
                  <a:gd name="T9" fmla="*/ 190 h 190"/>
                  <a:gd name="T10" fmla="*/ 54 w 357"/>
                  <a:gd name="T11" fmla="*/ 190 h 190"/>
                  <a:gd name="T12" fmla="*/ 47 w 357"/>
                  <a:gd name="T13" fmla="*/ 47 h 190"/>
                  <a:gd name="T14" fmla="*/ 54 w 357"/>
                  <a:gd name="T15" fmla="*/ 47 h 190"/>
                  <a:gd name="T16" fmla="*/ 47 w 357"/>
                  <a:gd name="T17" fmla="*/ 95 h 190"/>
                  <a:gd name="T18" fmla="*/ 54 w 357"/>
                  <a:gd name="T19" fmla="*/ 95 h 190"/>
                  <a:gd name="T20" fmla="*/ 47 w 357"/>
                  <a:gd name="T21" fmla="*/ 143 h 190"/>
                  <a:gd name="T22" fmla="*/ 54 w 357"/>
                  <a:gd name="T23" fmla="*/ 143 h 190"/>
                  <a:gd name="T24" fmla="*/ 141 w 357"/>
                  <a:gd name="T25" fmla="*/ 0 h 190"/>
                  <a:gd name="T26" fmla="*/ 148 w 357"/>
                  <a:gd name="T27" fmla="*/ 0 h 190"/>
                  <a:gd name="T28" fmla="*/ 141 w 357"/>
                  <a:gd name="T29" fmla="*/ 95 h 190"/>
                  <a:gd name="T30" fmla="*/ 148 w 357"/>
                  <a:gd name="T31" fmla="*/ 95 h 190"/>
                  <a:gd name="T32" fmla="*/ 141 w 357"/>
                  <a:gd name="T33" fmla="*/ 143 h 190"/>
                  <a:gd name="T34" fmla="*/ 148 w 357"/>
                  <a:gd name="T35" fmla="*/ 143 h 190"/>
                  <a:gd name="T36" fmla="*/ 94 w 357"/>
                  <a:gd name="T37" fmla="*/ 190 h 190"/>
                  <a:gd name="T38" fmla="*/ 101 w 357"/>
                  <a:gd name="T39" fmla="*/ 190 h 190"/>
                  <a:gd name="T40" fmla="*/ 94 w 357"/>
                  <a:gd name="T41" fmla="*/ 47 h 190"/>
                  <a:gd name="T42" fmla="*/ 101 w 357"/>
                  <a:gd name="T43" fmla="*/ 47 h 190"/>
                  <a:gd name="T44" fmla="*/ 94 w 357"/>
                  <a:gd name="T45" fmla="*/ 95 h 190"/>
                  <a:gd name="T46" fmla="*/ 101 w 357"/>
                  <a:gd name="T47" fmla="*/ 95 h 190"/>
                  <a:gd name="T48" fmla="*/ 94 w 357"/>
                  <a:gd name="T49" fmla="*/ 143 h 190"/>
                  <a:gd name="T50" fmla="*/ 101 w 357"/>
                  <a:gd name="T51" fmla="*/ 143 h 190"/>
                  <a:gd name="T52" fmla="*/ 132 w 357"/>
                  <a:gd name="T53" fmla="*/ 190 h 190"/>
                  <a:gd name="T54" fmla="*/ 298 w 357"/>
                  <a:gd name="T55" fmla="*/ 190 h 190"/>
                  <a:gd name="T56" fmla="*/ 357 w 357"/>
                  <a:gd name="T57" fmla="*/ 131 h 190"/>
                  <a:gd name="T58" fmla="*/ 298 w 357"/>
                  <a:gd name="T59" fmla="*/ 71 h 190"/>
                  <a:gd name="T60" fmla="*/ 285 w 357"/>
                  <a:gd name="T61" fmla="*/ 73 h 190"/>
                  <a:gd name="T62" fmla="*/ 192 w 357"/>
                  <a:gd name="T63" fmla="*/ 0 h 190"/>
                  <a:gd name="T64" fmla="*/ 179 w 357"/>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7" h="190">
                    <a:moveTo>
                      <a:pt x="0" y="95"/>
                    </a:moveTo>
                    <a:cubicBezTo>
                      <a:pt x="7" y="95"/>
                      <a:pt x="7" y="95"/>
                      <a:pt x="7" y="95"/>
                    </a:cubicBezTo>
                    <a:moveTo>
                      <a:pt x="0" y="143"/>
                    </a:moveTo>
                    <a:cubicBezTo>
                      <a:pt x="7" y="143"/>
                      <a:pt x="7" y="143"/>
                      <a:pt x="7" y="143"/>
                    </a:cubicBezTo>
                    <a:moveTo>
                      <a:pt x="47" y="190"/>
                    </a:moveTo>
                    <a:cubicBezTo>
                      <a:pt x="54" y="190"/>
                      <a:pt x="54" y="190"/>
                      <a:pt x="54" y="190"/>
                    </a:cubicBezTo>
                    <a:moveTo>
                      <a:pt x="47" y="47"/>
                    </a:moveTo>
                    <a:cubicBezTo>
                      <a:pt x="54" y="47"/>
                      <a:pt x="54" y="47"/>
                      <a:pt x="54" y="47"/>
                    </a:cubicBezTo>
                    <a:moveTo>
                      <a:pt x="47" y="95"/>
                    </a:moveTo>
                    <a:cubicBezTo>
                      <a:pt x="54" y="95"/>
                      <a:pt x="54" y="95"/>
                      <a:pt x="54" y="95"/>
                    </a:cubicBezTo>
                    <a:moveTo>
                      <a:pt x="47" y="143"/>
                    </a:moveTo>
                    <a:cubicBezTo>
                      <a:pt x="54" y="143"/>
                      <a:pt x="54" y="143"/>
                      <a:pt x="54" y="143"/>
                    </a:cubicBezTo>
                    <a:moveTo>
                      <a:pt x="141" y="0"/>
                    </a:moveTo>
                    <a:cubicBezTo>
                      <a:pt x="148" y="0"/>
                      <a:pt x="148" y="0"/>
                      <a:pt x="148" y="0"/>
                    </a:cubicBezTo>
                    <a:moveTo>
                      <a:pt x="141" y="95"/>
                    </a:moveTo>
                    <a:cubicBezTo>
                      <a:pt x="148" y="95"/>
                      <a:pt x="148" y="95"/>
                      <a:pt x="148" y="95"/>
                    </a:cubicBezTo>
                    <a:moveTo>
                      <a:pt x="141" y="143"/>
                    </a:moveTo>
                    <a:cubicBezTo>
                      <a:pt x="148" y="143"/>
                      <a:pt x="148" y="143"/>
                      <a:pt x="148" y="143"/>
                    </a:cubicBezTo>
                    <a:moveTo>
                      <a:pt x="94" y="190"/>
                    </a:moveTo>
                    <a:cubicBezTo>
                      <a:pt x="101" y="190"/>
                      <a:pt x="101" y="190"/>
                      <a:pt x="101" y="190"/>
                    </a:cubicBezTo>
                    <a:moveTo>
                      <a:pt x="94" y="47"/>
                    </a:moveTo>
                    <a:cubicBezTo>
                      <a:pt x="101" y="47"/>
                      <a:pt x="101" y="47"/>
                      <a:pt x="101" y="47"/>
                    </a:cubicBezTo>
                    <a:moveTo>
                      <a:pt x="94" y="95"/>
                    </a:moveTo>
                    <a:cubicBezTo>
                      <a:pt x="101" y="95"/>
                      <a:pt x="101" y="95"/>
                      <a:pt x="101" y="95"/>
                    </a:cubicBezTo>
                    <a:moveTo>
                      <a:pt x="94" y="143"/>
                    </a:moveTo>
                    <a:cubicBezTo>
                      <a:pt x="101" y="143"/>
                      <a:pt x="101" y="143"/>
                      <a:pt x="101" y="143"/>
                    </a:cubicBezTo>
                    <a:moveTo>
                      <a:pt x="132" y="190"/>
                    </a:moveTo>
                    <a:cubicBezTo>
                      <a:pt x="155" y="190"/>
                      <a:pt x="279" y="190"/>
                      <a:pt x="298" y="190"/>
                    </a:cubicBezTo>
                    <a:cubicBezTo>
                      <a:pt x="330" y="190"/>
                      <a:pt x="357" y="163"/>
                      <a:pt x="357" y="131"/>
                    </a:cubicBezTo>
                    <a:cubicBezTo>
                      <a:pt x="357" y="98"/>
                      <a:pt x="330" y="71"/>
                      <a:pt x="298" y="71"/>
                    </a:cubicBezTo>
                    <a:cubicBezTo>
                      <a:pt x="293" y="71"/>
                      <a:pt x="289" y="72"/>
                      <a:pt x="285" y="73"/>
                    </a:cubicBezTo>
                    <a:cubicBezTo>
                      <a:pt x="275" y="31"/>
                      <a:pt x="237" y="0"/>
                      <a:pt x="192" y="0"/>
                    </a:cubicBezTo>
                    <a:cubicBezTo>
                      <a:pt x="179" y="0"/>
                      <a:pt x="179" y="0"/>
                      <a:pt x="179" y="0"/>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nvGrpSpPr>
              <p:cNvPr id="97" name="Group 96">
                <a:extLst>
                  <a:ext uri="{FF2B5EF4-FFF2-40B4-BE49-F238E27FC236}">
                    <a16:creationId xmlns:a16="http://schemas.microsoft.com/office/drawing/2014/main" id="{E8A9AF7A-1E0C-47FD-B696-D7D9AAC28916}"/>
                  </a:ext>
                </a:extLst>
              </p:cNvPr>
              <p:cNvGrpSpPr/>
              <p:nvPr/>
            </p:nvGrpSpPr>
            <p:grpSpPr>
              <a:xfrm>
                <a:off x="2337548" y="3215184"/>
                <a:ext cx="367149" cy="634749"/>
                <a:chOff x="9483369" y="4036570"/>
                <a:chExt cx="385258" cy="666058"/>
              </a:xfrm>
            </p:grpSpPr>
            <p:sp>
              <p:nvSpPr>
                <p:cNvPr id="98" name="Freeform: Shape 97">
                  <a:extLst>
                    <a:ext uri="{FF2B5EF4-FFF2-40B4-BE49-F238E27FC236}">
                      <a16:creationId xmlns:a16="http://schemas.microsoft.com/office/drawing/2014/main" id="{102C4A05-AF8E-4532-9F4F-2F9947F6AA0C}"/>
                    </a:ext>
                  </a:extLst>
                </p:cNvPr>
                <p:cNvSpPr/>
                <p:nvPr/>
              </p:nvSpPr>
              <p:spPr bwMode="auto">
                <a:xfrm>
                  <a:off x="9545328" y="4036570"/>
                  <a:ext cx="261340" cy="417790"/>
                </a:xfrm>
                <a:custGeom>
                  <a:avLst/>
                  <a:gdLst>
                    <a:gd name="connsiteX0" fmla="*/ 79377 w 160100"/>
                    <a:gd name="connsiteY0" fmla="*/ 0 h 255944"/>
                    <a:gd name="connsiteX1" fmla="*/ 160100 w 160100"/>
                    <a:gd name="connsiteY1" fmla="*/ 80721 h 255944"/>
                    <a:gd name="connsiteX2" fmla="*/ 160100 w 160100"/>
                    <a:gd name="connsiteY2" fmla="*/ 233699 h 255944"/>
                    <a:gd name="connsiteX3" fmla="*/ 160100 w 160100"/>
                    <a:gd name="connsiteY3" fmla="*/ 255944 h 255944"/>
                    <a:gd name="connsiteX4" fmla="*/ 0 w 160100"/>
                    <a:gd name="connsiteY4" fmla="*/ 255944 h 255944"/>
                    <a:gd name="connsiteX5" fmla="*/ 0 w 160100"/>
                    <a:gd name="connsiteY5" fmla="*/ 243173 h 255944"/>
                    <a:gd name="connsiteX6" fmla="*/ 0 w 160100"/>
                    <a:gd name="connsiteY6" fmla="*/ 80721 h 255944"/>
                    <a:gd name="connsiteX7" fmla="*/ 79377 w 160100"/>
                    <a:gd name="connsiteY7" fmla="*/ 0 h 255944"/>
                    <a:gd name="connsiteX0" fmla="*/ 79377 w 160100"/>
                    <a:gd name="connsiteY0" fmla="*/ 0 h 321159"/>
                    <a:gd name="connsiteX1" fmla="*/ 160100 w 160100"/>
                    <a:gd name="connsiteY1" fmla="*/ 80721 h 321159"/>
                    <a:gd name="connsiteX2" fmla="*/ 160100 w 160100"/>
                    <a:gd name="connsiteY2" fmla="*/ 233699 h 321159"/>
                    <a:gd name="connsiteX3" fmla="*/ 160100 w 160100"/>
                    <a:gd name="connsiteY3" fmla="*/ 255944 h 321159"/>
                    <a:gd name="connsiteX4" fmla="*/ 66266 w 160100"/>
                    <a:gd name="connsiteY4" fmla="*/ 321159 h 321159"/>
                    <a:gd name="connsiteX5" fmla="*/ 0 w 160100"/>
                    <a:gd name="connsiteY5" fmla="*/ 255944 h 321159"/>
                    <a:gd name="connsiteX6" fmla="*/ 0 w 160100"/>
                    <a:gd name="connsiteY6" fmla="*/ 243173 h 321159"/>
                    <a:gd name="connsiteX7" fmla="*/ 0 w 160100"/>
                    <a:gd name="connsiteY7" fmla="*/ 80721 h 321159"/>
                    <a:gd name="connsiteX8" fmla="*/ 79377 w 160100"/>
                    <a:gd name="connsiteY8" fmla="*/ 0 h 321159"/>
                    <a:gd name="connsiteX0" fmla="*/ 66266 w 160100"/>
                    <a:gd name="connsiteY0" fmla="*/ 321159 h 412599"/>
                    <a:gd name="connsiteX1" fmla="*/ 0 w 160100"/>
                    <a:gd name="connsiteY1" fmla="*/ 255944 h 412599"/>
                    <a:gd name="connsiteX2" fmla="*/ 0 w 160100"/>
                    <a:gd name="connsiteY2" fmla="*/ 243173 h 412599"/>
                    <a:gd name="connsiteX3" fmla="*/ 0 w 160100"/>
                    <a:gd name="connsiteY3" fmla="*/ 80721 h 412599"/>
                    <a:gd name="connsiteX4" fmla="*/ 79377 w 160100"/>
                    <a:gd name="connsiteY4" fmla="*/ 0 h 412599"/>
                    <a:gd name="connsiteX5" fmla="*/ 160100 w 160100"/>
                    <a:gd name="connsiteY5" fmla="*/ 80721 h 412599"/>
                    <a:gd name="connsiteX6" fmla="*/ 160100 w 160100"/>
                    <a:gd name="connsiteY6" fmla="*/ 233699 h 412599"/>
                    <a:gd name="connsiteX7" fmla="*/ 160100 w 160100"/>
                    <a:gd name="connsiteY7" fmla="*/ 255944 h 412599"/>
                    <a:gd name="connsiteX8" fmla="*/ 157706 w 160100"/>
                    <a:gd name="connsiteY8" fmla="*/ 412599 h 412599"/>
                    <a:gd name="connsiteX0" fmla="*/ 0 w 160100"/>
                    <a:gd name="connsiteY0" fmla="*/ 255944 h 412599"/>
                    <a:gd name="connsiteX1" fmla="*/ 0 w 160100"/>
                    <a:gd name="connsiteY1" fmla="*/ 243173 h 412599"/>
                    <a:gd name="connsiteX2" fmla="*/ 0 w 160100"/>
                    <a:gd name="connsiteY2" fmla="*/ 80721 h 412599"/>
                    <a:gd name="connsiteX3" fmla="*/ 79377 w 160100"/>
                    <a:gd name="connsiteY3" fmla="*/ 0 h 412599"/>
                    <a:gd name="connsiteX4" fmla="*/ 160100 w 160100"/>
                    <a:gd name="connsiteY4" fmla="*/ 80721 h 412599"/>
                    <a:gd name="connsiteX5" fmla="*/ 160100 w 160100"/>
                    <a:gd name="connsiteY5" fmla="*/ 233699 h 412599"/>
                    <a:gd name="connsiteX6" fmla="*/ 160100 w 160100"/>
                    <a:gd name="connsiteY6" fmla="*/ 255944 h 412599"/>
                    <a:gd name="connsiteX7" fmla="*/ 157706 w 160100"/>
                    <a:gd name="connsiteY7" fmla="*/ 412599 h 412599"/>
                    <a:gd name="connsiteX0" fmla="*/ 0 w 160100"/>
                    <a:gd name="connsiteY0" fmla="*/ 255944 h 255944"/>
                    <a:gd name="connsiteX1" fmla="*/ 0 w 160100"/>
                    <a:gd name="connsiteY1" fmla="*/ 243173 h 255944"/>
                    <a:gd name="connsiteX2" fmla="*/ 0 w 160100"/>
                    <a:gd name="connsiteY2" fmla="*/ 80721 h 255944"/>
                    <a:gd name="connsiteX3" fmla="*/ 79377 w 160100"/>
                    <a:gd name="connsiteY3" fmla="*/ 0 h 255944"/>
                    <a:gd name="connsiteX4" fmla="*/ 160100 w 160100"/>
                    <a:gd name="connsiteY4" fmla="*/ 80721 h 255944"/>
                    <a:gd name="connsiteX5" fmla="*/ 160100 w 160100"/>
                    <a:gd name="connsiteY5" fmla="*/ 233699 h 255944"/>
                    <a:gd name="connsiteX6" fmla="*/ 160100 w 160100"/>
                    <a:gd name="connsiteY6" fmla="*/ 255944 h 25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00" h="255944">
                      <a:moveTo>
                        <a:pt x="0" y="255944"/>
                      </a:moveTo>
                      <a:lnTo>
                        <a:pt x="0" y="243173"/>
                      </a:lnTo>
                      <a:lnTo>
                        <a:pt x="0" y="80721"/>
                      </a:lnTo>
                      <a:cubicBezTo>
                        <a:pt x="0" y="36324"/>
                        <a:pt x="34979" y="0"/>
                        <a:pt x="79377" y="0"/>
                      </a:cubicBezTo>
                      <a:cubicBezTo>
                        <a:pt x="123774" y="0"/>
                        <a:pt x="160100" y="36324"/>
                        <a:pt x="160100" y="80721"/>
                      </a:cubicBezTo>
                      <a:lnTo>
                        <a:pt x="160100" y="233699"/>
                      </a:lnTo>
                      <a:lnTo>
                        <a:pt x="160100" y="255944"/>
                      </a:lnTo>
                    </a:path>
                  </a:pathLst>
                </a:custGeom>
                <a:noFill/>
                <a:ln w="15875">
                  <a:solidFill>
                    <a:schemeClr val="accent1"/>
                  </a:solid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Calibri Light" panose="020F0302020204030204"/>
                    <a:ea typeface="+mn-ea"/>
                    <a:cs typeface="+mn-cs"/>
                  </a:endParaRPr>
                </a:p>
              </p:txBody>
            </p:sp>
            <p:sp useBgFill="1">
              <p:nvSpPr>
                <p:cNvPr id="99" name="Freeform: Shape 98">
                  <a:extLst>
                    <a:ext uri="{FF2B5EF4-FFF2-40B4-BE49-F238E27FC236}">
                      <a16:creationId xmlns:a16="http://schemas.microsoft.com/office/drawing/2014/main" id="{7D68D0EE-71DD-4161-80DE-BA498461111E}"/>
                    </a:ext>
                  </a:extLst>
                </p:cNvPr>
                <p:cNvSpPr/>
                <p:nvPr/>
              </p:nvSpPr>
              <p:spPr bwMode="auto">
                <a:xfrm>
                  <a:off x="9483369" y="4341050"/>
                  <a:ext cx="385258" cy="361578"/>
                </a:xfrm>
                <a:custGeom>
                  <a:avLst/>
                  <a:gdLst>
                    <a:gd name="connsiteX0" fmla="*/ 0 w 467028"/>
                    <a:gd name="connsiteY0" fmla="*/ 0 h 438322"/>
                    <a:gd name="connsiteX1" fmla="*/ 40334 w 467028"/>
                    <a:gd name="connsiteY1" fmla="*/ 0 h 438322"/>
                    <a:gd name="connsiteX2" fmla="*/ 40334 w 467028"/>
                    <a:gd name="connsiteY2" fmla="*/ 55025 h 438322"/>
                    <a:gd name="connsiteX3" fmla="*/ 398202 w 467028"/>
                    <a:gd name="connsiteY3" fmla="*/ 55025 h 438322"/>
                    <a:gd name="connsiteX4" fmla="*/ 398202 w 467028"/>
                    <a:gd name="connsiteY4" fmla="*/ 0 h 438322"/>
                    <a:gd name="connsiteX5" fmla="*/ 467028 w 467028"/>
                    <a:gd name="connsiteY5" fmla="*/ 0 h 438322"/>
                    <a:gd name="connsiteX6" fmla="*/ 467028 w 467028"/>
                    <a:gd name="connsiteY6" fmla="*/ 438322 h 438322"/>
                    <a:gd name="connsiteX7" fmla="*/ 0 w 467028"/>
                    <a:gd name="connsiteY7" fmla="*/ 438322 h 438322"/>
                    <a:gd name="connsiteX8" fmla="*/ 0 w 467028"/>
                    <a:gd name="connsiteY8" fmla="*/ 0 h 438322"/>
                    <a:gd name="connsiteX9" fmla="*/ 232862 w 467028"/>
                    <a:gd name="connsiteY9" fmla="*/ 141324 h 438322"/>
                    <a:gd name="connsiteX10" fmla="*/ 185680 w 467028"/>
                    <a:gd name="connsiteY10" fmla="*/ 189665 h 438322"/>
                    <a:gd name="connsiteX11" fmla="*/ 216685 w 467028"/>
                    <a:gd name="connsiteY11" fmla="*/ 233977 h 438322"/>
                    <a:gd name="connsiteX12" fmla="*/ 216685 w 467028"/>
                    <a:gd name="connsiteY12" fmla="*/ 309174 h 438322"/>
                    <a:gd name="connsiteX13" fmla="*/ 249038 w 467028"/>
                    <a:gd name="connsiteY13" fmla="*/ 309174 h 438322"/>
                    <a:gd name="connsiteX14" fmla="*/ 249038 w 467028"/>
                    <a:gd name="connsiteY14" fmla="*/ 233977 h 438322"/>
                    <a:gd name="connsiteX15" fmla="*/ 280043 w 467028"/>
                    <a:gd name="connsiteY15" fmla="*/ 189665 h 438322"/>
                    <a:gd name="connsiteX16" fmla="*/ 232862 w 467028"/>
                    <a:gd name="connsiteY16" fmla="*/ 141324 h 438322"/>
                    <a:gd name="connsiteX0" fmla="*/ 0 w 467028"/>
                    <a:gd name="connsiteY0" fmla="*/ 0 h 438322"/>
                    <a:gd name="connsiteX1" fmla="*/ 40334 w 467028"/>
                    <a:gd name="connsiteY1" fmla="*/ 0 h 438322"/>
                    <a:gd name="connsiteX2" fmla="*/ 398202 w 467028"/>
                    <a:gd name="connsiteY2" fmla="*/ 55025 h 438322"/>
                    <a:gd name="connsiteX3" fmla="*/ 398202 w 467028"/>
                    <a:gd name="connsiteY3" fmla="*/ 0 h 438322"/>
                    <a:gd name="connsiteX4" fmla="*/ 467028 w 467028"/>
                    <a:gd name="connsiteY4" fmla="*/ 0 h 438322"/>
                    <a:gd name="connsiteX5" fmla="*/ 467028 w 467028"/>
                    <a:gd name="connsiteY5" fmla="*/ 438322 h 438322"/>
                    <a:gd name="connsiteX6" fmla="*/ 0 w 467028"/>
                    <a:gd name="connsiteY6" fmla="*/ 438322 h 438322"/>
                    <a:gd name="connsiteX7" fmla="*/ 0 w 467028"/>
                    <a:gd name="connsiteY7" fmla="*/ 0 h 438322"/>
                    <a:gd name="connsiteX8" fmla="*/ 232862 w 467028"/>
                    <a:gd name="connsiteY8" fmla="*/ 141324 h 438322"/>
                    <a:gd name="connsiteX9" fmla="*/ 185680 w 467028"/>
                    <a:gd name="connsiteY9" fmla="*/ 189665 h 438322"/>
                    <a:gd name="connsiteX10" fmla="*/ 216685 w 467028"/>
                    <a:gd name="connsiteY10" fmla="*/ 233977 h 438322"/>
                    <a:gd name="connsiteX11" fmla="*/ 216685 w 467028"/>
                    <a:gd name="connsiteY11" fmla="*/ 309174 h 438322"/>
                    <a:gd name="connsiteX12" fmla="*/ 249038 w 467028"/>
                    <a:gd name="connsiteY12" fmla="*/ 309174 h 438322"/>
                    <a:gd name="connsiteX13" fmla="*/ 249038 w 467028"/>
                    <a:gd name="connsiteY13" fmla="*/ 233977 h 438322"/>
                    <a:gd name="connsiteX14" fmla="*/ 280043 w 467028"/>
                    <a:gd name="connsiteY14" fmla="*/ 189665 h 438322"/>
                    <a:gd name="connsiteX15" fmla="*/ 232862 w 467028"/>
                    <a:gd name="connsiteY15" fmla="*/ 141324 h 438322"/>
                    <a:gd name="connsiteX0" fmla="*/ 0 w 467028"/>
                    <a:gd name="connsiteY0" fmla="*/ 0 h 438322"/>
                    <a:gd name="connsiteX1" fmla="*/ 40334 w 467028"/>
                    <a:gd name="connsiteY1" fmla="*/ 0 h 438322"/>
                    <a:gd name="connsiteX2" fmla="*/ 398202 w 467028"/>
                    <a:gd name="connsiteY2" fmla="*/ 0 h 438322"/>
                    <a:gd name="connsiteX3" fmla="*/ 467028 w 467028"/>
                    <a:gd name="connsiteY3" fmla="*/ 0 h 438322"/>
                    <a:gd name="connsiteX4" fmla="*/ 467028 w 467028"/>
                    <a:gd name="connsiteY4" fmla="*/ 438322 h 438322"/>
                    <a:gd name="connsiteX5" fmla="*/ 0 w 467028"/>
                    <a:gd name="connsiteY5" fmla="*/ 438322 h 438322"/>
                    <a:gd name="connsiteX6" fmla="*/ 0 w 467028"/>
                    <a:gd name="connsiteY6" fmla="*/ 0 h 438322"/>
                    <a:gd name="connsiteX7" fmla="*/ 232862 w 467028"/>
                    <a:gd name="connsiteY7" fmla="*/ 141324 h 438322"/>
                    <a:gd name="connsiteX8" fmla="*/ 185680 w 467028"/>
                    <a:gd name="connsiteY8" fmla="*/ 189665 h 438322"/>
                    <a:gd name="connsiteX9" fmla="*/ 216685 w 467028"/>
                    <a:gd name="connsiteY9" fmla="*/ 233977 h 438322"/>
                    <a:gd name="connsiteX10" fmla="*/ 216685 w 467028"/>
                    <a:gd name="connsiteY10" fmla="*/ 309174 h 438322"/>
                    <a:gd name="connsiteX11" fmla="*/ 249038 w 467028"/>
                    <a:gd name="connsiteY11" fmla="*/ 309174 h 438322"/>
                    <a:gd name="connsiteX12" fmla="*/ 249038 w 467028"/>
                    <a:gd name="connsiteY12" fmla="*/ 233977 h 438322"/>
                    <a:gd name="connsiteX13" fmla="*/ 280043 w 467028"/>
                    <a:gd name="connsiteY13" fmla="*/ 189665 h 438322"/>
                    <a:gd name="connsiteX14" fmla="*/ 232862 w 467028"/>
                    <a:gd name="connsiteY14" fmla="*/ 141324 h 438322"/>
                    <a:gd name="connsiteX0" fmla="*/ 0 w 467028"/>
                    <a:gd name="connsiteY0" fmla="*/ 0 h 438322"/>
                    <a:gd name="connsiteX1" fmla="*/ 40334 w 467028"/>
                    <a:gd name="connsiteY1" fmla="*/ 0 h 438322"/>
                    <a:gd name="connsiteX2" fmla="*/ 467028 w 467028"/>
                    <a:gd name="connsiteY2" fmla="*/ 0 h 438322"/>
                    <a:gd name="connsiteX3" fmla="*/ 467028 w 467028"/>
                    <a:gd name="connsiteY3" fmla="*/ 438322 h 438322"/>
                    <a:gd name="connsiteX4" fmla="*/ 0 w 467028"/>
                    <a:gd name="connsiteY4" fmla="*/ 438322 h 438322"/>
                    <a:gd name="connsiteX5" fmla="*/ 0 w 467028"/>
                    <a:gd name="connsiteY5" fmla="*/ 0 h 438322"/>
                    <a:gd name="connsiteX6" fmla="*/ 232862 w 467028"/>
                    <a:gd name="connsiteY6" fmla="*/ 141324 h 438322"/>
                    <a:gd name="connsiteX7" fmla="*/ 185680 w 467028"/>
                    <a:gd name="connsiteY7" fmla="*/ 189665 h 438322"/>
                    <a:gd name="connsiteX8" fmla="*/ 216685 w 467028"/>
                    <a:gd name="connsiteY8" fmla="*/ 233977 h 438322"/>
                    <a:gd name="connsiteX9" fmla="*/ 216685 w 467028"/>
                    <a:gd name="connsiteY9" fmla="*/ 309174 h 438322"/>
                    <a:gd name="connsiteX10" fmla="*/ 249038 w 467028"/>
                    <a:gd name="connsiteY10" fmla="*/ 309174 h 438322"/>
                    <a:gd name="connsiteX11" fmla="*/ 249038 w 467028"/>
                    <a:gd name="connsiteY11" fmla="*/ 233977 h 438322"/>
                    <a:gd name="connsiteX12" fmla="*/ 280043 w 467028"/>
                    <a:gd name="connsiteY12" fmla="*/ 189665 h 438322"/>
                    <a:gd name="connsiteX13" fmla="*/ 232862 w 467028"/>
                    <a:gd name="connsiteY13" fmla="*/ 141324 h 438322"/>
                    <a:gd name="connsiteX0" fmla="*/ 0 w 467028"/>
                    <a:gd name="connsiteY0" fmla="*/ 0 h 438322"/>
                    <a:gd name="connsiteX1" fmla="*/ 467028 w 467028"/>
                    <a:gd name="connsiteY1" fmla="*/ 0 h 438322"/>
                    <a:gd name="connsiteX2" fmla="*/ 467028 w 467028"/>
                    <a:gd name="connsiteY2" fmla="*/ 438322 h 438322"/>
                    <a:gd name="connsiteX3" fmla="*/ 0 w 467028"/>
                    <a:gd name="connsiteY3" fmla="*/ 438322 h 438322"/>
                    <a:gd name="connsiteX4" fmla="*/ 0 w 467028"/>
                    <a:gd name="connsiteY4" fmla="*/ 0 h 438322"/>
                    <a:gd name="connsiteX5" fmla="*/ 232862 w 467028"/>
                    <a:gd name="connsiteY5" fmla="*/ 141324 h 438322"/>
                    <a:gd name="connsiteX6" fmla="*/ 185680 w 467028"/>
                    <a:gd name="connsiteY6" fmla="*/ 189665 h 438322"/>
                    <a:gd name="connsiteX7" fmla="*/ 216685 w 467028"/>
                    <a:gd name="connsiteY7" fmla="*/ 233977 h 438322"/>
                    <a:gd name="connsiteX8" fmla="*/ 216685 w 467028"/>
                    <a:gd name="connsiteY8" fmla="*/ 309174 h 438322"/>
                    <a:gd name="connsiteX9" fmla="*/ 249038 w 467028"/>
                    <a:gd name="connsiteY9" fmla="*/ 309174 h 438322"/>
                    <a:gd name="connsiteX10" fmla="*/ 249038 w 467028"/>
                    <a:gd name="connsiteY10" fmla="*/ 233977 h 438322"/>
                    <a:gd name="connsiteX11" fmla="*/ 280043 w 467028"/>
                    <a:gd name="connsiteY11" fmla="*/ 189665 h 438322"/>
                    <a:gd name="connsiteX12" fmla="*/ 232862 w 467028"/>
                    <a:gd name="connsiteY12" fmla="*/ 141324 h 4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028" h="438322">
                      <a:moveTo>
                        <a:pt x="0" y="0"/>
                      </a:moveTo>
                      <a:lnTo>
                        <a:pt x="467028" y="0"/>
                      </a:lnTo>
                      <a:lnTo>
                        <a:pt x="467028" y="438322"/>
                      </a:lnTo>
                      <a:lnTo>
                        <a:pt x="0" y="438322"/>
                      </a:lnTo>
                      <a:lnTo>
                        <a:pt x="0" y="0"/>
                      </a:lnTo>
                      <a:close/>
                      <a:moveTo>
                        <a:pt x="232862" y="141324"/>
                      </a:moveTo>
                      <a:cubicBezTo>
                        <a:pt x="207249" y="141324"/>
                        <a:pt x="185680" y="162809"/>
                        <a:pt x="185680" y="189665"/>
                      </a:cubicBezTo>
                      <a:cubicBezTo>
                        <a:pt x="185680" y="209807"/>
                        <a:pt x="199161" y="227263"/>
                        <a:pt x="216685" y="233977"/>
                      </a:cubicBezTo>
                      <a:lnTo>
                        <a:pt x="216685" y="309174"/>
                      </a:lnTo>
                      <a:lnTo>
                        <a:pt x="249038" y="309174"/>
                      </a:lnTo>
                      <a:lnTo>
                        <a:pt x="249038" y="233977"/>
                      </a:lnTo>
                      <a:cubicBezTo>
                        <a:pt x="267911" y="227263"/>
                        <a:pt x="280043" y="209807"/>
                        <a:pt x="280043" y="189665"/>
                      </a:cubicBezTo>
                      <a:cubicBezTo>
                        <a:pt x="280043" y="162809"/>
                        <a:pt x="259822" y="141324"/>
                        <a:pt x="232862" y="141324"/>
                      </a:cubicBezTo>
                      <a:close/>
                    </a:path>
                  </a:pathLst>
                </a:custGeom>
                <a:ln w="15875">
                  <a:solidFill>
                    <a:schemeClr val="accent1"/>
                  </a:solid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Calibri Light" panose="020F0302020204030204"/>
                    <a:ea typeface="+mn-ea"/>
                    <a:cs typeface="+mn-cs"/>
                  </a:endParaRPr>
                </a:p>
              </p:txBody>
            </p:sp>
          </p:grpSp>
        </p:grpSp>
      </p:grpSp>
      <p:grpSp>
        <p:nvGrpSpPr>
          <p:cNvPr id="16" name="Group 15">
            <a:extLst>
              <a:ext uri="{FF2B5EF4-FFF2-40B4-BE49-F238E27FC236}">
                <a16:creationId xmlns:a16="http://schemas.microsoft.com/office/drawing/2014/main" id="{E6CEC600-84E3-4BB1-B3B9-8BAA76FAE114}"/>
              </a:ext>
            </a:extLst>
          </p:cNvPr>
          <p:cNvGrpSpPr/>
          <p:nvPr/>
        </p:nvGrpSpPr>
        <p:grpSpPr>
          <a:xfrm>
            <a:off x="9247414" y="2152621"/>
            <a:ext cx="1975538" cy="1708311"/>
            <a:chOff x="9247414" y="2152621"/>
            <a:chExt cx="1975538" cy="1708311"/>
          </a:xfrm>
        </p:grpSpPr>
        <p:sp>
          <p:nvSpPr>
            <p:cNvPr id="134" name="TextBox 133">
              <a:extLst>
                <a:ext uri="{FF2B5EF4-FFF2-40B4-BE49-F238E27FC236}">
                  <a16:creationId xmlns:a16="http://schemas.microsoft.com/office/drawing/2014/main" id="{83D56844-B3EF-A64D-81A0-2D4B4695682F}"/>
                </a:ext>
              </a:extLst>
            </p:cNvPr>
            <p:cNvSpPr txBox="1"/>
            <p:nvPr/>
          </p:nvSpPr>
          <p:spPr>
            <a:xfrm>
              <a:off x="9247414" y="2152621"/>
              <a:ext cx="1975538" cy="339480"/>
            </a:xfrm>
            <a:prstGeom prst="rect">
              <a:avLst/>
            </a:prstGeom>
            <a:noFill/>
            <a:ln w="15875" cap="flat" cmpd="sng" algn="ctr">
              <a:noFill/>
              <a:prstDash val="solid"/>
              <a:headEnd type="none" w="med" len="med"/>
              <a:tailEnd type="none" w="med" len="med"/>
            </a:ln>
            <a:effectLst/>
          </p:spPr>
          <p:txBody>
            <a:bodyPr vert="horz" wrap="square" lIns="91440" tIns="45720" rIns="91440" bIns="46637" numCol="1" rtlCol="0" anchor="t" anchorCtr="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kumimoji="0" sz="1600" b="1" u="none" strike="noStrike" cap="none" spc="0" normalizeH="0" baseline="0">
                  <a:ln>
                    <a:noFill/>
                  </a:ln>
                  <a:solidFill>
                    <a:srgbClr val="0078D7"/>
                  </a:solidFill>
                  <a:effectLst/>
                  <a:uLnTx/>
                  <a:uFillTx/>
                  <a:latin typeface="Segoe UI Semibold" panose="020B0502040204020203" pitchFamily="34" charset="0"/>
                  <a:ea typeface="Segoe UI Semibold" charset="0"/>
                  <a:cs typeface="Segoe UI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AC900"/>
                  </a:solidFill>
                  <a:effectLst/>
                  <a:uLnTx/>
                  <a:uFillTx/>
                  <a:latin typeface="Segoe UI Semibold" panose="020B0502040204020203" pitchFamily="34" charset="0"/>
                  <a:cs typeface="Segoe UI Semibold" panose="020B0502040204020203" pitchFamily="34" charset="0"/>
                </a:rPr>
                <a:t>Leading TCO</a:t>
              </a:r>
            </a:p>
          </p:txBody>
        </p:sp>
        <p:grpSp>
          <p:nvGrpSpPr>
            <p:cNvPr id="13" name="Group 12">
              <a:extLst>
                <a:ext uri="{FF2B5EF4-FFF2-40B4-BE49-F238E27FC236}">
                  <a16:creationId xmlns:a16="http://schemas.microsoft.com/office/drawing/2014/main" id="{54CE2428-8C33-45DD-BF41-F34B9D09DFAB}"/>
                </a:ext>
              </a:extLst>
            </p:cNvPr>
            <p:cNvGrpSpPr/>
            <p:nvPr/>
          </p:nvGrpSpPr>
          <p:grpSpPr>
            <a:xfrm>
              <a:off x="9788873" y="3135805"/>
              <a:ext cx="892620" cy="725127"/>
              <a:chOff x="9475639" y="3135805"/>
              <a:chExt cx="892620" cy="725127"/>
            </a:xfrm>
          </p:grpSpPr>
          <p:grpSp>
            <p:nvGrpSpPr>
              <p:cNvPr id="9" name="Group 8">
                <a:extLst>
                  <a:ext uri="{FF2B5EF4-FFF2-40B4-BE49-F238E27FC236}">
                    <a16:creationId xmlns:a16="http://schemas.microsoft.com/office/drawing/2014/main" id="{E7761068-DCED-4F3A-B232-7A958D24FE71}"/>
                  </a:ext>
                </a:extLst>
              </p:cNvPr>
              <p:cNvGrpSpPr/>
              <p:nvPr/>
            </p:nvGrpSpPr>
            <p:grpSpPr>
              <a:xfrm>
                <a:off x="10080913" y="3182612"/>
                <a:ext cx="176351" cy="374098"/>
                <a:chOff x="7257004" y="3142815"/>
                <a:chExt cx="432789" cy="918086"/>
              </a:xfrm>
            </p:grpSpPr>
            <p:sp>
              <p:nvSpPr>
                <p:cNvPr id="60" name="Money_3" title="Icon of a dollar sign">
                  <a:extLst>
                    <a:ext uri="{FF2B5EF4-FFF2-40B4-BE49-F238E27FC236}">
                      <a16:creationId xmlns:a16="http://schemas.microsoft.com/office/drawing/2014/main" id="{1272337D-6E7C-40C4-A3A2-39B344B91884}"/>
                    </a:ext>
                  </a:extLst>
                </p:cNvPr>
                <p:cNvSpPr>
                  <a:spLocks noChangeAspect="1" noEditPoints="1"/>
                </p:cNvSpPr>
                <p:nvPr/>
              </p:nvSpPr>
              <p:spPr bwMode="auto">
                <a:xfrm>
                  <a:off x="7257004" y="3142815"/>
                  <a:ext cx="432789" cy="748886"/>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62" name="Straight Connector 61">
                  <a:extLst>
                    <a:ext uri="{FF2B5EF4-FFF2-40B4-BE49-F238E27FC236}">
                      <a16:creationId xmlns:a16="http://schemas.microsoft.com/office/drawing/2014/main" id="{A25E828E-FA6C-494C-AA8E-AD000C056FFD}"/>
                    </a:ext>
                  </a:extLst>
                </p:cNvPr>
                <p:cNvCxnSpPr/>
                <p:nvPr/>
              </p:nvCxnSpPr>
              <p:spPr>
                <a:xfrm>
                  <a:off x="7471711" y="3412107"/>
                  <a:ext cx="0" cy="648794"/>
                </a:xfrm>
                <a:prstGeom prst="line">
                  <a:avLst/>
                </a:prstGeom>
                <a:ln w="15875">
                  <a:solidFill>
                    <a:schemeClr val="accent1"/>
                  </a:solidFill>
                  <a:headEnd type="none"/>
                  <a:tailEnd type="arrow" w="sm" len="sm"/>
                </a:ln>
              </p:spPr>
              <p:style>
                <a:lnRef idx="1">
                  <a:schemeClr val="accent1"/>
                </a:lnRef>
                <a:fillRef idx="0">
                  <a:schemeClr val="accent1"/>
                </a:fillRef>
                <a:effectRef idx="0">
                  <a:schemeClr val="accent1"/>
                </a:effectRef>
                <a:fontRef idx="minor">
                  <a:schemeClr val="tx1"/>
                </a:fontRef>
              </p:style>
            </p:cxnSp>
          </p:grpSp>
          <p:grpSp>
            <p:nvGrpSpPr>
              <p:cNvPr id="101" name="Group 4">
                <a:extLst>
                  <a:ext uri="{FF2B5EF4-FFF2-40B4-BE49-F238E27FC236}">
                    <a16:creationId xmlns:a16="http://schemas.microsoft.com/office/drawing/2014/main" id="{16BBC0F5-9168-4084-BA94-4414B38B65D1}"/>
                  </a:ext>
                </a:extLst>
              </p:cNvPr>
              <p:cNvGrpSpPr>
                <a:grpSpLocks noChangeAspect="1"/>
              </p:cNvGrpSpPr>
              <p:nvPr/>
            </p:nvGrpSpPr>
            <p:grpSpPr bwMode="auto">
              <a:xfrm>
                <a:off x="9475639" y="3135805"/>
                <a:ext cx="892620" cy="725127"/>
                <a:chOff x="1759" y="236"/>
                <a:chExt cx="220" cy="246"/>
              </a:xfrm>
              <a:noFill/>
            </p:grpSpPr>
            <p:sp>
              <p:nvSpPr>
                <p:cNvPr id="102" name="Freeform 5">
                  <a:extLst>
                    <a:ext uri="{FF2B5EF4-FFF2-40B4-BE49-F238E27FC236}">
                      <a16:creationId xmlns:a16="http://schemas.microsoft.com/office/drawing/2014/main" id="{CC7BDDD0-5AE8-4058-8CE9-E652C0BE86CC}"/>
                    </a:ext>
                  </a:extLst>
                </p:cNvPr>
                <p:cNvSpPr>
                  <a:spLocks/>
                </p:cNvSpPr>
                <p:nvPr/>
              </p:nvSpPr>
              <p:spPr bwMode="auto">
                <a:xfrm>
                  <a:off x="1759" y="236"/>
                  <a:ext cx="220" cy="246"/>
                </a:xfrm>
                <a:custGeom>
                  <a:avLst/>
                  <a:gdLst>
                    <a:gd name="T0" fmla="*/ 0 w 252"/>
                    <a:gd name="T1" fmla="*/ 0 h 246"/>
                    <a:gd name="T2" fmla="*/ 0 w 252"/>
                    <a:gd name="T3" fmla="*/ 246 h 246"/>
                    <a:gd name="T4" fmla="*/ 252 w 252"/>
                    <a:gd name="T5" fmla="*/ 246 h 246"/>
                  </a:gdLst>
                  <a:ahLst/>
                  <a:cxnLst>
                    <a:cxn ang="0">
                      <a:pos x="T0" y="T1"/>
                    </a:cxn>
                    <a:cxn ang="0">
                      <a:pos x="T2" y="T3"/>
                    </a:cxn>
                    <a:cxn ang="0">
                      <a:pos x="T4" y="T5"/>
                    </a:cxn>
                  </a:cxnLst>
                  <a:rect l="0" t="0" r="r" b="b"/>
                  <a:pathLst>
                    <a:path w="252" h="246">
                      <a:moveTo>
                        <a:pt x="0" y="0"/>
                      </a:moveTo>
                      <a:lnTo>
                        <a:pt x="0" y="246"/>
                      </a:lnTo>
                      <a:lnTo>
                        <a:pt x="252" y="246"/>
                      </a:lnTo>
                    </a:path>
                  </a:pathLst>
                </a:custGeom>
                <a:grpFill/>
                <a:ln w="15875" cap="flat">
                  <a:solidFill>
                    <a:schemeClr val="accent1"/>
                  </a:solidFill>
                  <a:prstDash val="solid"/>
                  <a:miter lim="800000"/>
                  <a:headEnd/>
                  <a:tailEnd/>
                </a:ln>
                <a:extLst/>
              </p:spPr>
              <p:txBody>
                <a:bodyPr vert="horz" wrap="square" lIns="72421" tIns="36211" rIns="72421" bIns="36211"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943" b="0" i="0" u="none" strike="noStrike" kern="0" cap="none" spc="0" normalizeH="0" baseline="0" noProof="0">
                    <a:ln>
                      <a:noFill/>
                    </a:ln>
                    <a:solidFill>
                      <a:srgbClr val="505050"/>
                    </a:solidFill>
                    <a:effectLst/>
                    <a:uLnTx/>
                    <a:uFillTx/>
                    <a:latin typeface="Segoe UI Semilight"/>
                    <a:ea typeface="+mn-ea"/>
                    <a:cs typeface="+mn-cs"/>
                  </a:endParaRPr>
                </a:p>
              </p:txBody>
            </p:sp>
            <p:sp>
              <p:nvSpPr>
                <p:cNvPr id="103" name="Rectangle 6">
                  <a:extLst>
                    <a:ext uri="{FF2B5EF4-FFF2-40B4-BE49-F238E27FC236}">
                      <a16:creationId xmlns:a16="http://schemas.microsoft.com/office/drawing/2014/main" id="{F0CE43B2-5318-4498-9BFF-5B007EABAA7B}"/>
                    </a:ext>
                  </a:extLst>
                </p:cNvPr>
                <p:cNvSpPr>
                  <a:spLocks noChangeArrowheads="1"/>
                </p:cNvSpPr>
                <p:nvPr/>
              </p:nvSpPr>
              <p:spPr bwMode="auto">
                <a:xfrm>
                  <a:off x="1786" y="271"/>
                  <a:ext cx="32" cy="211"/>
                </a:xfrm>
                <a:prstGeom prst="rect">
                  <a:avLst/>
                </a:prstGeom>
                <a:grpFill/>
                <a:ln w="15875" cap="flat">
                  <a:solidFill>
                    <a:schemeClr val="accent1"/>
                  </a:solidFill>
                  <a:prstDash val="solid"/>
                  <a:miter lim="800000"/>
                  <a:headEnd/>
                  <a:tailEnd/>
                </a:ln>
                <a:extLst/>
              </p:spPr>
              <p:txBody>
                <a:bodyPr vert="horz" wrap="square" lIns="72421" tIns="36211" rIns="72421" bIns="36211"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943" b="0" i="0" u="none" strike="noStrike" kern="0" cap="none" spc="0" normalizeH="0" baseline="0" noProof="0">
                    <a:ln>
                      <a:noFill/>
                    </a:ln>
                    <a:solidFill>
                      <a:srgbClr val="505050"/>
                    </a:solidFill>
                    <a:effectLst/>
                    <a:uLnTx/>
                    <a:uFillTx/>
                    <a:latin typeface="Segoe UI Semilight"/>
                    <a:ea typeface="+mn-ea"/>
                    <a:cs typeface="+mn-cs"/>
                  </a:endParaRPr>
                </a:p>
              </p:txBody>
            </p:sp>
            <p:sp>
              <p:nvSpPr>
                <p:cNvPr id="104" name="Rectangle 7">
                  <a:extLst>
                    <a:ext uri="{FF2B5EF4-FFF2-40B4-BE49-F238E27FC236}">
                      <a16:creationId xmlns:a16="http://schemas.microsoft.com/office/drawing/2014/main" id="{3CA2E66F-1875-4B49-BEDB-458EC28CF936}"/>
                    </a:ext>
                  </a:extLst>
                </p:cNvPr>
                <p:cNvSpPr>
                  <a:spLocks noChangeArrowheads="1"/>
                </p:cNvSpPr>
                <p:nvPr/>
              </p:nvSpPr>
              <p:spPr bwMode="auto">
                <a:xfrm>
                  <a:off x="1849" y="294"/>
                  <a:ext cx="33" cy="188"/>
                </a:xfrm>
                <a:prstGeom prst="rect">
                  <a:avLst/>
                </a:prstGeom>
                <a:grpFill/>
                <a:ln w="15875" cap="flat">
                  <a:solidFill>
                    <a:schemeClr val="accent1"/>
                  </a:solidFill>
                  <a:prstDash val="solid"/>
                  <a:miter lim="800000"/>
                  <a:headEnd/>
                  <a:tailEnd/>
                </a:ln>
                <a:extLst/>
              </p:spPr>
              <p:txBody>
                <a:bodyPr vert="horz" wrap="square" lIns="72421" tIns="36211" rIns="72421" bIns="36211"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943" b="0" i="0" u="none" strike="noStrike" kern="0" cap="none" spc="0" normalizeH="0" baseline="0" noProof="0">
                    <a:ln>
                      <a:noFill/>
                    </a:ln>
                    <a:solidFill>
                      <a:srgbClr val="505050"/>
                    </a:solidFill>
                    <a:effectLst/>
                    <a:uLnTx/>
                    <a:uFillTx/>
                    <a:latin typeface="Segoe UI Semilight"/>
                    <a:ea typeface="+mn-ea"/>
                    <a:cs typeface="+mn-cs"/>
                  </a:endParaRPr>
                </a:p>
              </p:txBody>
            </p:sp>
            <p:sp>
              <p:nvSpPr>
                <p:cNvPr id="105" name="Rectangle 8">
                  <a:extLst>
                    <a:ext uri="{FF2B5EF4-FFF2-40B4-BE49-F238E27FC236}">
                      <a16:creationId xmlns:a16="http://schemas.microsoft.com/office/drawing/2014/main" id="{F7777E01-F9F6-4374-8096-262022B05964}"/>
                    </a:ext>
                  </a:extLst>
                </p:cNvPr>
                <p:cNvSpPr>
                  <a:spLocks noChangeArrowheads="1"/>
                </p:cNvSpPr>
                <p:nvPr/>
              </p:nvSpPr>
              <p:spPr bwMode="auto">
                <a:xfrm>
                  <a:off x="1913" y="400"/>
                  <a:ext cx="33" cy="82"/>
                </a:xfrm>
                <a:prstGeom prst="rect">
                  <a:avLst/>
                </a:prstGeom>
                <a:grpFill/>
                <a:ln w="15875" cap="flat">
                  <a:solidFill>
                    <a:schemeClr val="accent1"/>
                  </a:solidFill>
                  <a:prstDash val="solid"/>
                  <a:miter lim="800000"/>
                  <a:headEnd/>
                  <a:tailEnd/>
                </a:ln>
                <a:extLst/>
              </p:spPr>
              <p:txBody>
                <a:bodyPr vert="horz" wrap="square" lIns="72421" tIns="36211" rIns="72421" bIns="36211"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943" b="0" i="0" u="none" strike="noStrike" kern="0" cap="none" spc="0" normalizeH="0" baseline="0" noProof="0">
                    <a:ln>
                      <a:noFill/>
                    </a:ln>
                    <a:solidFill>
                      <a:srgbClr val="505050"/>
                    </a:solidFill>
                    <a:effectLst/>
                    <a:uLnTx/>
                    <a:uFillTx/>
                    <a:latin typeface="Segoe UI Semilight"/>
                    <a:ea typeface="+mn-ea"/>
                    <a:cs typeface="+mn-cs"/>
                  </a:endParaRPr>
                </a:p>
              </p:txBody>
            </p:sp>
          </p:grpSp>
        </p:grpSp>
      </p:grpSp>
    </p:spTree>
    <p:extLst>
      <p:ext uri="{BB962C8B-B14F-4D97-AF65-F5344CB8AC3E}">
        <p14:creationId xmlns:p14="http://schemas.microsoft.com/office/powerpoint/2010/main" val="19290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nodeType="withEffect">
                                  <p:stCondLst>
                                    <p:cond delay="0"/>
                                  </p:stCondLst>
                                  <p:childTnLst>
                                    <p:animMotion origin="layout" path="M -2.08333E-7 1.48148E-6 L -2.08333E-7 0.06667 " pathEditMode="relative" rAng="0" ptsTypes="AA">
                                      <p:cBhvr>
                                        <p:cTn id="9" dur="750" spd="-100000" fill="hold"/>
                                        <p:tgtEl>
                                          <p:spTgt spid="14"/>
                                        </p:tgtEl>
                                        <p:attrNameLst>
                                          <p:attrName>ppt_x</p:attrName>
                                          <p:attrName>ppt_y</p:attrName>
                                        </p:attrNameLst>
                                      </p:cBhvr>
                                      <p:rCtr x="0" y="3333"/>
                                    </p:animMotion>
                                  </p:childTnLst>
                                </p:cTn>
                              </p:par>
                              <p:par>
                                <p:cTn id="10" presetID="10" presetClass="entr" presetSubtype="0" fill="hold" nodeType="withEffect">
                                  <p:stCondLst>
                                    <p:cond delay="25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42" presetClass="path" presetSubtype="0" decel="100000" fill="hold" nodeType="withEffect">
                                  <p:stCondLst>
                                    <p:cond delay="250"/>
                                  </p:stCondLst>
                                  <p:childTnLst>
                                    <p:animMotion origin="layout" path="M -2.08333E-7 1.48148E-6 L -2.08333E-7 0.06667 " pathEditMode="relative" rAng="0" ptsTypes="AA">
                                      <p:cBhvr>
                                        <p:cTn id="17" dur="750" spd="-100000" fill="hold"/>
                                        <p:tgtEl>
                                          <p:spTgt spid="15"/>
                                        </p:tgtEl>
                                        <p:attrNameLst>
                                          <p:attrName>ppt_x</p:attrName>
                                          <p:attrName>ppt_y</p:attrName>
                                        </p:attrNameLst>
                                      </p:cBhvr>
                                      <p:rCtr x="0" y="3333"/>
                                    </p:animMotion>
                                  </p:childTnLst>
                                </p:cTn>
                              </p:par>
                              <p:par>
                                <p:cTn id="18" presetID="10" presetClass="entr" presetSubtype="0" fill="hold" nodeType="withEffect">
                                  <p:stCondLst>
                                    <p:cond delay="5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10"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42" presetClass="path" presetSubtype="0" decel="100000" fill="hold" nodeType="withEffect">
                                  <p:stCondLst>
                                    <p:cond delay="500"/>
                                  </p:stCondLst>
                                  <p:childTnLst>
                                    <p:animMotion origin="layout" path="M -2.08333E-7 1.48148E-6 L -2.08333E-7 0.06667 " pathEditMode="relative" rAng="0" ptsTypes="AA">
                                      <p:cBhvr>
                                        <p:cTn id="25" dur="750" spd="-100000" fill="hold"/>
                                        <p:tgtEl>
                                          <p:spTgt spid="7"/>
                                        </p:tgtEl>
                                        <p:attrNameLst>
                                          <p:attrName>ppt_x</p:attrName>
                                          <p:attrName>ppt_y</p:attrName>
                                        </p:attrNameLst>
                                      </p:cBhvr>
                                      <p:rCtr x="0" y="3333"/>
                                    </p:animMotion>
                                  </p:childTnLst>
                                </p:cTn>
                              </p:par>
                              <p:par>
                                <p:cTn id="26" presetID="10" presetClass="entr" presetSubtype="0" fill="hold" nodeType="withEffect">
                                  <p:stCondLst>
                                    <p:cond delay="75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par>
                                <p:cTn id="29" presetID="10" presetClass="entr" presetSubtype="0" fill="hold" nodeType="withEffect">
                                  <p:stCondLst>
                                    <p:cond delay="7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42" presetClass="path" presetSubtype="0" decel="100000" fill="hold" nodeType="withEffect">
                                  <p:stCondLst>
                                    <p:cond delay="750"/>
                                  </p:stCondLst>
                                  <p:childTnLst>
                                    <p:animMotion origin="layout" path="M -2.08333E-7 1.48148E-6 L -2.08333E-7 0.06667 " pathEditMode="relative" rAng="0" ptsTypes="AA">
                                      <p:cBhvr>
                                        <p:cTn id="33" dur="750" spd="-100000" fill="hold"/>
                                        <p:tgtEl>
                                          <p:spTgt spid="16"/>
                                        </p:tgtEl>
                                        <p:attrNameLst>
                                          <p:attrName>ppt_x</p:attrName>
                                          <p:attrName>ppt_y</p:attrName>
                                        </p:attrNameLst>
                                      </p:cBhvr>
                                      <p:rCtr x="0" y="3333"/>
                                    </p:animMotion>
                                  </p:childTnLst>
                                </p:cTn>
                              </p:par>
                              <p:par>
                                <p:cTn id="34" presetID="10" presetClass="entr" presetSubtype="0" fill="hold" grpId="0" nodeType="withEffect">
                                  <p:stCondLst>
                                    <p:cond delay="25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42" presetClass="path" presetSubtype="0" decel="100000" fill="hold" grpId="1" nodeType="withEffect">
                                  <p:stCondLst>
                                    <p:cond delay="250"/>
                                  </p:stCondLst>
                                  <p:childTnLst>
                                    <p:animMotion origin="layout" path="M -2.08333E-7 1.48148E-6 L -2.08333E-7 0.06667 " pathEditMode="relative" rAng="0" ptsTypes="AA">
                                      <p:cBhvr>
                                        <p:cTn id="38" dur="750" spd="-100000" fill="hold"/>
                                        <p:tgtEl>
                                          <p:spTgt spid="52"/>
                                        </p:tgtEl>
                                        <p:attrNameLst>
                                          <p:attrName>ppt_x</p:attrName>
                                          <p:attrName>ppt_y</p:attrName>
                                        </p:attrNameLst>
                                      </p:cBhvr>
                                      <p:rCtr x="0" y="3333"/>
                                    </p:animMotion>
                                  </p:childTnLst>
                                </p:cTn>
                              </p:par>
                              <p:par>
                                <p:cTn id="39" presetID="10" presetClass="entr" presetSubtype="0" fill="hold" grpId="0" nodeType="withEffect">
                                  <p:stCondLst>
                                    <p:cond delay="50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42" presetClass="path" presetSubtype="0" decel="100000" fill="hold" grpId="1" nodeType="withEffect">
                                  <p:stCondLst>
                                    <p:cond delay="500"/>
                                  </p:stCondLst>
                                  <p:childTnLst>
                                    <p:animMotion origin="layout" path="M -2.08333E-7 1.48148E-6 L -2.08333E-7 0.06667 " pathEditMode="relative" rAng="0" ptsTypes="AA">
                                      <p:cBhvr>
                                        <p:cTn id="43" dur="750" spd="-100000" fill="hold"/>
                                        <p:tgtEl>
                                          <p:spTgt spid="67"/>
                                        </p:tgtEl>
                                        <p:attrNameLst>
                                          <p:attrName>ppt_x</p:attrName>
                                          <p:attrName>ppt_y</p:attrName>
                                        </p:attrNameLst>
                                      </p:cBhvr>
                                      <p:rCtr x="0" y="3333"/>
                                    </p:animMotion>
                                  </p:childTnLst>
                                </p:cTn>
                              </p:par>
                              <p:par>
                                <p:cTn id="44" presetID="10" presetClass="entr" presetSubtype="0" fill="hold" grpId="0" nodeType="withEffect">
                                  <p:stCondLst>
                                    <p:cond delay="75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42" presetClass="path" presetSubtype="0" decel="100000" fill="hold" grpId="1" nodeType="withEffect">
                                  <p:stCondLst>
                                    <p:cond delay="750"/>
                                  </p:stCondLst>
                                  <p:childTnLst>
                                    <p:animMotion origin="layout" path="M -2.08333E-7 1.48148E-6 L -2.08333E-7 0.06667 " pathEditMode="relative" rAng="0" ptsTypes="AA">
                                      <p:cBhvr>
                                        <p:cTn id="48" dur="750" spd="-100000" fill="hold"/>
                                        <p:tgtEl>
                                          <p:spTgt spid="61"/>
                                        </p:tgtEl>
                                        <p:attrNameLst>
                                          <p:attrName>ppt_x</p:attrName>
                                          <p:attrName>ppt_y</p:attrName>
                                        </p:attrNameLst>
                                      </p:cBhvr>
                                      <p:rCtr x="0"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1" grpId="0"/>
      <p:bldP spid="61" grpId="1"/>
      <p:bldP spid="52" grpId="0"/>
      <p:bldP spid="5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E00D37-841E-4CBA-8A2D-1F8914FAC4E9}"/>
              </a:ext>
            </a:extLst>
          </p:cNvPr>
          <p:cNvSpPr>
            <a:spLocks noGrp="1"/>
          </p:cNvSpPr>
          <p:nvPr>
            <p:ph type="title"/>
          </p:nvPr>
        </p:nvSpPr>
        <p:spPr/>
        <p:txBody>
          <a:bodyPr/>
          <a:lstStyle/>
          <a:p>
            <a:pPr>
              <a:lnSpc>
                <a:spcPct val="100000"/>
              </a:lnSpc>
            </a:pPr>
            <a:r>
              <a:rPr lang="en-US" spc="300" dirty="0">
                <a:latin typeface="Segoe UI Semibold" panose="020B0702040204020203" pitchFamily="34" charset="0"/>
                <a:cs typeface="Segoe UI Semibold" panose="020B0702040204020203" pitchFamily="34" charset="0"/>
              </a:rPr>
              <a:t>SQL server on virtual machines</a:t>
            </a:r>
          </a:p>
        </p:txBody>
      </p:sp>
      <p:sp>
        <p:nvSpPr>
          <p:cNvPr id="3" name="Text Placeholder 2">
            <a:extLst>
              <a:ext uri="{FF2B5EF4-FFF2-40B4-BE49-F238E27FC236}">
                <a16:creationId xmlns:a16="http://schemas.microsoft.com/office/drawing/2014/main" id="{17993F50-FBD2-4450-AB69-E8A3E31F00AF}"/>
              </a:ext>
            </a:extLst>
          </p:cNvPr>
          <p:cNvSpPr>
            <a:spLocks noGrp="1"/>
          </p:cNvSpPr>
          <p:nvPr>
            <p:ph type="body" sz="quarter" idx="10"/>
          </p:nvPr>
        </p:nvSpPr>
        <p:spPr>
          <a:xfrm>
            <a:off x="269242" y="2212981"/>
            <a:ext cx="4675292" cy="1212640"/>
          </a:xfrm>
        </p:spPr>
        <p:txBody>
          <a:bodyPr/>
          <a:lstStyle/>
          <a:p>
            <a:r>
              <a:rPr lang="en-US"/>
              <a:t>Operating system choice – support for Windows Server, Red Hat Enterprise Linux, SUSE Linux Enterprise Server, and Ubuntu Linux.</a:t>
            </a:r>
          </a:p>
          <a:p>
            <a:r>
              <a:rPr lang="en-US"/>
              <a:t>Cloud flexibility – Set up and manage your SQL Server deployments in minutes, and then scale up or down on the fly.</a:t>
            </a:r>
          </a:p>
          <a:p>
            <a:r>
              <a:rPr lang="en-US"/>
              <a:t>Tuned for performance – Meet your toughest demands with virtual machines optimized by the team that built SQL Server.</a:t>
            </a:r>
          </a:p>
          <a:p>
            <a:r>
              <a:rPr lang="en-US"/>
              <a:t>Hybrid connectivity – Get the most out of your on-premises investments, and take advantage of all that Azure offers.</a:t>
            </a:r>
          </a:p>
          <a:p>
            <a:r>
              <a:rPr lang="en-US"/>
              <a:t>Highly-secured and trusted – Protect your entire data estate with a highly-secured database on the most compliant cloud.</a:t>
            </a:r>
          </a:p>
        </p:txBody>
      </p:sp>
      <p:sp>
        <p:nvSpPr>
          <p:cNvPr id="2" name="Rectangle 1"/>
          <p:cNvSpPr/>
          <p:nvPr/>
        </p:nvSpPr>
        <p:spPr bwMode="auto">
          <a:xfrm>
            <a:off x="7208322" y="5522523"/>
            <a:ext cx="3562597" cy="133547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a:extLst>
              <a:ext uri="{FF2B5EF4-FFF2-40B4-BE49-F238E27FC236}">
                <a16:creationId xmlns:a16="http://schemas.microsoft.com/office/drawing/2014/main" id="{B73CB3AB-BE91-443A-BBCF-CCEF47DBA445}"/>
              </a:ext>
            </a:extLst>
          </p:cNvPr>
          <p:cNvSpPr/>
          <p:nvPr/>
        </p:nvSpPr>
        <p:spPr>
          <a:xfrm>
            <a:off x="269241" y="1250350"/>
            <a:ext cx="3997959" cy="78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304" tIns="9144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100" normalizeH="0" baseline="0" noProof="0">
                <a:ln>
                  <a:noFill/>
                </a:ln>
                <a:solidFill>
                  <a:srgbClr val="FFFFFF"/>
                </a:solidFill>
                <a:effectLst/>
                <a:uLnTx/>
                <a:uFillTx/>
                <a:latin typeface="Segoe UI Semibold" charset="0"/>
                <a:ea typeface="+mn-ea"/>
                <a:cs typeface="Segoe UI Semibold" charset="0"/>
              </a:rPr>
              <a:t>Run your new SQL Server licenses in an Azure VM to get more value from your SQL Server investments</a:t>
            </a:r>
          </a:p>
        </p:txBody>
      </p:sp>
      <p:grpSp>
        <p:nvGrpSpPr>
          <p:cNvPr id="31" name="Group 30">
            <a:extLst>
              <a:ext uri="{FF2B5EF4-FFF2-40B4-BE49-F238E27FC236}">
                <a16:creationId xmlns:a16="http://schemas.microsoft.com/office/drawing/2014/main" id="{CF666813-3145-4037-9772-90C1C0E45E6D}"/>
              </a:ext>
            </a:extLst>
          </p:cNvPr>
          <p:cNvGrpSpPr/>
          <p:nvPr/>
        </p:nvGrpSpPr>
        <p:grpSpPr>
          <a:xfrm>
            <a:off x="7064914" y="1955667"/>
            <a:ext cx="3425285" cy="2589327"/>
            <a:chOff x="7809849" y="4810232"/>
            <a:chExt cx="520064" cy="393139"/>
          </a:xfrm>
          <a:noFill/>
        </p:grpSpPr>
        <p:grpSp>
          <p:nvGrpSpPr>
            <p:cNvPr id="32" name="Group 4">
              <a:extLst>
                <a:ext uri="{FF2B5EF4-FFF2-40B4-BE49-F238E27FC236}">
                  <a16:creationId xmlns:a16="http://schemas.microsoft.com/office/drawing/2014/main" id="{11B6AA5A-5D8C-4A00-BF37-B374D8B68265}"/>
                </a:ext>
              </a:extLst>
            </p:cNvPr>
            <p:cNvGrpSpPr>
              <a:grpSpLocks noChangeAspect="1"/>
            </p:cNvGrpSpPr>
            <p:nvPr/>
          </p:nvGrpSpPr>
          <p:grpSpPr bwMode="auto">
            <a:xfrm>
              <a:off x="7809849" y="4810232"/>
              <a:ext cx="520064" cy="393139"/>
              <a:chOff x="3794" y="2083"/>
              <a:chExt cx="245" cy="174"/>
            </a:xfrm>
            <a:grpFill/>
          </p:grpSpPr>
          <p:sp>
            <p:nvSpPr>
              <p:cNvPr id="38" name="Rectangle 37">
                <a:extLst>
                  <a:ext uri="{FF2B5EF4-FFF2-40B4-BE49-F238E27FC236}">
                    <a16:creationId xmlns:a16="http://schemas.microsoft.com/office/drawing/2014/main" id="{E380DA10-4BB5-4E0A-8372-CE6BD54CAA17}"/>
                  </a:ext>
                </a:extLst>
              </p:cNvPr>
              <p:cNvSpPr>
                <a:spLocks noChangeArrowheads="1"/>
              </p:cNvSpPr>
              <p:nvPr/>
            </p:nvSpPr>
            <p:spPr bwMode="auto">
              <a:xfrm>
                <a:off x="3794" y="2083"/>
                <a:ext cx="245" cy="138"/>
              </a:xfrm>
              <a:prstGeom prst="rect">
                <a:avLst/>
              </a:prstGeom>
              <a:grpFill/>
              <a:ln w="12700" cap="rnd">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39" name="Line 7">
                <a:extLst>
                  <a:ext uri="{FF2B5EF4-FFF2-40B4-BE49-F238E27FC236}">
                    <a16:creationId xmlns:a16="http://schemas.microsoft.com/office/drawing/2014/main" id="{00625D67-F84F-4523-8698-13CC398BC77D}"/>
                  </a:ext>
                </a:extLst>
              </p:cNvPr>
              <p:cNvSpPr>
                <a:spLocks noChangeShapeType="1"/>
              </p:cNvSpPr>
              <p:nvPr/>
            </p:nvSpPr>
            <p:spPr bwMode="auto">
              <a:xfrm>
                <a:off x="3916" y="2221"/>
                <a:ext cx="0" cy="36"/>
              </a:xfrm>
              <a:prstGeom prst="line">
                <a:avLst/>
              </a:prstGeom>
              <a:grpFill/>
              <a:ln w="12700" cap="rnd">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0" name="Line 8">
                <a:extLst>
                  <a:ext uri="{FF2B5EF4-FFF2-40B4-BE49-F238E27FC236}">
                    <a16:creationId xmlns:a16="http://schemas.microsoft.com/office/drawing/2014/main" id="{5903621F-E24B-4A04-A706-58D48195AE0C}"/>
                  </a:ext>
                </a:extLst>
              </p:cNvPr>
              <p:cNvSpPr>
                <a:spLocks noChangeShapeType="1"/>
              </p:cNvSpPr>
              <p:nvPr/>
            </p:nvSpPr>
            <p:spPr bwMode="auto">
              <a:xfrm>
                <a:off x="3874" y="2257"/>
                <a:ext cx="86" cy="0"/>
              </a:xfrm>
              <a:prstGeom prst="line">
                <a:avLst/>
              </a:prstGeom>
              <a:grpFill/>
              <a:ln w="12700" cap="rnd">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33" name="Group 32">
              <a:extLst>
                <a:ext uri="{FF2B5EF4-FFF2-40B4-BE49-F238E27FC236}">
                  <a16:creationId xmlns:a16="http://schemas.microsoft.com/office/drawing/2014/main" id="{51357ACB-46D3-49B2-8551-4DD4AB512B2D}"/>
                </a:ext>
              </a:extLst>
            </p:cNvPr>
            <p:cNvGrpSpPr/>
            <p:nvPr/>
          </p:nvGrpSpPr>
          <p:grpSpPr>
            <a:xfrm>
              <a:off x="7986589" y="4871216"/>
              <a:ext cx="164324" cy="180784"/>
              <a:chOff x="6053699" y="2879832"/>
              <a:chExt cx="279256" cy="307228"/>
            </a:xfrm>
            <a:grpFill/>
          </p:grpSpPr>
          <p:sp>
            <p:nvSpPr>
              <p:cNvPr id="34" name="Freeform: Shape 843">
                <a:extLst>
                  <a:ext uri="{FF2B5EF4-FFF2-40B4-BE49-F238E27FC236}">
                    <a16:creationId xmlns:a16="http://schemas.microsoft.com/office/drawing/2014/main" id="{87EDCA3C-F45C-48B1-A7C0-64FF9639FEF2}"/>
                  </a:ext>
                </a:extLst>
              </p:cNvPr>
              <p:cNvSpPr/>
              <p:nvPr/>
            </p:nvSpPr>
            <p:spPr bwMode="auto">
              <a:xfrm>
                <a:off x="6053699" y="2879832"/>
                <a:ext cx="279256" cy="307228"/>
              </a:xfrm>
              <a:custGeom>
                <a:avLst/>
                <a:gdLst>
                  <a:gd name="connsiteX0" fmla="*/ 139628 w 279256"/>
                  <a:gd name="connsiteY0" fmla="*/ 0 h 307228"/>
                  <a:gd name="connsiteX1" fmla="*/ 279256 w 279256"/>
                  <a:gd name="connsiteY1" fmla="*/ 76617 h 307228"/>
                  <a:gd name="connsiteX2" fmla="*/ 279256 w 279256"/>
                  <a:gd name="connsiteY2" fmla="*/ 230611 h 307228"/>
                  <a:gd name="connsiteX3" fmla="*/ 139628 w 279256"/>
                  <a:gd name="connsiteY3" fmla="*/ 307228 h 307228"/>
                  <a:gd name="connsiteX4" fmla="*/ 0 w 279256"/>
                  <a:gd name="connsiteY4" fmla="*/ 230611 h 307228"/>
                  <a:gd name="connsiteX5" fmla="*/ 0 w 279256"/>
                  <a:gd name="connsiteY5" fmla="*/ 76617 h 307228"/>
                  <a:gd name="connsiteX6" fmla="*/ 139628 w 279256"/>
                  <a:gd name="connsiteY6" fmla="*/ 0 h 30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56" h="307228">
                    <a:moveTo>
                      <a:pt x="139628" y="0"/>
                    </a:moveTo>
                    <a:lnTo>
                      <a:pt x="279256" y="76617"/>
                    </a:lnTo>
                    <a:lnTo>
                      <a:pt x="279256" y="230611"/>
                    </a:lnTo>
                    <a:lnTo>
                      <a:pt x="139628" y="307228"/>
                    </a:lnTo>
                    <a:lnTo>
                      <a:pt x="0" y="230611"/>
                    </a:lnTo>
                    <a:lnTo>
                      <a:pt x="0" y="76617"/>
                    </a:lnTo>
                    <a:lnTo>
                      <a:pt x="139628" y="0"/>
                    </a:lnTo>
                    <a:close/>
                  </a:path>
                </a:pathLst>
              </a:custGeom>
              <a:grp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5" name="Straight Connector 34">
                <a:extLst>
                  <a:ext uri="{FF2B5EF4-FFF2-40B4-BE49-F238E27FC236}">
                    <a16:creationId xmlns:a16="http://schemas.microsoft.com/office/drawing/2014/main" id="{E4193416-6968-4646-82DC-3A9B05AA4360}"/>
                  </a:ext>
                </a:extLst>
              </p:cNvPr>
              <p:cNvCxnSpPr>
                <a:cxnSpLocks/>
              </p:cNvCxnSpPr>
              <p:nvPr/>
            </p:nvCxnSpPr>
            <p:spPr>
              <a:xfrm>
                <a:off x="6053699" y="2956449"/>
                <a:ext cx="139628" cy="76997"/>
              </a:xfrm>
              <a:prstGeom prst="line">
                <a:avLst/>
              </a:prstGeom>
              <a:grpFill/>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60B0F4-AC9A-41AB-8739-377E2263CE73}"/>
                  </a:ext>
                </a:extLst>
              </p:cNvPr>
              <p:cNvCxnSpPr>
                <a:cxnSpLocks/>
              </p:cNvCxnSpPr>
              <p:nvPr/>
            </p:nvCxnSpPr>
            <p:spPr>
              <a:xfrm flipV="1">
                <a:off x="6193327" y="2956449"/>
                <a:ext cx="139628" cy="76997"/>
              </a:xfrm>
              <a:prstGeom prst="line">
                <a:avLst/>
              </a:prstGeom>
              <a:grpFill/>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658E33-D65A-46AA-BC2C-20B8AF9D3801}"/>
                  </a:ext>
                </a:extLst>
              </p:cNvPr>
              <p:cNvCxnSpPr>
                <a:cxnSpLocks/>
              </p:cNvCxnSpPr>
              <p:nvPr/>
            </p:nvCxnSpPr>
            <p:spPr>
              <a:xfrm flipV="1">
                <a:off x="6193327" y="3033446"/>
                <a:ext cx="0" cy="153614"/>
              </a:xfrm>
              <a:prstGeom prst="line">
                <a:avLst/>
              </a:prstGeom>
              <a:grpFill/>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66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50040" y="111689"/>
            <a:ext cx="11018520" cy="553998"/>
          </a:xfrm>
        </p:spPr>
        <p:txBody>
          <a:bodyPr/>
          <a:lstStyle/>
          <a:p>
            <a:r>
              <a:rPr lang="en-US" sz="4000" b="1" dirty="0">
                <a:latin typeface="Segoe UI Semibold" panose="020B0702040204020203" pitchFamily="34" charset="0"/>
                <a:cs typeface="Segoe UI Semibold" panose="020B0702040204020203" pitchFamily="34" charset="0"/>
              </a:rPr>
              <a:t>Migrate to the cloud with Azure SQL Database </a:t>
            </a:r>
          </a:p>
        </p:txBody>
      </p:sp>
      <p:sp>
        <p:nvSpPr>
          <p:cNvPr id="3" name="Rectangle 2">
            <a:extLst>
              <a:ext uri="{FF2B5EF4-FFF2-40B4-BE49-F238E27FC236}">
                <a16:creationId xmlns:a16="http://schemas.microsoft.com/office/drawing/2014/main" id="{A1CB67CF-38A4-4E20-9C2C-B29E83FFAF2D}"/>
              </a:ext>
            </a:extLst>
          </p:cNvPr>
          <p:cNvSpPr/>
          <p:nvPr/>
        </p:nvSpPr>
        <p:spPr>
          <a:xfrm>
            <a:off x="588261" y="1857943"/>
            <a:ext cx="1799439"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Seamless and compatible</a:t>
            </a:r>
          </a:p>
        </p:txBody>
      </p:sp>
      <p:grpSp>
        <p:nvGrpSpPr>
          <p:cNvPr id="17" name="Group 16">
            <a:extLst>
              <a:ext uri="{FF2B5EF4-FFF2-40B4-BE49-F238E27FC236}">
                <a16:creationId xmlns:a16="http://schemas.microsoft.com/office/drawing/2014/main" id="{89E983B8-AF99-47F2-BAEE-696EF6F347F6}"/>
              </a:ext>
            </a:extLst>
          </p:cNvPr>
          <p:cNvGrpSpPr/>
          <p:nvPr/>
        </p:nvGrpSpPr>
        <p:grpSpPr>
          <a:xfrm>
            <a:off x="989277" y="3137998"/>
            <a:ext cx="957003" cy="966784"/>
            <a:chOff x="989277" y="3291886"/>
            <a:chExt cx="957003" cy="966784"/>
          </a:xfrm>
          <a:solidFill>
            <a:schemeClr val="tx2">
              <a:lumMod val="75000"/>
            </a:schemeClr>
          </a:solidFill>
        </p:grpSpPr>
        <p:sp>
          <p:nvSpPr>
            <p:cNvPr id="5" name="Freeform 5">
              <a:extLst>
                <a:ext uri="{FF2B5EF4-FFF2-40B4-BE49-F238E27FC236}">
                  <a16:creationId xmlns:a16="http://schemas.microsoft.com/office/drawing/2014/main" id="{5868BF74-4622-435F-A18A-623EF99DE0BF}"/>
                </a:ext>
              </a:extLst>
            </p:cNvPr>
            <p:cNvSpPr>
              <a:spLocks/>
            </p:cNvSpPr>
            <p:nvPr/>
          </p:nvSpPr>
          <p:spPr bwMode="auto">
            <a:xfrm>
              <a:off x="1043759" y="3352917"/>
              <a:ext cx="505038" cy="513552"/>
            </a:xfrm>
            <a:custGeom>
              <a:avLst/>
              <a:gdLst>
                <a:gd name="T0" fmla="*/ 1 w 130"/>
                <a:gd name="T1" fmla="*/ 132 h 132"/>
                <a:gd name="T2" fmla="*/ 0 w 130"/>
                <a:gd name="T3" fmla="*/ 115 h 132"/>
                <a:gd name="T4" fmla="*/ 115 w 130"/>
                <a:gd name="T5" fmla="*/ 0 h 132"/>
                <a:gd name="T6" fmla="*/ 130 w 130"/>
                <a:gd name="T7" fmla="*/ 0 h 132"/>
              </a:gdLst>
              <a:ahLst/>
              <a:cxnLst>
                <a:cxn ang="0">
                  <a:pos x="T0" y="T1"/>
                </a:cxn>
                <a:cxn ang="0">
                  <a:pos x="T2" y="T3"/>
                </a:cxn>
                <a:cxn ang="0">
                  <a:pos x="T4" y="T5"/>
                </a:cxn>
                <a:cxn ang="0">
                  <a:pos x="T6" y="T7"/>
                </a:cxn>
              </a:cxnLst>
              <a:rect l="0" t="0" r="r" b="b"/>
              <a:pathLst>
                <a:path w="130" h="132">
                  <a:moveTo>
                    <a:pt x="1" y="132"/>
                  </a:moveTo>
                  <a:cubicBezTo>
                    <a:pt x="1" y="126"/>
                    <a:pt x="0" y="120"/>
                    <a:pt x="0" y="115"/>
                  </a:cubicBezTo>
                  <a:cubicBezTo>
                    <a:pt x="0" y="51"/>
                    <a:pt x="51" y="0"/>
                    <a:pt x="115" y="0"/>
                  </a:cubicBezTo>
                  <a:cubicBezTo>
                    <a:pt x="121" y="0"/>
                    <a:pt x="126" y="0"/>
                    <a:pt x="130" y="0"/>
                  </a:cubicBezTo>
                </a:path>
              </a:pathLst>
            </a:custGeom>
            <a:grpFill/>
            <a:ln w="38100" cap="flat">
              <a:solidFill>
                <a:schemeClr val="bg1"/>
              </a:solidFill>
              <a:prstDash val="solid"/>
              <a:miter lim="800000"/>
              <a:headEnd type="none" w="lg" len="med"/>
              <a:tailEnd type="triangle" w="lg"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 name="Freeform 6">
              <a:extLst>
                <a:ext uri="{FF2B5EF4-FFF2-40B4-BE49-F238E27FC236}">
                  <a16:creationId xmlns:a16="http://schemas.microsoft.com/office/drawing/2014/main" id="{C287A137-0505-43DA-B188-00CD5CFA3D36}"/>
                </a:ext>
              </a:extLst>
            </p:cNvPr>
            <p:cNvSpPr>
              <a:spLocks/>
            </p:cNvSpPr>
            <p:nvPr/>
          </p:nvSpPr>
          <p:spPr bwMode="auto">
            <a:xfrm>
              <a:off x="1367211" y="3744466"/>
              <a:ext cx="573134" cy="502202"/>
            </a:xfrm>
            <a:custGeom>
              <a:avLst/>
              <a:gdLst>
                <a:gd name="T0" fmla="*/ 0 w 147"/>
                <a:gd name="T1" fmla="*/ 125 h 129"/>
                <a:gd name="T2" fmla="*/ 32 w 147"/>
                <a:gd name="T3" fmla="*/ 129 h 129"/>
                <a:gd name="T4" fmla="*/ 147 w 147"/>
                <a:gd name="T5" fmla="*/ 14 h 129"/>
                <a:gd name="T6" fmla="*/ 146 w 147"/>
                <a:gd name="T7" fmla="*/ 0 h 129"/>
              </a:gdLst>
              <a:ahLst/>
              <a:cxnLst>
                <a:cxn ang="0">
                  <a:pos x="T0" y="T1"/>
                </a:cxn>
                <a:cxn ang="0">
                  <a:pos x="T2" y="T3"/>
                </a:cxn>
                <a:cxn ang="0">
                  <a:pos x="T4" y="T5"/>
                </a:cxn>
                <a:cxn ang="0">
                  <a:pos x="T6" y="T7"/>
                </a:cxn>
              </a:cxnLst>
              <a:rect l="0" t="0" r="r" b="b"/>
              <a:pathLst>
                <a:path w="147" h="129">
                  <a:moveTo>
                    <a:pt x="0" y="125"/>
                  </a:moveTo>
                  <a:cubicBezTo>
                    <a:pt x="10" y="127"/>
                    <a:pt x="21" y="129"/>
                    <a:pt x="32" y="129"/>
                  </a:cubicBezTo>
                  <a:cubicBezTo>
                    <a:pt x="96" y="129"/>
                    <a:pt x="147" y="77"/>
                    <a:pt x="147" y="14"/>
                  </a:cubicBezTo>
                  <a:cubicBezTo>
                    <a:pt x="147" y="9"/>
                    <a:pt x="147" y="4"/>
                    <a:pt x="146" y="0"/>
                  </a:cubicBezTo>
                </a:path>
              </a:pathLst>
            </a:custGeom>
            <a:grpFill/>
            <a:ln w="38100" cap="flat">
              <a:solidFill>
                <a:schemeClr val="bg1"/>
              </a:solidFill>
              <a:prstDash val="solid"/>
              <a:miter lim="800000"/>
              <a:headEnd type="triangle" w="lg" len="med"/>
              <a:tailEnd type="none" w="lg"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 name="Oval 10">
              <a:extLst>
                <a:ext uri="{FF2B5EF4-FFF2-40B4-BE49-F238E27FC236}">
                  <a16:creationId xmlns:a16="http://schemas.microsoft.com/office/drawing/2014/main" id="{108D8AF1-5F69-43A8-9BBA-0FB61EEEEFBD}"/>
                </a:ext>
              </a:extLst>
            </p:cNvPr>
            <p:cNvSpPr>
              <a:spLocks noChangeArrowheads="1"/>
            </p:cNvSpPr>
            <p:nvPr/>
          </p:nvSpPr>
          <p:spPr bwMode="auto">
            <a:xfrm>
              <a:off x="989277" y="3982034"/>
              <a:ext cx="279677" cy="276636"/>
            </a:xfrm>
            <a:prstGeom prst="ellipse">
              <a:avLst/>
            </a:prstGeom>
            <a:grpFill/>
            <a:ln w="158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63B2732B-A443-4342-85FB-C10EE150325B}"/>
                </a:ext>
              </a:extLst>
            </p:cNvPr>
            <p:cNvSpPr/>
            <p:nvPr/>
          </p:nvSpPr>
          <p:spPr bwMode="auto">
            <a:xfrm>
              <a:off x="1672052" y="3291886"/>
              <a:ext cx="274228" cy="274228"/>
            </a:xfrm>
            <a:prstGeom prst="rect">
              <a:avLst/>
            </a:prstGeom>
            <a:grpFill/>
            <a:ln w="158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a:ea typeface="+mn-ea"/>
                <a:cs typeface="+mn-cs"/>
              </a:endParaRPr>
            </a:p>
          </p:txBody>
        </p:sp>
      </p:grpSp>
      <p:sp>
        <p:nvSpPr>
          <p:cNvPr id="13" name="Rectangle 12">
            <a:extLst>
              <a:ext uri="{FF2B5EF4-FFF2-40B4-BE49-F238E27FC236}">
                <a16:creationId xmlns:a16="http://schemas.microsoft.com/office/drawing/2014/main" id="{09F84B3F-C680-4EB2-9E6F-914166335A9B}"/>
              </a:ext>
            </a:extLst>
          </p:cNvPr>
          <p:cNvSpPr/>
          <p:nvPr/>
        </p:nvSpPr>
        <p:spPr>
          <a:xfrm>
            <a:off x="2893032" y="1981053"/>
            <a:ext cx="179943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Competitive TCO</a:t>
            </a:r>
          </a:p>
        </p:txBody>
      </p:sp>
      <p:sp>
        <p:nvSpPr>
          <p:cNvPr id="26" name="Rectangle 25">
            <a:extLst>
              <a:ext uri="{FF2B5EF4-FFF2-40B4-BE49-F238E27FC236}">
                <a16:creationId xmlns:a16="http://schemas.microsoft.com/office/drawing/2014/main" id="{8CE8AC68-A1DB-44B8-B986-BB23A36A9BFE}"/>
              </a:ext>
            </a:extLst>
          </p:cNvPr>
          <p:cNvSpPr/>
          <p:nvPr/>
        </p:nvSpPr>
        <p:spPr>
          <a:xfrm>
            <a:off x="9807344" y="1857943"/>
            <a:ext cx="1799439"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Built-in intelligence</a:t>
            </a:r>
          </a:p>
        </p:txBody>
      </p:sp>
      <p:sp>
        <p:nvSpPr>
          <p:cNvPr id="44" name="Rectangle 43">
            <a:extLst>
              <a:ext uri="{FF2B5EF4-FFF2-40B4-BE49-F238E27FC236}">
                <a16:creationId xmlns:a16="http://schemas.microsoft.com/office/drawing/2014/main" id="{87A0C22F-5B9F-439D-9DA4-CCBE7F38F99E}"/>
              </a:ext>
            </a:extLst>
          </p:cNvPr>
          <p:cNvSpPr/>
          <p:nvPr/>
        </p:nvSpPr>
        <p:spPr>
          <a:xfrm>
            <a:off x="5197803" y="1734832"/>
            <a:ext cx="179944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Breakthrough productivity &amp; performance </a:t>
            </a:r>
          </a:p>
        </p:txBody>
      </p:sp>
      <p:sp>
        <p:nvSpPr>
          <p:cNvPr id="45" name="Rectangle 44">
            <a:extLst>
              <a:ext uri="{FF2B5EF4-FFF2-40B4-BE49-F238E27FC236}">
                <a16:creationId xmlns:a16="http://schemas.microsoft.com/office/drawing/2014/main" id="{DEAC823D-982B-48F3-83FE-280DD1545C0B}"/>
              </a:ext>
            </a:extLst>
          </p:cNvPr>
          <p:cNvSpPr/>
          <p:nvPr/>
        </p:nvSpPr>
        <p:spPr>
          <a:xfrm>
            <a:off x="7502575" y="1857943"/>
            <a:ext cx="179944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Industry-leading security </a:t>
            </a:r>
          </a:p>
        </p:txBody>
      </p:sp>
      <p:grpSp>
        <p:nvGrpSpPr>
          <p:cNvPr id="51" name="Group 50">
            <a:extLst>
              <a:ext uri="{FF2B5EF4-FFF2-40B4-BE49-F238E27FC236}">
                <a16:creationId xmlns:a16="http://schemas.microsoft.com/office/drawing/2014/main" id="{8B64F3E0-422E-4860-B35D-C75C2BDC45DC}"/>
              </a:ext>
            </a:extLst>
          </p:cNvPr>
          <p:cNvGrpSpPr/>
          <p:nvPr/>
        </p:nvGrpSpPr>
        <p:grpSpPr>
          <a:xfrm>
            <a:off x="10076654" y="3104758"/>
            <a:ext cx="1260818" cy="1074030"/>
            <a:chOff x="8659722" y="4264035"/>
            <a:chExt cx="771525" cy="657225"/>
          </a:xfrm>
          <a:solidFill>
            <a:schemeClr val="tx2">
              <a:lumMod val="75000"/>
            </a:schemeClr>
          </a:solidFill>
        </p:grpSpPr>
        <p:sp>
          <p:nvSpPr>
            <p:cNvPr id="52" name="Freeform: Shape 51">
              <a:extLst>
                <a:ext uri="{FF2B5EF4-FFF2-40B4-BE49-F238E27FC236}">
                  <a16:creationId xmlns:a16="http://schemas.microsoft.com/office/drawing/2014/main" id="{5BA5668F-FAC5-4ABA-B505-AACB2031ED80}"/>
                </a:ext>
              </a:extLst>
            </p:cNvPr>
            <p:cNvSpPr/>
            <p:nvPr/>
          </p:nvSpPr>
          <p:spPr bwMode="auto">
            <a:xfrm>
              <a:off x="8727621" y="4313464"/>
              <a:ext cx="650422" cy="605074"/>
            </a:xfrm>
            <a:custGeom>
              <a:avLst/>
              <a:gdLst>
                <a:gd name="connsiteX0" fmla="*/ 397329 w 650422"/>
                <a:gd name="connsiteY0" fmla="*/ 0 h 605074"/>
                <a:gd name="connsiteX1" fmla="*/ 541565 w 650422"/>
                <a:gd name="connsiteY1" fmla="*/ 43543 h 605074"/>
                <a:gd name="connsiteX2" fmla="*/ 579665 w 650422"/>
                <a:gd name="connsiteY2" fmla="*/ 100693 h 605074"/>
                <a:gd name="connsiteX3" fmla="*/ 636815 w 650422"/>
                <a:gd name="connsiteY3" fmla="*/ 125185 h 605074"/>
                <a:gd name="connsiteX4" fmla="*/ 650422 w 650422"/>
                <a:gd name="connsiteY4" fmla="*/ 299357 h 605074"/>
                <a:gd name="connsiteX5" fmla="*/ 606879 w 650422"/>
                <a:gd name="connsiteY5" fmla="*/ 424543 h 605074"/>
                <a:gd name="connsiteX6" fmla="*/ 476250 w 650422"/>
                <a:gd name="connsiteY6" fmla="*/ 453822 h 605074"/>
                <a:gd name="connsiteX7" fmla="*/ 476250 w 650422"/>
                <a:gd name="connsiteY7" fmla="*/ 605074 h 605074"/>
                <a:gd name="connsiteX8" fmla="*/ 367393 w 650422"/>
                <a:gd name="connsiteY8" fmla="*/ 605074 h 605074"/>
                <a:gd name="connsiteX9" fmla="*/ 367393 w 650422"/>
                <a:gd name="connsiteY9" fmla="*/ 433300 h 605074"/>
                <a:gd name="connsiteX10" fmla="*/ 234043 w 650422"/>
                <a:gd name="connsiteY10" fmla="*/ 304800 h 605074"/>
                <a:gd name="connsiteX11" fmla="*/ 70758 w 650422"/>
                <a:gd name="connsiteY11" fmla="*/ 342900 h 605074"/>
                <a:gd name="connsiteX12" fmla="*/ 0 w 650422"/>
                <a:gd name="connsiteY12" fmla="*/ 310243 h 605074"/>
                <a:gd name="connsiteX13" fmla="*/ 29936 w 650422"/>
                <a:gd name="connsiteY13" fmla="*/ 125185 h 605074"/>
                <a:gd name="connsiteX14" fmla="*/ 228600 w 650422"/>
                <a:gd name="connsiteY14" fmla="*/ 8164 h 6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422" h="605074">
                  <a:moveTo>
                    <a:pt x="397329" y="0"/>
                  </a:moveTo>
                  <a:lnTo>
                    <a:pt x="541565" y="43543"/>
                  </a:lnTo>
                  <a:lnTo>
                    <a:pt x="579665" y="100693"/>
                  </a:lnTo>
                  <a:lnTo>
                    <a:pt x="636815" y="125185"/>
                  </a:lnTo>
                  <a:lnTo>
                    <a:pt x="650422" y="299357"/>
                  </a:lnTo>
                  <a:lnTo>
                    <a:pt x="606879" y="424543"/>
                  </a:lnTo>
                  <a:lnTo>
                    <a:pt x="476250" y="453822"/>
                  </a:lnTo>
                  <a:lnTo>
                    <a:pt x="476250" y="605074"/>
                  </a:lnTo>
                  <a:lnTo>
                    <a:pt x="367393" y="605074"/>
                  </a:lnTo>
                  <a:lnTo>
                    <a:pt x="367393" y="433300"/>
                  </a:lnTo>
                  <a:lnTo>
                    <a:pt x="234043" y="304800"/>
                  </a:lnTo>
                  <a:lnTo>
                    <a:pt x="70758" y="342900"/>
                  </a:lnTo>
                  <a:lnTo>
                    <a:pt x="0" y="310243"/>
                  </a:lnTo>
                  <a:lnTo>
                    <a:pt x="29936" y="125185"/>
                  </a:lnTo>
                  <a:lnTo>
                    <a:pt x="228600" y="8164"/>
                  </a:lnTo>
                  <a:close/>
                </a:path>
              </a:pathLst>
            </a:custGeom>
            <a:grp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Graphic 3" descr="Brain">
              <a:extLst>
                <a:ext uri="{FF2B5EF4-FFF2-40B4-BE49-F238E27FC236}">
                  <a16:creationId xmlns:a16="http://schemas.microsoft.com/office/drawing/2014/main" id="{90F44D77-E827-4EA1-87AF-2C8A9DDA583F}"/>
                </a:ext>
              </a:extLst>
            </p:cNvPr>
            <p:cNvSpPr/>
            <p:nvPr/>
          </p:nvSpPr>
          <p:spPr>
            <a:xfrm>
              <a:off x="8659722" y="4264035"/>
              <a:ext cx="771525" cy="657225"/>
            </a:xfrm>
            <a:custGeom>
              <a:avLst/>
              <a:gdLst>
                <a:gd name="connsiteX0" fmla="*/ 749390 w 771525"/>
                <a:gd name="connsiteY0" fmla="*/ 399794 h 657225"/>
                <a:gd name="connsiteX1" fmla="*/ 744628 w 771525"/>
                <a:gd name="connsiteY1" fmla="*/ 267397 h 657225"/>
                <a:gd name="connsiteX2" fmla="*/ 750343 w 771525"/>
                <a:gd name="connsiteY2" fmla="*/ 233107 h 657225"/>
                <a:gd name="connsiteX3" fmla="*/ 658903 w 771525"/>
                <a:gd name="connsiteY3" fmla="*/ 122617 h 657225"/>
                <a:gd name="connsiteX4" fmla="*/ 550318 w 771525"/>
                <a:gd name="connsiteY4" fmla="*/ 45464 h 657225"/>
                <a:gd name="connsiteX5" fmla="*/ 523648 w 771525"/>
                <a:gd name="connsiteY5" fmla="*/ 48322 h 657225"/>
                <a:gd name="connsiteX6" fmla="*/ 443638 w 771525"/>
                <a:gd name="connsiteY6" fmla="*/ 7364 h 657225"/>
                <a:gd name="connsiteX7" fmla="*/ 358865 w 771525"/>
                <a:gd name="connsiteY7" fmla="*/ 36892 h 657225"/>
                <a:gd name="connsiteX8" fmla="*/ 258853 w 771525"/>
                <a:gd name="connsiteY8" fmla="*/ 21652 h 657225"/>
                <a:gd name="connsiteX9" fmla="*/ 185510 w 771525"/>
                <a:gd name="connsiteY9" fmla="*/ 92137 h 657225"/>
                <a:gd name="connsiteX10" fmla="*/ 178843 w 771525"/>
                <a:gd name="connsiteY10" fmla="*/ 92137 h 657225"/>
                <a:gd name="connsiteX11" fmla="*/ 64543 w 771525"/>
                <a:gd name="connsiteY11" fmla="*/ 204532 h 657225"/>
                <a:gd name="connsiteX12" fmla="*/ 64543 w 771525"/>
                <a:gd name="connsiteY12" fmla="*/ 210247 h 657225"/>
                <a:gd name="connsiteX13" fmla="*/ 7393 w 771525"/>
                <a:gd name="connsiteY13" fmla="*/ 315974 h 657225"/>
                <a:gd name="connsiteX14" fmla="*/ 125503 w 771525"/>
                <a:gd name="connsiteY14" fmla="*/ 420749 h 657225"/>
                <a:gd name="connsiteX15" fmla="*/ 273140 w 771525"/>
                <a:gd name="connsiteY15" fmla="*/ 420749 h 657225"/>
                <a:gd name="connsiteX16" fmla="*/ 388393 w 771525"/>
                <a:gd name="connsiteY16" fmla="*/ 534097 h 657225"/>
                <a:gd name="connsiteX17" fmla="*/ 388393 w 771525"/>
                <a:gd name="connsiteY17" fmla="*/ 656017 h 657225"/>
                <a:gd name="connsiteX18" fmla="*/ 463640 w 771525"/>
                <a:gd name="connsiteY18" fmla="*/ 656017 h 657225"/>
                <a:gd name="connsiteX19" fmla="*/ 463640 w 771525"/>
                <a:gd name="connsiteY19" fmla="*/ 570292 h 657225"/>
                <a:gd name="connsiteX20" fmla="*/ 463640 w 771525"/>
                <a:gd name="connsiteY20" fmla="*/ 557909 h 657225"/>
                <a:gd name="connsiteX21" fmla="*/ 487453 w 771525"/>
                <a:gd name="connsiteY21" fmla="*/ 449324 h 657225"/>
                <a:gd name="connsiteX22" fmla="*/ 537935 w 771525"/>
                <a:gd name="connsiteY22" fmla="*/ 406462 h 657225"/>
                <a:gd name="connsiteX23" fmla="*/ 575083 w 771525"/>
                <a:gd name="connsiteY23" fmla="*/ 375029 h 657225"/>
                <a:gd name="connsiteX24" fmla="*/ 587465 w 771525"/>
                <a:gd name="connsiteY24" fmla="*/ 352169 h 657225"/>
                <a:gd name="connsiteX25" fmla="*/ 525553 w 771525"/>
                <a:gd name="connsiteY25" fmla="*/ 344549 h 657225"/>
                <a:gd name="connsiteX26" fmla="*/ 503645 w 771525"/>
                <a:gd name="connsiteY26" fmla="*/ 328357 h 657225"/>
                <a:gd name="connsiteX27" fmla="*/ 519838 w 771525"/>
                <a:gd name="connsiteY27" fmla="*/ 306449 h 657225"/>
                <a:gd name="connsiteX28" fmla="*/ 596038 w 771525"/>
                <a:gd name="connsiteY28" fmla="*/ 315022 h 657225"/>
                <a:gd name="connsiteX29" fmla="*/ 596990 w 771525"/>
                <a:gd name="connsiteY29" fmla="*/ 307402 h 657225"/>
                <a:gd name="connsiteX30" fmla="*/ 591275 w 771525"/>
                <a:gd name="connsiteY30" fmla="*/ 262634 h 657225"/>
                <a:gd name="connsiteX31" fmla="*/ 513170 w 771525"/>
                <a:gd name="connsiteY31" fmla="*/ 200722 h 657225"/>
                <a:gd name="connsiteX32" fmla="*/ 494120 w 771525"/>
                <a:gd name="connsiteY32" fmla="*/ 195007 h 657225"/>
                <a:gd name="connsiteX33" fmla="*/ 488405 w 771525"/>
                <a:gd name="connsiteY33" fmla="*/ 193102 h 657225"/>
                <a:gd name="connsiteX34" fmla="*/ 487453 w 771525"/>
                <a:gd name="connsiteY34" fmla="*/ 193102 h 657225"/>
                <a:gd name="connsiteX35" fmla="*/ 465545 w 771525"/>
                <a:gd name="connsiteY35" fmla="*/ 198817 h 657225"/>
                <a:gd name="connsiteX36" fmla="*/ 456973 w 771525"/>
                <a:gd name="connsiteY36" fmla="*/ 200722 h 657225"/>
                <a:gd name="connsiteX37" fmla="*/ 447448 w 771525"/>
                <a:gd name="connsiteY37" fmla="*/ 202627 h 657225"/>
                <a:gd name="connsiteX38" fmla="*/ 424588 w 771525"/>
                <a:gd name="connsiteY38" fmla="*/ 272159 h 657225"/>
                <a:gd name="connsiteX39" fmla="*/ 457925 w 771525"/>
                <a:gd name="connsiteY39" fmla="*/ 336929 h 657225"/>
                <a:gd name="connsiteX40" fmla="*/ 459830 w 771525"/>
                <a:gd name="connsiteY40" fmla="*/ 363599 h 657225"/>
                <a:gd name="connsiteX41" fmla="*/ 435065 w 771525"/>
                <a:gd name="connsiteY41" fmla="*/ 365504 h 657225"/>
                <a:gd name="connsiteX42" fmla="*/ 406490 w 771525"/>
                <a:gd name="connsiteY42" fmla="*/ 330262 h 657225"/>
                <a:gd name="connsiteX43" fmla="*/ 404585 w 771525"/>
                <a:gd name="connsiteY43" fmla="*/ 330262 h 657225"/>
                <a:gd name="connsiteX44" fmla="*/ 322670 w 771525"/>
                <a:gd name="connsiteY44" fmla="*/ 304544 h 657225"/>
                <a:gd name="connsiteX45" fmla="*/ 317908 w 771525"/>
                <a:gd name="connsiteY45" fmla="*/ 278827 h 657225"/>
                <a:gd name="connsiteX46" fmla="*/ 343625 w 771525"/>
                <a:gd name="connsiteY46" fmla="*/ 273112 h 657225"/>
                <a:gd name="connsiteX47" fmla="*/ 391250 w 771525"/>
                <a:gd name="connsiteY47" fmla="*/ 289304 h 657225"/>
                <a:gd name="connsiteX48" fmla="*/ 387440 w 771525"/>
                <a:gd name="connsiteY48" fmla="*/ 274064 h 657225"/>
                <a:gd name="connsiteX49" fmla="*/ 397918 w 771525"/>
                <a:gd name="connsiteY49" fmla="*/ 212152 h 657225"/>
                <a:gd name="connsiteX50" fmla="*/ 358865 w 771525"/>
                <a:gd name="connsiteY50" fmla="*/ 215009 h 657225"/>
                <a:gd name="connsiteX51" fmla="*/ 324575 w 771525"/>
                <a:gd name="connsiteY51" fmla="*/ 212152 h 657225"/>
                <a:gd name="connsiteX52" fmla="*/ 241708 w 771525"/>
                <a:gd name="connsiteY52" fmla="*/ 264539 h 657225"/>
                <a:gd name="connsiteX53" fmla="*/ 158840 w 771525"/>
                <a:gd name="connsiteY53" fmla="*/ 360742 h 657225"/>
                <a:gd name="connsiteX54" fmla="*/ 139790 w 771525"/>
                <a:gd name="connsiteY54" fmla="*/ 379792 h 657225"/>
                <a:gd name="connsiteX55" fmla="*/ 120740 w 771525"/>
                <a:gd name="connsiteY55" fmla="*/ 360742 h 657225"/>
                <a:gd name="connsiteX56" fmla="*/ 165508 w 771525"/>
                <a:gd name="connsiteY56" fmla="*/ 268349 h 657225"/>
                <a:gd name="connsiteX57" fmla="*/ 106453 w 771525"/>
                <a:gd name="connsiteY57" fmla="*/ 238822 h 657225"/>
                <a:gd name="connsiteX58" fmla="*/ 109310 w 771525"/>
                <a:gd name="connsiteY58" fmla="*/ 212152 h 657225"/>
                <a:gd name="connsiteX59" fmla="*/ 135980 w 771525"/>
                <a:gd name="connsiteY59" fmla="*/ 214057 h 657225"/>
                <a:gd name="connsiteX60" fmla="*/ 196940 w 771525"/>
                <a:gd name="connsiteY60" fmla="*/ 231202 h 657225"/>
                <a:gd name="connsiteX61" fmla="*/ 283618 w 771525"/>
                <a:gd name="connsiteY61" fmla="*/ 198817 h 657225"/>
                <a:gd name="connsiteX62" fmla="*/ 218848 w 771525"/>
                <a:gd name="connsiteY62" fmla="*/ 139762 h 657225"/>
                <a:gd name="connsiteX63" fmla="*/ 225515 w 771525"/>
                <a:gd name="connsiteY63" fmla="*/ 114044 h 657225"/>
                <a:gd name="connsiteX64" fmla="*/ 251233 w 771525"/>
                <a:gd name="connsiteY64" fmla="*/ 120712 h 657225"/>
                <a:gd name="connsiteX65" fmla="*/ 434113 w 771525"/>
                <a:gd name="connsiteY65" fmla="*/ 164527 h 657225"/>
                <a:gd name="connsiteX66" fmla="*/ 405538 w 771525"/>
                <a:gd name="connsiteY66" fmla="*/ 91184 h 657225"/>
                <a:gd name="connsiteX67" fmla="*/ 425540 w 771525"/>
                <a:gd name="connsiteY67" fmla="*/ 73087 h 657225"/>
                <a:gd name="connsiteX68" fmla="*/ 443638 w 771525"/>
                <a:gd name="connsiteY68" fmla="*/ 93089 h 657225"/>
                <a:gd name="connsiteX69" fmla="*/ 503645 w 771525"/>
                <a:gd name="connsiteY69" fmla="*/ 155954 h 657225"/>
                <a:gd name="connsiteX70" fmla="*/ 520790 w 771525"/>
                <a:gd name="connsiteY70" fmla="*/ 160717 h 657225"/>
                <a:gd name="connsiteX71" fmla="*/ 577940 w 771525"/>
                <a:gd name="connsiteY71" fmla="*/ 112139 h 657225"/>
                <a:gd name="connsiteX72" fmla="*/ 601753 w 771525"/>
                <a:gd name="connsiteY72" fmla="*/ 126427 h 657225"/>
                <a:gd name="connsiteX73" fmla="*/ 587465 w 771525"/>
                <a:gd name="connsiteY73" fmla="*/ 150239 h 657225"/>
                <a:gd name="connsiteX74" fmla="*/ 556985 w 771525"/>
                <a:gd name="connsiteY74" fmla="*/ 175004 h 657225"/>
                <a:gd name="connsiteX75" fmla="*/ 556985 w 771525"/>
                <a:gd name="connsiteY75" fmla="*/ 176909 h 657225"/>
                <a:gd name="connsiteX76" fmla="*/ 625565 w 771525"/>
                <a:gd name="connsiteY76" fmla="*/ 247394 h 657225"/>
                <a:gd name="connsiteX77" fmla="*/ 631280 w 771525"/>
                <a:gd name="connsiteY77" fmla="*/ 270254 h 657225"/>
                <a:gd name="connsiteX78" fmla="*/ 639853 w 771525"/>
                <a:gd name="connsiteY78" fmla="*/ 258824 h 657225"/>
                <a:gd name="connsiteX79" fmla="*/ 653188 w 771525"/>
                <a:gd name="connsiteY79" fmla="*/ 214057 h 657225"/>
                <a:gd name="connsiteX80" fmla="*/ 665570 w 771525"/>
                <a:gd name="connsiteY80" fmla="*/ 198817 h 657225"/>
                <a:gd name="connsiteX81" fmla="*/ 684620 w 771525"/>
                <a:gd name="connsiteY81" fmla="*/ 202627 h 657225"/>
                <a:gd name="connsiteX82" fmla="*/ 690335 w 771525"/>
                <a:gd name="connsiteY82" fmla="*/ 221677 h 657225"/>
                <a:gd name="connsiteX83" fmla="*/ 672238 w 771525"/>
                <a:gd name="connsiteY83" fmla="*/ 276922 h 657225"/>
                <a:gd name="connsiteX84" fmla="*/ 631280 w 771525"/>
                <a:gd name="connsiteY84" fmla="*/ 315974 h 657225"/>
                <a:gd name="connsiteX85" fmla="*/ 610325 w 771525"/>
                <a:gd name="connsiteY85" fmla="*/ 384554 h 657225"/>
                <a:gd name="connsiteX86" fmla="*/ 652235 w 771525"/>
                <a:gd name="connsiteY86" fmla="*/ 420749 h 657225"/>
                <a:gd name="connsiteX87" fmla="*/ 661760 w 771525"/>
                <a:gd name="connsiteY87" fmla="*/ 437894 h 657225"/>
                <a:gd name="connsiteX88" fmla="*/ 651283 w 771525"/>
                <a:gd name="connsiteY88" fmla="*/ 454087 h 657225"/>
                <a:gd name="connsiteX89" fmla="*/ 632233 w 771525"/>
                <a:gd name="connsiteY89" fmla="*/ 453134 h 657225"/>
                <a:gd name="connsiteX90" fmla="*/ 587465 w 771525"/>
                <a:gd name="connsiteY90" fmla="*/ 415034 h 657225"/>
                <a:gd name="connsiteX91" fmla="*/ 557938 w 771525"/>
                <a:gd name="connsiteY91" fmla="*/ 436942 h 657225"/>
                <a:gd name="connsiteX92" fmla="*/ 515075 w 771525"/>
                <a:gd name="connsiteY92" fmla="*/ 473137 h 657225"/>
                <a:gd name="connsiteX93" fmla="*/ 500788 w 771525"/>
                <a:gd name="connsiteY93" fmla="*/ 556957 h 657225"/>
                <a:gd name="connsiteX94" fmla="*/ 500788 w 771525"/>
                <a:gd name="connsiteY94" fmla="*/ 570292 h 657225"/>
                <a:gd name="connsiteX95" fmla="*/ 500788 w 771525"/>
                <a:gd name="connsiteY95" fmla="*/ 656017 h 657225"/>
                <a:gd name="connsiteX96" fmla="*/ 576988 w 771525"/>
                <a:gd name="connsiteY96" fmla="*/ 656017 h 657225"/>
                <a:gd name="connsiteX97" fmla="*/ 643663 w 771525"/>
                <a:gd name="connsiteY97" fmla="*/ 523619 h 657225"/>
                <a:gd name="connsiteX98" fmla="*/ 748438 w 771525"/>
                <a:gd name="connsiteY98" fmla="*/ 412177 h 657225"/>
                <a:gd name="connsiteX99" fmla="*/ 749390 w 771525"/>
                <a:gd name="connsiteY99" fmla="*/ 399794 h 657225"/>
                <a:gd name="connsiteX100" fmla="*/ 749390 w 771525"/>
                <a:gd name="connsiteY100" fmla="*/ 3997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71525" h="657225">
                  <a:moveTo>
                    <a:pt x="749390" y="399794"/>
                  </a:moveTo>
                  <a:cubicBezTo>
                    <a:pt x="777013" y="359789"/>
                    <a:pt x="775108" y="305497"/>
                    <a:pt x="744628" y="267397"/>
                  </a:cubicBezTo>
                  <a:cubicBezTo>
                    <a:pt x="748438" y="255967"/>
                    <a:pt x="750343" y="244537"/>
                    <a:pt x="750343" y="233107"/>
                  </a:cubicBezTo>
                  <a:cubicBezTo>
                    <a:pt x="750343" y="178814"/>
                    <a:pt x="711290" y="133094"/>
                    <a:pt x="658903" y="122617"/>
                  </a:cubicBezTo>
                  <a:cubicBezTo>
                    <a:pt x="642710" y="75944"/>
                    <a:pt x="599848" y="45464"/>
                    <a:pt x="550318" y="45464"/>
                  </a:cubicBezTo>
                  <a:cubicBezTo>
                    <a:pt x="541745" y="45464"/>
                    <a:pt x="532220" y="46417"/>
                    <a:pt x="523648" y="48322"/>
                  </a:cubicBezTo>
                  <a:cubicBezTo>
                    <a:pt x="503645" y="24509"/>
                    <a:pt x="474118" y="10222"/>
                    <a:pt x="443638" y="7364"/>
                  </a:cubicBezTo>
                  <a:cubicBezTo>
                    <a:pt x="412205" y="5459"/>
                    <a:pt x="381725" y="15937"/>
                    <a:pt x="358865" y="36892"/>
                  </a:cubicBezTo>
                  <a:cubicBezTo>
                    <a:pt x="329338" y="16889"/>
                    <a:pt x="292190" y="11174"/>
                    <a:pt x="258853" y="21652"/>
                  </a:cubicBezTo>
                  <a:cubicBezTo>
                    <a:pt x="224563" y="32129"/>
                    <a:pt x="197893" y="57847"/>
                    <a:pt x="185510" y="92137"/>
                  </a:cubicBezTo>
                  <a:cubicBezTo>
                    <a:pt x="183605" y="92137"/>
                    <a:pt x="180748" y="92137"/>
                    <a:pt x="178843" y="92137"/>
                  </a:cubicBezTo>
                  <a:cubicBezTo>
                    <a:pt x="115978" y="92137"/>
                    <a:pt x="65495" y="141667"/>
                    <a:pt x="64543" y="204532"/>
                  </a:cubicBezTo>
                  <a:cubicBezTo>
                    <a:pt x="64543" y="206437"/>
                    <a:pt x="64543" y="208342"/>
                    <a:pt x="64543" y="210247"/>
                  </a:cubicBezTo>
                  <a:cubicBezTo>
                    <a:pt x="26443" y="231202"/>
                    <a:pt x="4535" y="272159"/>
                    <a:pt x="7393" y="315974"/>
                  </a:cubicBezTo>
                  <a:cubicBezTo>
                    <a:pt x="11203" y="375982"/>
                    <a:pt x="64543" y="420749"/>
                    <a:pt x="125503" y="420749"/>
                  </a:cubicBezTo>
                  <a:lnTo>
                    <a:pt x="273140" y="420749"/>
                  </a:lnTo>
                  <a:cubicBezTo>
                    <a:pt x="336005" y="420749"/>
                    <a:pt x="387440" y="471232"/>
                    <a:pt x="388393" y="534097"/>
                  </a:cubicBezTo>
                  <a:lnTo>
                    <a:pt x="388393" y="656017"/>
                  </a:lnTo>
                  <a:lnTo>
                    <a:pt x="463640" y="656017"/>
                  </a:lnTo>
                  <a:lnTo>
                    <a:pt x="463640" y="570292"/>
                  </a:lnTo>
                  <a:cubicBezTo>
                    <a:pt x="463640" y="566482"/>
                    <a:pt x="463640" y="561719"/>
                    <a:pt x="463640" y="557909"/>
                  </a:cubicBezTo>
                  <a:cubicBezTo>
                    <a:pt x="463640" y="522667"/>
                    <a:pt x="462688" y="477899"/>
                    <a:pt x="487453" y="449324"/>
                  </a:cubicBezTo>
                  <a:cubicBezTo>
                    <a:pt x="502693" y="433132"/>
                    <a:pt x="519838" y="418844"/>
                    <a:pt x="537935" y="406462"/>
                  </a:cubicBezTo>
                  <a:cubicBezTo>
                    <a:pt x="552223" y="397889"/>
                    <a:pt x="564605" y="387412"/>
                    <a:pt x="575083" y="375029"/>
                  </a:cubicBezTo>
                  <a:cubicBezTo>
                    <a:pt x="579845" y="367409"/>
                    <a:pt x="584608" y="359789"/>
                    <a:pt x="587465" y="352169"/>
                  </a:cubicBezTo>
                  <a:cubicBezTo>
                    <a:pt x="567463" y="344549"/>
                    <a:pt x="546508" y="341692"/>
                    <a:pt x="525553" y="344549"/>
                  </a:cubicBezTo>
                  <a:cubicBezTo>
                    <a:pt x="515075" y="345502"/>
                    <a:pt x="505550" y="338834"/>
                    <a:pt x="503645" y="328357"/>
                  </a:cubicBezTo>
                  <a:cubicBezTo>
                    <a:pt x="502693" y="317879"/>
                    <a:pt x="509360" y="308354"/>
                    <a:pt x="519838" y="306449"/>
                  </a:cubicBezTo>
                  <a:cubicBezTo>
                    <a:pt x="545555" y="302639"/>
                    <a:pt x="571273" y="305497"/>
                    <a:pt x="596038" y="315022"/>
                  </a:cubicBezTo>
                  <a:cubicBezTo>
                    <a:pt x="596038" y="312164"/>
                    <a:pt x="596038" y="310259"/>
                    <a:pt x="596990" y="307402"/>
                  </a:cubicBezTo>
                  <a:cubicBezTo>
                    <a:pt x="597943" y="292162"/>
                    <a:pt x="596038" y="276922"/>
                    <a:pt x="591275" y="262634"/>
                  </a:cubicBezTo>
                  <a:cubicBezTo>
                    <a:pt x="577940" y="228344"/>
                    <a:pt x="544603" y="213104"/>
                    <a:pt x="513170" y="200722"/>
                  </a:cubicBezTo>
                  <a:cubicBezTo>
                    <a:pt x="507455" y="198817"/>
                    <a:pt x="501740" y="196912"/>
                    <a:pt x="494120" y="195007"/>
                  </a:cubicBezTo>
                  <a:lnTo>
                    <a:pt x="488405" y="193102"/>
                  </a:lnTo>
                  <a:lnTo>
                    <a:pt x="487453" y="193102"/>
                  </a:lnTo>
                  <a:cubicBezTo>
                    <a:pt x="479833" y="194054"/>
                    <a:pt x="473165" y="195959"/>
                    <a:pt x="465545" y="198817"/>
                  </a:cubicBezTo>
                  <a:lnTo>
                    <a:pt x="456973" y="200722"/>
                  </a:lnTo>
                  <a:lnTo>
                    <a:pt x="447448" y="202627"/>
                  </a:lnTo>
                  <a:cubicBezTo>
                    <a:pt x="431255" y="221677"/>
                    <a:pt x="422683" y="246442"/>
                    <a:pt x="424588" y="272159"/>
                  </a:cubicBezTo>
                  <a:cubicBezTo>
                    <a:pt x="426493" y="297877"/>
                    <a:pt x="438875" y="320737"/>
                    <a:pt x="457925" y="336929"/>
                  </a:cubicBezTo>
                  <a:cubicBezTo>
                    <a:pt x="465545" y="343597"/>
                    <a:pt x="465545" y="355027"/>
                    <a:pt x="459830" y="363599"/>
                  </a:cubicBezTo>
                  <a:cubicBezTo>
                    <a:pt x="454115" y="370267"/>
                    <a:pt x="442685" y="371219"/>
                    <a:pt x="435065" y="365504"/>
                  </a:cubicBezTo>
                  <a:cubicBezTo>
                    <a:pt x="423635" y="355979"/>
                    <a:pt x="414110" y="343597"/>
                    <a:pt x="406490" y="330262"/>
                  </a:cubicBezTo>
                  <a:lnTo>
                    <a:pt x="404585" y="330262"/>
                  </a:lnTo>
                  <a:cubicBezTo>
                    <a:pt x="377915" y="325499"/>
                    <a:pt x="347435" y="320737"/>
                    <a:pt x="322670" y="304544"/>
                  </a:cubicBezTo>
                  <a:cubicBezTo>
                    <a:pt x="314098" y="298829"/>
                    <a:pt x="312193" y="287399"/>
                    <a:pt x="317908" y="278827"/>
                  </a:cubicBezTo>
                  <a:cubicBezTo>
                    <a:pt x="323623" y="270254"/>
                    <a:pt x="335053" y="267397"/>
                    <a:pt x="343625" y="273112"/>
                  </a:cubicBezTo>
                  <a:cubicBezTo>
                    <a:pt x="357913" y="281684"/>
                    <a:pt x="374105" y="287399"/>
                    <a:pt x="391250" y="289304"/>
                  </a:cubicBezTo>
                  <a:cubicBezTo>
                    <a:pt x="389345" y="284542"/>
                    <a:pt x="388393" y="279779"/>
                    <a:pt x="387440" y="274064"/>
                  </a:cubicBezTo>
                  <a:cubicBezTo>
                    <a:pt x="385535" y="253109"/>
                    <a:pt x="389345" y="231202"/>
                    <a:pt x="397918" y="212152"/>
                  </a:cubicBezTo>
                  <a:cubicBezTo>
                    <a:pt x="384583" y="214057"/>
                    <a:pt x="372200" y="215009"/>
                    <a:pt x="358865" y="215009"/>
                  </a:cubicBezTo>
                  <a:cubicBezTo>
                    <a:pt x="347435" y="215009"/>
                    <a:pt x="336005" y="214057"/>
                    <a:pt x="324575" y="212152"/>
                  </a:cubicBezTo>
                  <a:cubicBezTo>
                    <a:pt x="303620" y="237869"/>
                    <a:pt x="274093" y="256919"/>
                    <a:pt x="241708" y="264539"/>
                  </a:cubicBezTo>
                  <a:cubicBezTo>
                    <a:pt x="198845" y="286447"/>
                    <a:pt x="158840" y="314069"/>
                    <a:pt x="158840" y="360742"/>
                  </a:cubicBezTo>
                  <a:cubicBezTo>
                    <a:pt x="158840" y="371219"/>
                    <a:pt x="150268" y="379792"/>
                    <a:pt x="139790" y="379792"/>
                  </a:cubicBezTo>
                  <a:cubicBezTo>
                    <a:pt x="129313" y="379792"/>
                    <a:pt x="120740" y="371219"/>
                    <a:pt x="120740" y="360742"/>
                  </a:cubicBezTo>
                  <a:cubicBezTo>
                    <a:pt x="121693" y="324547"/>
                    <a:pt x="137885" y="291209"/>
                    <a:pt x="165508" y="268349"/>
                  </a:cubicBezTo>
                  <a:cubicBezTo>
                    <a:pt x="142648" y="265492"/>
                    <a:pt x="121693" y="255967"/>
                    <a:pt x="106453" y="238822"/>
                  </a:cubicBezTo>
                  <a:cubicBezTo>
                    <a:pt x="99785" y="230249"/>
                    <a:pt x="101690" y="218819"/>
                    <a:pt x="109310" y="212152"/>
                  </a:cubicBezTo>
                  <a:cubicBezTo>
                    <a:pt x="116930" y="205484"/>
                    <a:pt x="129313" y="206437"/>
                    <a:pt x="135980" y="214057"/>
                  </a:cubicBezTo>
                  <a:cubicBezTo>
                    <a:pt x="143600" y="223582"/>
                    <a:pt x="165508" y="232154"/>
                    <a:pt x="196940" y="231202"/>
                  </a:cubicBezTo>
                  <a:cubicBezTo>
                    <a:pt x="228373" y="231202"/>
                    <a:pt x="259805" y="219772"/>
                    <a:pt x="283618" y="198817"/>
                  </a:cubicBezTo>
                  <a:cubicBezTo>
                    <a:pt x="255995" y="187387"/>
                    <a:pt x="233135" y="166432"/>
                    <a:pt x="218848" y="139762"/>
                  </a:cubicBezTo>
                  <a:cubicBezTo>
                    <a:pt x="213133" y="130237"/>
                    <a:pt x="216943" y="118807"/>
                    <a:pt x="225515" y="114044"/>
                  </a:cubicBezTo>
                  <a:cubicBezTo>
                    <a:pt x="235040" y="108329"/>
                    <a:pt x="246470" y="112139"/>
                    <a:pt x="251233" y="120712"/>
                  </a:cubicBezTo>
                  <a:cubicBezTo>
                    <a:pt x="279808" y="172147"/>
                    <a:pt x="339815" y="186434"/>
                    <a:pt x="434113" y="164527"/>
                  </a:cubicBezTo>
                  <a:cubicBezTo>
                    <a:pt x="416968" y="150239"/>
                    <a:pt x="404585" y="127379"/>
                    <a:pt x="405538" y="91184"/>
                  </a:cubicBezTo>
                  <a:cubicBezTo>
                    <a:pt x="405538" y="80707"/>
                    <a:pt x="415063" y="72134"/>
                    <a:pt x="425540" y="73087"/>
                  </a:cubicBezTo>
                  <a:cubicBezTo>
                    <a:pt x="436018" y="73087"/>
                    <a:pt x="444590" y="82612"/>
                    <a:pt x="443638" y="93089"/>
                  </a:cubicBezTo>
                  <a:cubicBezTo>
                    <a:pt x="441733" y="135952"/>
                    <a:pt x="465545" y="144524"/>
                    <a:pt x="503645" y="155954"/>
                  </a:cubicBezTo>
                  <a:cubicBezTo>
                    <a:pt x="509360" y="157859"/>
                    <a:pt x="515075" y="158812"/>
                    <a:pt x="520790" y="160717"/>
                  </a:cubicBezTo>
                  <a:cubicBezTo>
                    <a:pt x="531268" y="136904"/>
                    <a:pt x="552223" y="118807"/>
                    <a:pt x="577940" y="112139"/>
                  </a:cubicBezTo>
                  <a:cubicBezTo>
                    <a:pt x="588418" y="109282"/>
                    <a:pt x="598895" y="115949"/>
                    <a:pt x="601753" y="126427"/>
                  </a:cubicBezTo>
                  <a:cubicBezTo>
                    <a:pt x="604610" y="136904"/>
                    <a:pt x="597943" y="147382"/>
                    <a:pt x="587465" y="150239"/>
                  </a:cubicBezTo>
                  <a:cubicBezTo>
                    <a:pt x="574130" y="154049"/>
                    <a:pt x="563653" y="162622"/>
                    <a:pt x="556985" y="175004"/>
                  </a:cubicBezTo>
                  <a:cubicBezTo>
                    <a:pt x="556985" y="175957"/>
                    <a:pt x="556985" y="175957"/>
                    <a:pt x="556985" y="176909"/>
                  </a:cubicBezTo>
                  <a:cubicBezTo>
                    <a:pt x="586513" y="191197"/>
                    <a:pt x="612230" y="212152"/>
                    <a:pt x="625565" y="247394"/>
                  </a:cubicBezTo>
                  <a:cubicBezTo>
                    <a:pt x="628423" y="255014"/>
                    <a:pt x="630328" y="262634"/>
                    <a:pt x="631280" y="270254"/>
                  </a:cubicBezTo>
                  <a:cubicBezTo>
                    <a:pt x="635090" y="267397"/>
                    <a:pt x="637948" y="263587"/>
                    <a:pt x="639853" y="258824"/>
                  </a:cubicBezTo>
                  <a:cubicBezTo>
                    <a:pt x="646520" y="244537"/>
                    <a:pt x="651283" y="230249"/>
                    <a:pt x="653188" y="214057"/>
                  </a:cubicBezTo>
                  <a:cubicBezTo>
                    <a:pt x="654140" y="207389"/>
                    <a:pt x="658903" y="201674"/>
                    <a:pt x="665570" y="198817"/>
                  </a:cubicBezTo>
                  <a:cubicBezTo>
                    <a:pt x="672238" y="195959"/>
                    <a:pt x="679858" y="197864"/>
                    <a:pt x="684620" y="202627"/>
                  </a:cubicBezTo>
                  <a:cubicBezTo>
                    <a:pt x="690335" y="207389"/>
                    <a:pt x="692240" y="214057"/>
                    <a:pt x="690335" y="221677"/>
                  </a:cubicBezTo>
                  <a:cubicBezTo>
                    <a:pt x="687478" y="240727"/>
                    <a:pt x="681763" y="259777"/>
                    <a:pt x="672238" y="276922"/>
                  </a:cubicBezTo>
                  <a:cubicBezTo>
                    <a:pt x="662713" y="293114"/>
                    <a:pt x="648425" y="306449"/>
                    <a:pt x="631280" y="315974"/>
                  </a:cubicBezTo>
                  <a:cubicBezTo>
                    <a:pt x="629375" y="339787"/>
                    <a:pt x="621755" y="363599"/>
                    <a:pt x="610325" y="384554"/>
                  </a:cubicBezTo>
                  <a:cubicBezTo>
                    <a:pt x="622708" y="398842"/>
                    <a:pt x="636043" y="411224"/>
                    <a:pt x="652235" y="420749"/>
                  </a:cubicBezTo>
                  <a:cubicBezTo>
                    <a:pt x="657950" y="424559"/>
                    <a:pt x="661760" y="431227"/>
                    <a:pt x="661760" y="437894"/>
                  </a:cubicBezTo>
                  <a:cubicBezTo>
                    <a:pt x="661760" y="444562"/>
                    <a:pt x="657950" y="451229"/>
                    <a:pt x="651283" y="454087"/>
                  </a:cubicBezTo>
                  <a:cubicBezTo>
                    <a:pt x="644615" y="456944"/>
                    <a:pt x="637948" y="456944"/>
                    <a:pt x="632233" y="453134"/>
                  </a:cubicBezTo>
                  <a:cubicBezTo>
                    <a:pt x="616040" y="442657"/>
                    <a:pt x="600800" y="429322"/>
                    <a:pt x="587465" y="415034"/>
                  </a:cubicBezTo>
                  <a:cubicBezTo>
                    <a:pt x="577940" y="422654"/>
                    <a:pt x="567463" y="430274"/>
                    <a:pt x="557938" y="436942"/>
                  </a:cubicBezTo>
                  <a:cubicBezTo>
                    <a:pt x="541745" y="447419"/>
                    <a:pt x="527458" y="458849"/>
                    <a:pt x="515075" y="473137"/>
                  </a:cubicBezTo>
                  <a:cubicBezTo>
                    <a:pt x="499835" y="491234"/>
                    <a:pt x="500788" y="526477"/>
                    <a:pt x="500788" y="556957"/>
                  </a:cubicBezTo>
                  <a:cubicBezTo>
                    <a:pt x="500788" y="561719"/>
                    <a:pt x="500788" y="565529"/>
                    <a:pt x="500788" y="570292"/>
                  </a:cubicBezTo>
                  <a:lnTo>
                    <a:pt x="500788" y="656017"/>
                  </a:lnTo>
                  <a:lnTo>
                    <a:pt x="576988" y="656017"/>
                  </a:lnTo>
                  <a:cubicBezTo>
                    <a:pt x="576988" y="532192"/>
                    <a:pt x="636043" y="525524"/>
                    <a:pt x="643663" y="523619"/>
                  </a:cubicBezTo>
                  <a:cubicBezTo>
                    <a:pt x="668428" y="516952"/>
                    <a:pt x="734150" y="482662"/>
                    <a:pt x="748438" y="412177"/>
                  </a:cubicBezTo>
                  <a:cubicBezTo>
                    <a:pt x="750343" y="408367"/>
                    <a:pt x="749390" y="403604"/>
                    <a:pt x="749390" y="399794"/>
                  </a:cubicBezTo>
                  <a:cubicBezTo>
                    <a:pt x="748438" y="399794"/>
                    <a:pt x="748438" y="399794"/>
                    <a:pt x="749390" y="399794"/>
                  </a:cubicBezTo>
                  <a:close/>
                </a:path>
              </a:pathLst>
            </a:custGeom>
            <a:grp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4" name="Group 53">
            <a:extLst>
              <a:ext uri="{FF2B5EF4-FFF2-40B4-BE49-F238E27FC236}">
                <a16:creationId xmlns:a16="http://schemas.microsoft.com/office/drawing/2014/main" id="{31E22BBF-1575-44E8-B80A-A26A104FC6B8}"/>
              </a:ext>
            </a:extLst>
          </p:cNvPr>
          <p:cNvGrpSpPr/>
          <p:nvPr/>
        </p:nvGrpSpPr>
        <p:grpSpPr>
          <a:xfrm>
            <a:off x="7971787" y="3075882"/>
            <a:ext cx="861012" cy="1131782"/>
            <a:chOff x="4373323" y="1855264"/>
            <a:chExt cx="2771333" cy="3642856"/>
          </a:xfrm>
          <a:solidFill>
            <a:schemeClr val="tx2">
              <a:lumMod val="75000"/>
            </a:schemeClr>
          </a:solidFill>
        </p:grpSpPr>
        <p:sp>
          <p:nvSpPr>
            <p:cNvPr id="55" name="Freeform: Shape 54">
              <a:extLst>
                <a:ext uri="{FF2B5EF4-FFF2-40B4-BE49-F238E27FC236}">
                  <a16:creationId xmlns:a16="http://schemas.microsoft.com/office/drawing/2014/main" id="{EC362719-9AC1-4C07-B8D0-D116FDB501C9}"/>
                </a:ext>
              </a:extLst>
            </p:cNvPr>
            <p:cNvSpPr/>
            <p:nvPr/>
          </p:nvSpPr>
          <p:spPr>
            <a:xfrm>
              <a:off x="4373323" y="1855264"/>
              <a:ext cx="2771333" cy="3642856"/>
            </a:xfrm>
            <a:custGeom>
              <a:avLst/>
              <a:gdLst>
                <a:gd name="connsiteX0" fmla="*/ 1405299 w 2771333"/>
                <a:gd name="connsiteY0" fmla="*/ 377758 h 3642856"/>
                <a:gd name="connsiteX1" fmla="*/ 750732 w 2771333"/>
                <a:gd name="connsiteY1" fmla="*/ 940856 h 3642856"/>
                <a:gd name="connsiteX2" fmla="*/ 738261 w 2771333"/>
                <a:gd name="connsiteY2" fmla="*/ 1071423 h 3642856"/>
                <a:gd name="connsiteX3" fmla="*/ 2072337 w 2771333"/>
                <a:gd name="connsiteY3" fmla="*/ 1071423 h 3642856"/>
                <a:gd name="connsiteX4" fmla="*/ 2059867 w 2771333"/>
                <a:gd name="connsiteY4" fmla="*/ 940856 h 3642856"/>
                <a:gd name="connsiteX5" fmla="*/ 1405299 w 2771333"/>
                <a:gd name="connsiteY5" fmla="*/ 377758 h 3642856"/>
                <a:gd name="connsiteX6" fmla="*/ 1405299 w 2771333"/>
                <a:gd name="connsiteY6" fmla="*/ 0 h 3642856"/>
                <a:gd name="connsiteX7" fmla="*/ 2445799 w 2771333"/>
                <a:gd name="connsiteY7" fmla="*/ 972254 h 3642856"/>
                <a:gd name="connsiteX8" fmla="*/ 2450636 w 2771333"/>
                <a:gd name="connsiteY8" fmla="*/ 1071423 h 3642856"/>
                <a:gd name="connsiteX9" fmla="*/ 2771333 w 2771333"/>
                <a:gd name="connsiteY9" fmla="*/ 1071423 h 3642856"/>
                <a:gd name="connsiteX10" fmla="*/ 2771333 w 2771333"/>
                <a:gd name="connsiteY10" fmla="*/ 3642856 h 3642856"/>
                <a:gd name="connsiteX11" fmla="*/ 0 w 2771333"/>
                <a:gd name="connsiteY11" fmla="*/ 3642856 h 3642856"/>
                <a:gd name="connsiteX12" fmla="*/ 0 w 2771333"/>
                <a:gd name="connsiteY12" fmla="*/ 1071423 h 3642856"/>
                <a:gd name="connsiteX13" fmla="*/ 359963 w 2771333"/>
                <a:gd name="connsiteY13" fmla="*/ 1071423 h 3642856"/>
                <a:gd name="connsiteX14" fmla="*/ 364799 w 2771333"/>
                <a:gd name="connsiteY14" fmla="*/ 972254 h 3642856"/>
                <a:gd name="connsiteX15" fmla="*/ 1405299 w 2771333"/>
                <a:gd name="connsiteY15" fmla="*/ 0 h 364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1333" h="3642856">
                  <a:moveTo>
                    <a:pt x="1405299" y="377758"/>
                  </a:moveTo>
                  <a:cubicBezTo>
                    <a:pt x="1082420" y="377758"/>
                    <a:pt x="813033" y="619497"/>
                    <a:pt x="750732" y="940856"/>
                  </a:cubicBezTo>
                  <a:lnTo>
                    <a:pt x="738261" y="1071423"/>
                  </a:lnTo>
                  <a:lnTo>
                    <a:pt x="2072337" y="1071423"/>
                  </a:lnTo>
                  <a:lnTo>
                    <a:pt x="2059867" y="940856"/>
                  </a:lnTo>
                  <a:cubicBezTo>
                    <a:pt x="1997565" y="619497"/>
                    <a:pt x="1728179" y="377758"/>
                    <a:pt x="1405299" y="377758"/>
                  </a:cubicBezTo>
                  <a:close/>
                  <a:moveTo>
                    <a:pt x="1405299" y="0"/>
                  </a:moveTo>
                  <a:cubicBezTo>
                    <a:pt x="1946832" y="0"/>
                    <a:pt x="2392239" y="426154"/>
                    <a:pt x="2445799" y="972254"/>
                  </a:cubicBezTo>
                  <a:lnTo>
                    <a:pt x="2450636" y="1071423"/>
                  </a:lnTo>
                  <a:lnTo>
                    <a:pt x="2771333" y="1071423"/>
                  </a:lnTo>
                  <a:lnTo>
                    <a:pt x="2771333" y="3642856"/>
                  </a:lnTo>
                  <a:lnTo>
                    <a:pt x="0" y="3642856"/>
                  </a:lnTo>
                  <a:lnTo>
                    <a:pt x="0" y="1071423"/>
                  </a:lnTo>
                  <a:lnTo>
                    <a:pt x="359963" y="1071423"/>
                  </a:lnTo>
                  <a:lnTo>
                    <a:pt x="364799" y="972254"/>
                  </a:lnTo>
                  <a:cubicBezTo>
                    <a:pt x="418360" y="426154"/>
                    <a:pt x="863766" y="0"/>
                    <a:pt x="1405299"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Freeform: Shape 55">
              <a:extLst>
                <a:ext uri="{FF2B5EF4-FFF2-40B4-BE49-F238E27FC236}">
                  <a16:creationId xmlns:a16="http://schemas.microsoft.com/office/drawing/2014/main" id="{817421CB-1EDB-4255-BE65-F5A0BA8AA35D}"/>
                </a:ext>
              </a:extLst>
            </p:cNvPr>
            <p:cNvSpPr/>
            <p:nvPr/>
          </p:nvSpPr>
          <p:spPr>
            <a:xfrm>
              <a:off x="5451328" y="3779763"/>
              <a:ext cx="615330" cy="1137193"/>
            </a:xfrm>
            <a:custGeom>
              <a:avLst/>
              <a:gdLst>
                <a:gd name="connsiteX0" fmla="*/ 307665 w 615330"/>
                <a:gd name="connsiteY0" fmla="*/ 0 h 1137193"/>
                <a:gd name="connsiteX1" fmla="*/ 615330 w 615330"/>
                <a:gd name="connsiteY1" fmla="*/ 307666 h 1137193"/>
                <a:gd name="connsiteX2" fmla="*/ 427422 w 615330"/>
                <a:gd name="connsiteY2" fmla="*/ 591154 h 1137193"/>
                <a:gd name="connsiteX3" fmla="*/ 412107 w 615330"/>
                <a:gd name="connsiteY3" fmla="*/ 594246 h 1137193"/>
                <a:gd name="connsiteX4" fmla="*/ 412107 w 615330"/>
                <a:gd name="connsiteY4" fmla="*/ 1137193 h 1137193"/>
                <a:gd name="connsiteX5" fmla="*/ 214098 w 615330"/>
                <a:gd name="connsiteY5" fmla="*/ 1137193 h 1137193"/>
                <a:gd name="connsiteX6" fmla="*/ 214098 w 615330"/>
                <a:gd name="connsiteY6" fmla="*/ 596442 h 1137193"/>
                <a:gd name="connsiteX7" fmla="*/ 187908 w 615330"/>
                <a:gd name="connsiteY7" fmla="*/ 591154 h 1137193"/>
                <a:gd name="connsiteX8" fmla="*/ 0 w 615330"/>
                <a:gd name="connsiteY8" fmla="*/ 307666 h 1137193"/>
                <a:gd name="connsiteX9" fmla="*/ 307665 w 615330"/>
                <a:gd name="connsiteY9" fmla="*/ 0 h 113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330" h="1137193">
                  <a:moveTo>
                    <a:pt x="307665" y="0"/>
                  </a:moveTo>
                  <a:cubicBezTo>
                    <a:pt x="477584" y="0"/>
                    <a:pt x="615330" y="137747"/>
                    <a:pt x="615330" y="307666"/>
                  </a:cubicBezTo>
                  <a:cubicBezTo>
                    <a:pt x="615330" y="435106"/>
                    <a:pt x="537848" y="544448"/>
                    <a:pt x="427422" y="591154"/>
                  </a:cubicBezTo>
                  <a:lnTo>
                    <a:pt x="412107" y="594246"/>
                  </a:lnTo>
                  <a:lnTo>
                    <a:pt x="412107" y="1137193"/>
                  </a:lnTo>
                  <a:lnTo>
                    <a:pt x="214098" y="1137193"/>
                  </a:lnTo>
                  <a:lnTo>
                    <a:pt x="214098" y="596442"/>
                  </a:lnTo>
                  <a:lnTo>
                    <a:pt x="187908" y="591154"/>
                  </a:lnTo>
                  <a:cubicBezTo>
                    <a:pt x="77482" y="544448"/>
                    <a:pt x="0" y="435106"/>
                    <a:pt x="0" y="307666"/>
                  </a:cubicBezTo>
                  <a:cubicBezTo>
                    <a:pt x="0" y="137747"/>
                    <a:pt x="137746" y="0"/>
                    <a:pt x="307665"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7" name="Group 56">
            <a:extLst>
              <a:ext uri="{FF2B5EF4-FFF2-40B4-BE49-F238E27FC236}">
                <a16:creationId xmlns:a16="http://schemas.microsoft.com/office/drawing/2014/main" id="{6E7CA053-81AC-4ED1-844F-A95476C43733}"/>
              </a:ext>
            </a:extLst>
          </p:cNvPr>
          <p:cNvGrpSpPr/>
          <p:nvPr/>
        </p:nvGrpSpPr>
        <p:grpSpPr>
          <a:xfrm>
            <a:off x="3278067" y="3037075"/>
            <a:ext cx="1041790" cy="1209396"/>
            <a:chOff x="4972405" y="5350247"/>
            <a:chExt cx="570148" cy="661875"/>
          </a:xfrm>
          <a:solidFill>
            <a:schemeClr val="tx2">
              <a:lumMod val="75000"/>
            </a:schemeClr>
          </a:solidFill>
        </p:grpSpPr>
        <p:sp>
          <p:nvSpPr>
            <p:cNvPr id="58" name="Rectangle 57">
              <a:extLst>
                <a:ext uri="{FF2B5EF4-FFF2-40B4-BE49-F238E27FC236}">
                  <a16:creationId xmlns:a16="http://schemas.microsoft.com/office/drawing/2014/main" id="{0D151E9A-A407-4DBB-A301-1EF7C041256E}"/>
                </a:ext>
              </a:extLst>
            </p:cNvPr>
            <p:cNvSpPr/>
            <p:nvPr/>
          </p:nvSpPr>
          <p:spPr>
            <a:xfrm rot="18000000">
              <a:off x="4991265" y="5570425"/>
              <a:ext cx="556178" cy="230415"/>
            </a:xfrm>
            <a:prstGeom prst="rect">
              <a:avLst/>
            </a:prstGeom>
            <a:grpFill/>
            <a:ln w="674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9" name="Freeform: Shape 58">
              <a:extLst>
                <a:ext uri="{FF2B5EF4-FFF2-40B4-BE49-F238E27FC236}">
                  <a16:creationId xmlns:a16="http://schemas.microsoft.com/office/drawing/2014/main" id="{24E51BA7-B715-4106-BC7F-B9CE6B7B373E}"/>
                </a:ext>
              </a:extLst>
            </p:cNvPr>
            <p:cNvSpPr/>
            <p:nvPr/>
          </p:nvSpPr>
          <p:spPr>
            <a:xfrm rot="18000000">
              <a:off x="4849295" y="5505564"/>
              <a:ext cx="396690" cy="150469"/>
            </a:xfrm>
            <a:custGeom>
              <a:avLst/>
              <a:gdLst>
                <a:gd name="connsiteX0" fmla="*/ 349027 w 403529"/>
                <a:gd name="connsiteY0" fmla="*/ 57665 h 157308"/>
                <a:gd name="connsiteX1" fmla="*/ 359286 w 403529"/>
                <a:gd name="connsiteY1" fmla="*/ 83655 h 157308"/>
                <a:gd name="connsiteX2" fmla="*/ 400323 w 403529"/>
                <a:gd name="connsiteY2" fmla="*/ 75448 h 157308"/>
                <a:gd name="connsiteX3" fmla="*/ 371597 w 403529"/>
                <a:gd name="connsiteY3" fmla="*/ 3633 h 157308"/>
                <a:gd name="connsiteX4" fmla="*/ 3633 w 403529"/>
                <a:gd name="connsiteY4" fmla="*/ 154102 h 157308"/>
                <a:gd name="connsiteX5" fmla="*/ 214289 w 403529"/>
                <a:gd name="connsiteY5" fmla="*/ 112381 h 157308"/>
                <a:gd name="connsiteX0" fmla="*/ 210656 w 396690"/>
                <a:gd name="connsiteY0" fmla="*/ 108748 h 150469"/>
                <a:gd name="connsiteX1" fmla="*/ 355653 w 396690"/>
                <a:gd name="connsiteY1" fmla="*/ 80022 h 150469"/>
                <a:gd name="connsiteX2" fmla="*/ 396690 w 396690"/>
                <a:gd name="connsiteY2" fmla="*/ 71815 h 150469"/>
                <a:gd name="connsiteX3" fmla="*/ 367964 w 396690"/>
                <a:gd name="connsiteY3" fmla="*/ 0 h 150469"/>
                <a:gd name="connsiteX4" fmla="*/ 0 w 396690"/>
                <a:gd name="connsiteY4" fmla="*/ 150469 h 150469"/>
                <a:gd name="connsiteX5" fmla="*/ 210656 w 396690"/>
                <a:gd name="connsiteY5" fmla="*/ 108748 h 150469"/>
                <a:gd name="connsiteX0" fmla="*/ 0 w 396690"/>
                <a:gd name="connsiteY0" fmla="*/ 150469 h 150469"/>
                <a:gd name="connsiteX1" fmla="*/ 355653 w 396690"/>
                <a:gd name="connsiteY1" fmla="*/ 80022 h 150469"/>
                <a:gd name="connsiteX2" fmla="*/ 396690 w 396690"/>
                <a:gd name="connsiteY2" fmla="*/ 71815 h 150469"/>
                <a:gd name="connsiteX3" fmla="*/ 367964 w 396690"/>
                <a:gd name="connsiteY3" fmla="*/ 0 h 150469"/>
                <a:gd name="connsiteX4" fmla="*/ 0 w 396690"/>
                <a:gd name="connsiteY4" fmla="*/ 150469 h 150469"/>
                <a:gd name="connsiteX0" fmla="*/ 0 w 396690"/>
                <a:gd name="connsiteY0" fmla="*/ 150469 h 150469"/>
                <a:gd name="connsiteX1" fmla="*/ 396690 w 396690"/>
                <a:gd name="connsiteY1" fmla="*/ 71815 h 150469"/>
                <a:gd name="connsiteX2" fmla="*/ 367964 w 396690"/>
                <a:gd name="connsiteY2" fmla="*/ 0 h 150469"/>
                <a:gd name="connsiteX3" fmla="*/ 0 w 396690"/>
                <a:gd name="connsiteY3" fmla="*/ 150469 h 150469"/>
              </a:gdLst>
              <a:ahLst/>
              <a:cxnLst>
                <a:cxn ang="0">
                  <a:pos x="connsiteX0" y="connsiteY0"/>
                </a:cxn>
                <a:cxn ang="0">
                  <a:pos x="connsiteX1" y="connsiteY1"/>
                </a:cxn>
                <a:cxn ang="0">
                  <a:pos x="connsiteX2" y="connsiteY2"/>
                </a:cxn>
                <a:cxn ang="0">
                  <a:pos x="connsiteX3" y="connsiteY3"/>
                </a:cxn>
              </a:cxnLst>
              <a:rect l="l" t="t" r="r" b="b"/>
              <a:pathLst>
                <a:path w="396690" h="150469">
                  <a:moveTo>
                    <a:pt x="0" y="150469"/>
                  </a:moveTo>
                  <a:lnTo>
                    <a:pt x="396690" y="71815"/>
                  </a:lnTo>
                  <a:lnTo>
                    <a:pt x="367964" y="0"/>
                  </a:lnTo>
                  <a:lnTo>
                    <a:pt x="0" y="150469"/>
                  </a:lnTo>
                  <a:close/>
                </a:path>
              </a:pathLst>
            </a:custGeom>
            <a:grpFill/>
            <a:ln w="674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0" name="Freeform: Shape 59">
              <a:extLst>
                <a:ext uri="{FF2B5EF4-FFF2-40B4-BE49-F238E27FC236}">
                  <a16:creationId xmlns:a16="http://schemas.microsoft.com/office/drawing/2014/main" id="{E2C1F15C-ECD9-4318-AE1B-7AD3F6807882}"/>
                </a:ext>
              </a:extLst>
            </p:cNvPr>
            <p:cNvSpPr/>
            <p:nvPr/>
          </p:nvSpPr>
          <p:spPr>
            <a:xfrm rot="18000000">
              <a:off x="4949313" y="5497638"/>
              <a:ext cx="364546" cy="69763"/>
            </a:xfrm>
            <a:custGeom>
              <a:avLst/>
              <a:gdLst>
                <a:gd name="connsiteX0" fmla="*/ 213605 w 369331"/>
                <a:gd name="connsiteY0" fmla="*/ 73396 h 75234"/>
                <a:gd name="connsiteX1" fmla="*/ 321669 w 369331"/>
                <a:gd name="connsiteY1" fmla="*/ 52194 h 75234"/>
                <a:gd name="connsiteX2" fmla="*/ 326457 w 369331"/>
                <a:gd name="connsiteY2" fmla="*/ 73396 h 75234"/>
                <a:gd name="connsiteX3" fmla="*/ 368178 w 369331"/>
                <a:gd name="connsiteY3" fmla="*/ 73396 h 75234"/>
                <a:gd name="connsiteX4" fmla="*/ 354499 w 369331"/>
                <a:gd name="connsiteY4" fmla="*/ 3633 h 75234"/>
                <a:gd name="connsiteX5" fmla="*/ 3633 w 369331"/>
                <a:gd name="connsiteY5" fmla="*/ 73396 h 75234"/>
                <a:gd name="connsiteX0" fmla="*/ 209972 w 364545"/>
                <a:gd name="connsiteY0" fmla="*/ 69763 h 69763"/>
                <a:gd name="connsiteX1" fmla="*/ 322824 w 364545"/>
                <a:gd name="connsiteY1" fmla="*/ 69763 h 69763"/>
                <a:gd name="connsiteX2" fmla="*/ 364545 w 364545"/>
                <a:gd name="connsiteY2" fmla="*/ 69763 h 69763"/>
                <a:gd name="connsiteX3" fmla="*/ 350866 w 364545"/>
                <a:gd name="connsiteY3" fmla="*/ 0 h 69763"/>
                <a:gd name="connsiteX4" fmla="*/ 0 w 364545"/>
                <a:gd name="connsiteY4" fmla="*/ 69763 h 69763"/>
                <a:gd name="connsiteX5" fmla="*/ 209972 w 364545"/>
                <a:gd name="connsiteY5" fmla="*/ 69763 h 69763"/>
                <a:gd name="connsiteX0" fmla="*/ 209972 w 364545"/>
                <a:gd name="connsiteY0" fmla="*/ 69763 h 69763"/>
                <a:gd name="connsiteX1" fmla="*/ 364545 w 364545"/>
                <a:gd name="connsiteY1" fmla="*/ 69763 h 69763"/>
                <a:gd name="connsiteX2" fmla="*/ 350866 w 364545"/>
                <a:gd name="connsiteY2" fmla="*/ 0 h 69763"/>
                <a:gd name="connsiteX3" fmla="*/ 0 w 364545"/>
                <a:gd name="connsiteY3" fmla="*/ 69763 h 69763"/>
                <a:gd name="connsiteX4" fmla="*/ 209972 w 364545"/>
                <a:gd name="connsiteY4" fmla="*/ 69763 h 69763"/>
                <a:gd name="connsiteX0" fmla="*/ 0 w 364545"/>
                <a:gd name="connsiteY0" fmla="*/ 69763 h 69763"/>
                <a:gd name="connsiteX1" fmla="*/ 364545 w 364545"/>
                <a:gd name="connsiteY1" fmla="*/ 69763 h 69763"/>
                <a:gd name="connsiteX2" fmla="*/ 350866 w 364545"/>
                <a:gd name="connsiteY2" fmla="*/ 0 h 69763"/>
                <a:gd name="connsiteX3" fmla="*/ 0 w 364545"/>
                <a:gd name="connsiteY3" fmla="*/ 69763 h 69763"/>
              </a:gdLst>
              <a:ahLst/>
              <a:cxnLst>
                <a:cxn ang="0">
                  <a:pos x="connsiteX0" y="connsiteY0"/>
                </a:cxn>
                <a:cxn ang="0">
                  <a:pos x="connsiteX1" y="connsiteY1"/>
                </a:cxn>
                <a:cxn ang="0">
                  <a:pos x="connsiteX2" y="connsiteY2"/>
                </a:cxn>
                <a:cxn ang="0">
                  <a:pos x="connsiteX3" y="connsiteY3"/>
                </a:cxn>
              </a:cxnLst>
              <a:rect l="l" t="t" r="r" b="b"/>
              <a:pathLst>
                <a:path w="364545" h="69763">
                  <a:moveTo>
                    <a:pt x="0" y="69763"/>
                  </a:moveTo>
                  <a:lnTo>
                    <a:pt x="364545" y="69763"/>
                  </a:lnTo>
                  <a:lnTo>
                    <a:pt x="350866" y="0"/>
                  </a:lnTo>
                  <a:lnTo>
                    <a:pt x="0" y="69763"/>
                  </a:lnTo>
                  <a:close/>
                </a:path>
              </a:pathLst>
            </a:custGeom>
            <a:grpFill/>
            <a:ln w="674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1" name="Freeform: Shape 60">
              <a:extLst>
                <a:ext uri="{FF2B5EF4-FFF2-40B4-BE49-F238E27FC236}">
                  <a16:creationId xmlns:a16="http://schemas.microsoft.com/office/drawing/2014/main" id="{C062AF0E-83D9-4AB1-B2AB-1CA96820F163}"/>
                </a:ext>
              </a:extLst>
            </p:cNvPr>
            <p:cNvSpPr/>
            <p:nvPr/>
          </p:nvSpPr>
          <p:spPr bwMode="auto">
            <a:xfrm>
              <a:off x="5004687" y="5354091"/>
              <a:ext cx="537866" cy="658031"/>
            </a:xfrm>
            <a:custGeom>
              <a:avLst/>
              <a:gdLst>
                <a:gd name="connsiteX0" fmla="*/ 300938 w 537866"/>
                <a:gd name="connsiteY0" fmla="*/ 0 h 658031"/>
                <a:gd name="connsiteX1" fmla="*/ 537866 w 537866"/>
                <a:gd name="connsiteY1" fmla="*/ 136791 h 658031"/>
                <a:gd name="connsiteX2" fmla="*/ 236928 w 537866"/>
                <a:gd name="connsiteY2" fmla="*/ 658031 h 658031"/>
                <a:gd name="connsiteX3" fmla="*/ 0 w 537866"/>
                <a:gd name="connsiteY3" fmla="*/ 521240 h 658031"/>
                <a:gd name="connsiteX4" fmla="*/ 300938 w 537866"/>
                <a:gd name="connsiteY4" fmla="*/ 0 h 658031"/>
                <a:gd name="connsiteX5" fmla="*/ 333728 w 537866"/>
                <a:gd name="connsiteY5" fmla="*/ 66317 h 658031"/>
                <a:gd name="connsiteX6" fmla="*/ 305699 w 537866"/>
                <a:gd name="connsiteY6" fmla="*/ 73828 h 658031"/>
                <a:gd name="connsiteX7" fmla="*/ 69736 w 537866"/>
                <a:gd name="connsiteY7" fmla="*/ 482527 h 658031"/>
                <a:gd name="connsiteX8" fmla="*/ 79750 w 537866"/>
                <a:gd name="connsiteY8" fmla="*/ 519899 h 658031"/>
                <a:gd name="connsiteX9" fmla="*/ 198214 w 537866"/>
                <a:gd name="connsiteY9" fmla="*/ 588294 h 658031"/>
                <a:gd name="connsiteX10" fmla="*/ 235586 w 537866"/>
                <a:gd name="connsiteY10" fmla="*/ 578280 h 658031"/>
                <a:gd name="connsiteX11" fmla="*/ 471548 w 537866"/>
                <a:gd name="connsiteY11" fmla="*/ 169581 h 658031"/>
                <a:gd name="connsiteX12" fmla="*/ 464038 w 537866"/>
                <a:gd name="connsiteY12" fmla="*/ 141552 h 658031"/>
                <a:gd name="connsiteX13" fmla="*/ 333728 w 537866"/>
                <a:gd name="connsiteY13" fmla="*/ 66317 h 65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866" h="658031">
                  <a:moveTo>
                    <a:pt x="300938" y="0"/>
                  </a:moveTo>
                  <a:lnTo>
                    <a:pt x="537866" y="136791"/>
                  </a:lnTo>
                  <a:lnTo>
                    <a:pt x="236928" y="658031"/>
                  </a:lnTo>
                  <a:lnTo>
                    <a:pt x="0" y="521240"/>
                  </a:lnTo>
                  <a:lnTo>
                    <a:pt x="300938" y="0"/>
                  </a:lnTo>
                  <a:close/>
                  <a:moveTo>
                    <a:pt x="333728" y="66317"/>
                  </a:moveTo>
                  <a:lnTo>
                    <a:pt x="305699" y="73828"/>
                  </a:lnTo>
                  <a:lnTo>
                    <a:pt x="69736" y="482527"/>
                  </a:lnTo>
                  <a:lnTo>
                    <a:pt x="79750" y="519899"/>
                  </a:lnTo>
                  <a:lnTo>
                    <a:pt x="198214" y="588294"/>
                  </a:lnTo>
                  <a:lnTo>
                    <a:pt x="235586" y="578280"/>
                  </a:lnTo>
                  <a:lnTo>
                    <a:pt x="471548" y="169581"/>
                  </a:lnTo>
                  <a:lnTo>
                    <a:pt x="464038" y="141552"/>
                  </a:lnTo>
                  <a:lnTo>
                    <a:pt x="333728" y="66317"/>
                  </a:ln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62" name="Freeform: Shape 61">
              <a:extLst>
                <a:ext uri="{FF2B5EF4-FFF2-40B4-BE49-F238E27FC236}">
                  <a16:creationId xmlns:a16="http://schemas.microsoft.com/office/drawing/2014/main" id="{4B7B5E9A-85C4-4A69-A2DF-29FB6D135BF7}"/>
                </a:ext>
              </a:extLst>
            </p:cNvPr>
            <p:cNvSpPr/>
            <p:nvPr/>
          </p:nvSpPr>
          <p:spPr bwMode="auto">
            <a:xfrm>
              <a:off x="5069908" y="5368909"/>
              <a:ext cx="182273" cy="338741"/>
            </a:xfrm>
            <a:custGeom>
              <a:avLst/>
              <a:gdLst>
                <a:gd name="connsiteX0" fmla="*/ 115017 w 182273"/>
                <a:gd name="connsiteY0" fmla="*/ 0 h 338741"/>
                <a:gd name="connsiteX1" fmla="*/ 182273 w 182273"/>
                <a:gd name="connsiteY1" fmla="*/ 23035 h 338741"/>
                <a:gd name="connsiteX2" fmla="*/ 161413 w 182273"/>
                <a:gd name="connsiteY2" fmla="*/ 59166 h 338741"/>
                <a:gd name="connsiteX3" fmla="*/ 140657 w 182273"/>
                <a:gd name="connsiteY3" fmla="*/ 52712 h 338741"/>
                <a:gd name="connsiteX4" fmla="*/ 104987 w 182273"/>
                <a:gd name="connsiteY4" fmla="*/ 156899 h 338741"/>
                <a:gd name="connsiteX5" fmla="*/ 0 w 182273"/>
                <a:gd name="connsiteY5" fmla="*/ 338741 h 338741"/>
                <a:gd name="connsiteX6" fmla="*/ 115017 w 182273"/>
                <a:gd name="connsiteY6" fmla="*/ 0 h 3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73" h="338741">
                  <a:moveTo>
                    <a:pt x="115017" y="0"/>
                  </a:moveTo>
                  <a:lnTo>
                    <a:pt x="182273" y="23035"/>
                  </a:lnTo>
                  <a:lnTo>
                    <a:pt x="161413" y="59166"/>
                  </a:lnTo>
                  <a:lnTo>
                    <a:pt x="140657" y="52712"/>
                  </a:lnTo>
                  <a:lnTo>
                    <a:pt x="104987" y="156899"/>
                  </a:lnTo>
                  <a:lnTo>
                    <a:pt x="0" y="338741"/>
                  </a:lnTo>
                  <a:lnTo>
                    <a:pt x="115017" y="0"/>
                  </a:ln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63" name="Freeform: Shape 62">
              <a:extLst>
                <a:ext uri="{FF2B5EF4-FFF2-40B4-BE49-F238E27FC236}">
                  <a16:creationId xmlns:a16="http://schemas.microsoft.com/office/drawing/2014/main" id="{9B4BF538-1AF8-401A-8F12-A449D25DB2A6}"/>
                </a:ext>
              </a:extLst>
            </p:cNvPr>
            <p:cNvSpPr/>
            <p:nvPr/>
          </p:nvSpPr>
          <p:spPr bwMode="auto">
            <a:xfrm>
              <a:off x="5012873" y="5396123"/>
              <a:ext cx="130229" cy="393901"/>
            </a:xfrm>
            <a:custGeom>
              <a:avLst/>
              <a:gdLst>
                <a:gd name="connsiteX0" fmla="*/ 53672 w 130229"/>
                <a:gd name="connsiteY0" fmla="*/ 0 h 393901"/>
                <a:gd name="connsiteX1" fmla="*/ 130229 w 130229"/>
                <a:gd name="connsiteY1" fmla="*/ 11031 h 393901"/>
                <a:gd name="connsiteX2" fmla="*/ 116817 w 130229"/>
                <a:gd name="connsiteY2" fmla="*/ 50673 h 393901"/>
                <a:gd name="connsiteX3" fmla="*/ 89180 w 130229"/>
                <a:gd name="connsiteY3" fmla="*/ 46563 h 393901"/>
                <a:gd name="connsiteX4" fmla="*/ 69196 w 130229"/>
                <a:gd name="connsiteY4" fmla="*/ 190607 h 393901"/>
                <a:gd name="connsiteX5" fmla="*/ 0 w 130229"/>
                <a:gd name="connsiteY5" fmla="*/ 393901 h 393901"/>
                <a:gd name="connsiteX6" fmla="*/ 53672 w 130229"/>
                <a:gd name="connsiteY6" fmla="*/ 0 h 3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229" h="393901">
                  <a:moveTo>
                    <a:pt x="53672" y="0"/>
                  </a:moveTo>
                  <a:lnTo>
                    <a:pt x="130229" y="11031"/>
                  </a:lnTo>
                  <a:lnTo>
                    <a:pt x="116817" y="50673"/>
                  </a:lnTo>
                  <a:lnTo>
                    <a:pt x="89180" y="46563"/>
                  </a:lnTo>
                  <a:lnTo>
                    <a:pt x="69196" y="190607"/>
                  </a:lnTo>
                  <a:lnTo>
                    <a:pt x="0" y="393901"/>
                  </a:lnTo>
                  <a:lnTo>
                    <a:pt x="53672" y="0"/>
                  </a:ln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64" name="Freeform: Shape 63">
              <a:extLst>
                <a:ext uri="{FF2B5EF4-FFF2-40B4-BE49-F238E27FC236}">
                  <a16:creationId xmlns:a16="http://schemas.microsoft.com/office/drawing/2014/main" id="{D5E05CD3-6189-44FE-B15E-FAFE4CF90FB1}"/>
                </a:ext>
              </a:extLst>
            </p:cNvPr>
            <p:cNvSpPr/>
            <p:nvPr/>
          </p:nvSpPr>
          <p:spPr bwMode="auto">
            <a:xfrm>
              <a:off x="5338590" y="5514504"/>
              <a:ext cx="41044" cy="41044"/>
            </a:xfrm>
            <a:custGeom>
              <a:avLst/>
              <a:gdLst>
                <a:gd name="connsiteX0" fmla="*/ 15212 w 41044"/>
                <a:gd name="connsiteY0" fmla="*/ 703 h 41044"/>
                <a:gd name="connsiteX1" fmla="*/ 30782 w 41044"/>
                <a:gd name="connsiteY1" fmla="*/ 2753 h 41044"/>
                <a:gd name="connsiteX2" fmla="*/ 38292 w 41044"/>
                <a:gd name="connsiteY2" fmla="*/ 30781 h 41044"/>
                <a:gd name="connsiteX3" fmla="*/ 10263 w 41044"/>
                <a:gd name="connsiteY3" fmla="*/ 38292 h 41044"/>
                <a:gd name="connsiteX4" fmla="*/ 2753 w 41044"/>
                <a:gd name="connsiteY4" fmla="*/ 10262 h 41044"/>
                <a:gd name="connsiteX5" fmla="*/ 15212 w 41044"/>
                <a:gd name="connsiteY5" fmla="*/ 703 h 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44" h="41044">
                  <a:moveTo>
                    <a:pt x="15212" y="703"/>
                  </a:moveTo>
                  <a:cubicBezTo>
                    <a:pt x="20284" y="-656"/>
                    <a:pt x="25875" y="-80"/>
                    <a:pt x="30782" y="2753"/>
                  </a:cubicBezTo>
                  <a:cubicBezTo>
                    <a:pt x="40595" y="8419"/>
                    <a:pt x="43958" y="20967"/>
                    <a:pt x="38292" y="30781"/>
                  </a:cubicBezTo>
                  <a:cubicBezTo>
                    <a:pt x="32626" y="40595"/>
                    <a:pt x="20077" y="43958"/>
                    <a:pt x="10263" y="38292"/>
                  </a:cubicBezTo>
                  <a:cubicBezTo>
                    <a:pt x="449" y="32626"/>
                    <a:pt x="-2913" y="20076"/>
                    <a:pt x="2753" y="10262"/>
                  </a:cubicBezTo>
                  <a:cubicBezTo>
                    <a:pt x="5586" y="5356"/>
                    <a:pt x="10140" y="2062"/>
                    <a:pt x="15212" y="703"/>
                  </a:cubicBez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65" name="Freeform: Shape 64">
              <a:extLst>
                <a:ext uri="{FF2B5EF4-FFF2-40B4-BE49-F238E27FC236}">
                  <a16:creationId xmlns:a16="http://schemas.microsoft.com/office/drawing/2014/main" id="{E32AF856-E597-4AAD-9587-94CAEC0FF6C5}"/>
                </a:ext>
              </a:extLst>
            </p:cNvPr>
            <p:cNvSpPr/>
            <p:nvPr/>
          </p:nvSpPr>
          <p:spPr bwMode="auto">
            <a:xfrm>
              <a:off x="5208358" y="5624665"/>
              <a:ext cx="130520" cy="116881"/>
            </a:xfrm>
            <a:custGeom>
              <a:avLst/>
              <a:gdLst>
                <a:gd name="connsiteX0" fmla="*/ 42722 w 130520"/>
                <a:gd name="connsiteY0" fmla="*/ 753 h 116881"/>
                <a:gd name="connsiteX1" fmla="*/ 92618 w 130520"/>
                <a:gd name="connsiteY1" fmla="*/ 11055 h 116881"/>
                <a:gd name="connsiteX2" fmla="*/ 124492 w 130520"/>
                <a:gd name="connsiteY2" fmla="*/ 92638 h 116881"/>
                <a:gd name="connsiteX3" fmla="*/ 37902 w 130520"/>
                <a:gd name="connsiteY3" fmla="*/ 105826 h 116881"/>
                <a:gd name="connsiteX4" fmla="*/ 6029 w 130520"/>
                <a:gd name="connsiteY4" fmla="*/ 24243 h 116881"/>
                <a:gd name="connsiteX5" fmla="*/ 42722 w 130520"/>
                <a:gd name="connsiteY5" fmla="*/ 753 h 11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20" h="116881">
                  <a:moveTo>
                    <a:pt x="42722" y="753"/>
                  </a:moveTo>
                  <a:cubicBezTo>
                    <a:pt x="58392" y="-1633"/>
                    <a:pt x="76262" y="1612"/>
                    <a:pt x="92618" y="11055"/>
                  </a:cubicBezTo>
                  <a:cubicBezTo>
                    <a:pt x="125332" y="29942"/>
                    <a:pt x="139602" y="66468"/>
                    <a:pt x="124492" y="92638"/>
                  </a:cubicBezTo>
                  <a:cubicBezTo>
                    <a:pt x="109383" y="118808"/>
                    <a:pt x="70616" y="124713"/>
                    <a:pt x="37902" y="105826"/>
                  </a:cubicBezTo>
                  <a:cubicBezTo>
                    <a:pt x="5190" y="86940"/>
                    <a:pt x="-9080" y="50413"/>
                    <a:pt x="6029" y="24243"/>
                  </a:cubicBezTo>
                  <a:cubicBezTo>
                    <a:pt x="13584" y="11158"/>
                    <a:pt x="27053" y="3140"/>
                    <a:pt x="42722" y="753"/>
                  </a:cubicBez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66" name="Freeform: Shape 65">
              <a:extLst>
                <a:ext uri="{FF2B5EF4-FFF2-40B4-BE49-F238E27FC236}">
                  <a16:creationId xmlns:a16="http://schemas.microsoft.com/office/drawing/2014/main" id="{8562D8FA-25D1-4555-B1C1-0650D17FA7EC}"/>
                </a:ext>
              </a:extLst>
            </p:cNvPr>
            <p:cNvSpPr/>
            <p:nvPr/>
          </p:nvSpPr>
          <p:spPr bwMode="auto">
            <a:xfrm>
              <a:off x="5167603" y="5810662"/>
              <a:ext cx="41044" cy="41044"/>
            </a:xfrm>
            <a:custGeom>
              <a:avLst/>
              <a:gdLst>
                <a:gd name="connsiteX0" fmla="*/ 15212 w 41044"/>
                <a:gd name="connsiteY0" fmla="*/ 703 h 41044"/>
                <a:gd name="connsiteX1" fmla="*/ 30782 w 41044"/>
                <a:gd name="connsiteY1" fmla="*/ 2753 h 41044"/>
                <a:gd name="connsiteX2" fmla="*/ 38292 w 41044"/>
                <a:gd name="connsiteY2" fmla="*/ 30781 h 41044"/>
                <a:gd name="connsiteX3" fmla="*/ 10263 w 41044"/>
                <a:gd name="connsiteY3" fmla="*/ 38292 h 41044"/>
                <a:gd name="connsiteX4" fmla="*/ 2753 w 41044"/>
                <a:gd name="connsiteY4" fmla="*/ 10262 h 41044"/>
                <a:gd name="connsiteX5" fmla="*/ 15212 w 41044"/>
                <a:gd name="connsiteY5" fmla="*/ 703 h 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44" h="41044">
                  <a:moveTo>
                    <a:pt x="15212" y="703"/>
                  </a:moveTo>
                  <a:cubicBezTo>
                    <a:pt x="20284" y="-656"/>
                    <a:pt x="25875" y="-80"/>
                    <a:pt x="30782" y="2753"/>
                  </a:cubicBezTo>
                  <a:cubicBezTo>
                    <a:pt x="40595" y="8419"/>
                    <a:pt x="43958" y="20967"/>
                    <a:pt x="38292" y="30781"/>
                  </a:cubicBezTo>
                  <a:cubicBezTo>
                    <a:pt x="32626" y="40595"/>
                    <a:pt x="20077" y="43958"/>
                    <a:pt x="10263" y="38292"/>
                  </a:cubicBezTo>
                  <a:cubicBezTo>
                    <a:pt x="449" y="32626"/>
                    <a:pt x="-2913" y="20076"/>
                    <a:pt x="2753" y="10262"/>
                  </a:cubicBezTo>
                  <a:cubicBezTo>
                    <a:pt x="5586" y="5356"/>
                    <a:pt x="10140" y="2062"/>
                    <a:pt x="15212" y="703"/>
                  </a:cubicBezTo>
                  <a:close/>
                </a:path>
              </a:pathLst>
            </a:custGeom>
            <a:grpFill/>
            <a:ln w="12700" cap="rnd">
              <a:solidFill>
                <a:schemeClr val="bg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Arial" charset="0"/>
                <a:cs typeface="Arial" charset="0"/>
              </a:endParaRPr>
            </a:p>
          </p:txBody>
        </p:sp>
      </p:grpSp>
      <p:grpSp>
        <p:nvGrpSpPr>
          <p:cNvPr id="16" name="Group 15">
            <a:extLst>
              <a:ext uri="{FF2B5EF4-FFF2-40B4-BE49-F238E27FC236}">
                <a16:creationId xmlns:a16="http://schemas.microsoft.com/office/drawing/2014/main" id="{FCEFD313-588C-40E6-AE97-51DE9C8981D3}"/>
              </a:ext>
            </a:extLst>
          </p:cNvPr>
          <p:cNvGrpSpPr/>
          <p:nvPr/>
        </p:nvGrpSpPr>
        <p:grpSpPr>
          <a:xfrm>
            <a:off x="5559300" y="3111643"/>
            <a:ext cx="1073399" cy="1060260"/>
            <a:chOff x="5316609" y="3216883"/>
            <a:chExt cx="1073399" cy="1060260"/>
          </a:xfrm>
          <a:solidFill>
            <a:schemeClr val="tx2">
              <a:lumMod val="75000"/>
            </a:schemeClr>
          </a:solidFill>
        </p:grpSpPr>
        <p:sp>
          <p:nvSpPr>
            <p:cNvPr id="47" name="Rectangle 46">
              <a:extLst>
                <a:ext uri="{FF2B5EF4-FFF2-40B4-BE49-F238E27FC236}">
                  <a16:creationId xmlns:a16="http://schemas.microsoft.com/office/drawing/2014/main" id="{53698AE2-1629-4E73-822A-1255AB5D9E49}"/>
                </a:ext>
              </a:extLst>
            </p:cNvPr>
            <p:cNvSpPr/>
            <p:nvPr/>
          </p:nvSpPr>
          <p:spPr bwMode="auto">
            <a:xfrm>
              <a:off x="5316609" y="3453633"/>
              <a:ext cx="823510" cy="823510"/>
            </a:xfrm>
            <a:prstGeom prst="rect">
              <a:avLst/>
            </a:prstGeom>
            <a:grpFill/>
            <a:ln w="15875">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95" name="Freeform: Shape 94">
              <a:extLst>
                <a:ext uri="{FF2B5EF4-FFF2-40B4-BE49-F238E27FC236}">
                  <a16:creationId xmlns:a16="http://schemas.microsoft.com/office/drawing/2014/main" id="{6767FBC3-33DA-4013-A5BA-34DC56671701}"/>
                </a:ext>
              </a:extLst>
            </p:cNvPr>
            <p:cNvSpPr/>
            <p:nvPr/>
          </p:nvSpPr>
          <p:spPr bwMode="auto">
            <a:xfrm>
              <a:off x="5316609" y="3216883"/>
              <a:ext cx="1073399" cy="1060260"/>
            </a:xfrm>
            <a:custGeom>
              <a:avLst/>
              <a:gdLst>
                <a:gd name="connsiteX0" fmla="*/ 1073399 w 1073399"/>
                <a:gd name="connsiteY0" fmla="*/ 0 h 1060260"/>
                <a:gd name="connsiteX1" fmla="*/ 1036388 w 1073399"/>
                <a:gd name="connsiteY1" fmla="*/ 355572 h 1060260"/>
                <a:gd name="connsiteX2" fmla="*/ 956748 w 1073399"/>
                <a:gd name="connsiteY2" fmla="*/ 275931 h 1060260"/>
                <a:gd name="connsiteX3" fmla="*/ 172419 w 1073399"/>
                <a:gd name="connsiteY3" fmla="*/ 1060260 h 1060260"/>
                <a:gd name="connsiteX4" fmla="*/ 0 w 1073399"/>
                <a:gd name="connsiteY4" fmla="*/ 1060260 h 1060260"/>
                <a:gd name="connsiteX5" fmla="*/ 0 w 1073399"/>
                <a:gd name="connsiteY5" fmla="*/ 914117 h 1060260"/>
                <a:gd name="connsiteX6" fmla="*/ 797467 w 1073399"/>
                <a:gd name="connsiteY6" fmla="*/ 116651 h 1060260"/>
                <a:gd name="connsiteX7" fmla="*/ 717826 w 1073399"/>
                <a:gd name="connsiteY7" fmla="*/ 37010 h 10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399" h="1060260">
                  <a:moveTo>
                    <a:pt x="1073399" y="0"/>
                  </a:moveTo>
                  <a:lnTo>
                    <a:pt x="1036388" y="355572"/>
                  </a:lnTo>
                  <a:lnTo>
                    <a:pt x="956748" y="275931"/>
                  </a:lnTo>
                  <a:lnTo>
                    <a:pt x="172419" y="1060260"/>
                  </a:lnTo>
                  <a:lnTo>
                    <a:pt x="0" y="1060260"/>
                  </a:lnTo>
                  <a:lnTo>
                    <a:pt x="0" y="914117"/>
                  </a:lnTo>
                  <a:lnTo>
                    <a:pt x="797467" y="116651"/>
                  </a:lnTo>
                  <a:lnTo>
                    <a:pt x="717826" y="37010"/>
                  </a:lnTo>
                  <a:close/>
                </a:path>
              </a:pathLst>
            </a:custGeom>
            <a:grpFill/>
            <a:ln w="15875">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cxnSp>
        <p:nvCxnSpPr>
          <p:cNvPr id="19" name="Straight Connector 18">
            <a:extLst>
              <a:ext uri="{FF2B5EF4-FFF2-40B4-BE49-F238E27FC236}">
                <a16:creationId xmlns:a16="http://schemas.microsoft.com/office/drawing/2014/main" id="{5AE0978A-771F-4836-B7EE-E0E215DDE059}"/>
              </a:ext>
            </a:extLst>
          </p:cNvPr>
          <p:cNvCxnSpPr/>
          <p:nvPr/>
        </p:nvCxnSpPr>
        <p:spPr>
          <a:xfrm>
            <a:off x="2640366"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901B6C-3FDC-4A31-987D-23039D8D4538}"/>
              </a:ext>
            </a:extLst>
          </p:cNvPr>
          <p:cNvCxnSpPr/>
          <p:nvPr/>
        </p:nvCxnSpPr>
        <p:spPr>
          <a:xfrm>
            <a:off x="4945138"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76C82B7-C43C-42D6-B484-523510F15593}"/>
              </a:ext>
            </a:extLst>
          </p:cNvPr>
          <p:cNvCxnSpPr/>
          <p:nvPr/>
        </p:nvCxnSpPr>
        <p:spPr>
          <a:xfrm>
            <a:off x="7249910"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C8E701A-1D36-4B0D-A789-1D5E37A17C6C}"/>
              </a:ext>
            </a:extLst>
          </p:cNvPr>
          <p:cNvCxnSpPr/>
          <p:nvPr/>
        </p:nvCxnSpPr>
        <p:spPr>
          <a:xfrm>
            <a:off x="9554681"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645F531-B328-42EA-8C2E-B0A4CF307B68}"/>
              </a:ext>
            </a:extLst>
          </p:cNvPr>
          <p:cNvSpPr txBox="1"/>
          <p:nvPr/>
        </p:nvSpPr>
        <p:spPr>
          <a:xfrm>
            <a:off x="573581" y="4400695"/>
            <a:ext cx="1828800" cy="646331"/>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The broadest SQL Server compatibility and VNET support</a:t>
            </a:r>
          </a:p>
        </p:txBody>
      </p:sp>
      <p:sp>
        <p:nvSpPr>
          <p:cNvPr id="37" name="TextBox 36">
            <a:extLst>
              <a:ext uri="{FF2B5EF4-FFF2-40B4-BE49-F238E27FC236}">
                <a16:creationId xmlns:a16="http://schemas.microsoft.com/office/drawing/2014/main" id="{B8518AC2-F406-4F42-B387-0F0C0FEACD54}"/>
              </a:ext>
            </a:extLst>
          </p:cNvPr>
          <p:cNvSpPr txBox="1"/>
          <p:nvPr/>
        </p:nvSpPr>
        <p:spPr>
          <a:xfrm>
            <a:off x="2878352" y="4396341"/>
            <a:ext cx="1828800" cy="646331"/>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Up to 80% savings with Azure Hybrid Benefit and reserved capacity </a:t>
            </a:r>
          </a:p>
        </p:txBody>
      </p:sp>
      <p:sp>
        <p:nvSpPr>
          <p:cNvPr id="38" name="TextBox 37">
            <a:extLst>
              <a:ext uri="{FF2B5EF4-FFF2-40B4-BE49-F238E27FC236}">
                <a16:creationId xmlns:a16="http://schemas.microsoft.com/office/drawing/2014/main" id="{E35200FE-941E-4F36-9864-E5F27FEB8471}"/>
              </a:ext>
            </a:extLst>
          </p:cNvPr>
          <p:cNvSpPr txBox="1"/>
          <p:nvPr/>
        </p:nvSpPr>
        <p:spPr>
          <a:xfrm>
            <a:off x="5183124" y="4396341"/>
            <a:ext cx="1828800" cy="646331"/>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Up to 100 TB of on-demand scalable</a:t>
            </a:r>
            <a:b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b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 storage per DB </a:t>
            </a:r>
          </a:p>
        </p:txBody>
      </p:sp>
      <p:sp>
        <p:nvSpPr>
          <p:cNvPr id="40" name="TextBox 39">
            <a:extLst>
              <a:ext uri="{FF2B5EF4-FFF2-40B4-BE49-F238E27FC236}">
                <a16:creationId xmlns:a16="http://schemas.microsoft.com/office/drawing/2014/main" id="{F77F9A81-4F8C-4FF1-91F9-48E02403D7EE}"/>
              </a:ext>
            </a:extLst>
          </p:cNvPr>
          <p:cNvSpPr txBox="1"/>
          <p:nvPr/>
        </p:nvSpPr>
        <p:spPr>
          <a:xfrm>
            <a:off x="7487896" y="4380225"/>
            <a:ext cx="1828800" cy="646331"/>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Layers of security and 99.99 percent availability SLA </a:t>
            </a:r>
          </a:p>
        </p:txBody>
      </p:sp>
      <p:sp>
        <p:nvSpPr>
          <p:cNvPr id="41" name="TextBox 40">
            <a:extLst>
              <a:ext uri="{FF2B5EF4-FFF2-40B4-BE49-F238E27FC236}">
                <a16:creationId xmlns:a16="http://schemas.microsoft.com/office/drawing/2014/main" id="{93B0571B-1563-47BD-B319-1782F71BF8C6}"/>
              </a:ext>
            </a:extLst>
          </p:cNvPr>
          <p:cNvSpPr txBox="1"/>
          <p:nvPr/>
        </p:nvSpPr>
        <p:spPr>
          <a:xfrm>
            <a:off x="9792663" y="4355424"/>
            <a:ext cx="1828800" cy="646331"/>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505050"/>
                    </a:gs>
                    <a:gs pos="30000">
                      <a:srgbClr val="505050"/>
                    </a:gs>
                  </a:gsLst>
                  <a:lin ang="5400000" scaled="0"/>
                </a:gradFill>
                <a:effectLst/>
                <a:uLnTx/>
                <a:uFillTx/>
                <a:latin typeface="Segoe UI"/>
                <a:ea typeface="+mn-ea"/>
                <a:cs typeface="+mn-cs"/>
              </a:rPr>
              <a:t>Intelligent performance tuning and intelligent protection </a:t>
            </a:r>
          </a:p>
        </p:txBody>
      </p:sp>
      <p:sp>
        <p:nvSpPr>
          <p:cNvPr id="42" name="TextBox 41">
            <a:extLst>
              <a:ext uri="{FF2B5EF4-FFF2-40B4-BE49-F238E27FC236}">
                <a16:creationId xmlns:a16="http://schemas.microsoft.com/office/drawing/2014/main" id="{0F29F343-C745-45CD-ADA5-15488EA239E5}"/>
              </a:ext>
            </a:extLst>
          </p:cNvPr>
          <p:cNvSpPr txBox="1"/>
          <p:nvPr/>
        </p:nvSpPr>
        <p:spPr>
          <a:xfrm>
            <a:off x="1198788" y="5538369"/>
            <a:ext cx="9794425" cy="341632"/>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78D7"/>
                </a:solidFill>
                <a:effectLst/>
                <a:uLnTx/>
                <a:uFillTx/>
                <a:latin typeface="Segoe UI Light"/>
                <a:ea typeface="+mn-ea"/>
                <a:cs typeface="+mn-cs"/>
              </a:rPr>
              <a:t>The best and most economical cloud destination</a:t>
            </a:r>
          </a:p>
        </p:txBody>
      </p:sp>
      <p:sp>
        <p:nvSpPr>
          <p:cNvPr id="43" name="Title 5">
            <a:extLst>
              <a:ext uri="{FF2B5EF4-FFF2-40B4-BE49-F238E27FC236}">
                <a16:creationId xmlns:a16="http://schemas.microsoft.com/office/drawing/2014/main" id="{8399C10A-0C1D-489E-B629-D999FF3674AA}"/>
              </a:ext>
            </a:extLst>
          </p:cNvPr>
          <p:cNvSpPr txBox="1">
            <a:spLocks/>
          </p:cNvSpPr>
          <p:nvPr/>
        </p:nvSpPr>
        <p:spPr>
          <a:xfrm>
            <a:off x="588262" y="985331"/>
            <a:ext cx="10973351" cy="30777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solidFill>
                  <a:srgbClr val="0078D7"/>
                </a:solidFill>
                <a:effectLst/>
                <a:uLnTx/>
                <a:uFillTx/>
                <a:latin typeface="Segoe UI Light"/>
                <a:ea typeface="+mn-ea"/>
                <a:cs typeface="Segoe UI" pitchFamily="34" charset="0"/>
              </a:rPr>
              <a:t>Unparalleled security and performance of SQL in a fully managed environment</a:t>
            </a:r>
          </a:p>
        </p:txBody>
      </p:sp>
    </p:spTree>
    <p:extLst>
      <p:ext uri="{BB962C8B-B14F-4D97-AF65-F5344CB8AC3E}">
        <p14:creationId xmlns:p14="http://schemas.microsoft.com/office/powerpoint/2010/main" val="89608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890-5FB5-4B98-81E6-7C0311DB624B}"/>
              </a:ext>
            </a:extLst>
          </p:cNvPr>
          <p:cNvSpPr txBox="1">
            <a:spLocks/>
          </p:cNvSpPr>
          <p:nvPr/>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3" name="Title 1">
            <a:extLst>
              <a:ext uri="{FF2B5EF4-FFF2-40B4-BE49-F238E27FC236}">
                <a16:creationId xmlns:a16="http://schemas.microsoft.com/office/drawing/2014/main" id="{B2FFCF97-DD87-470B-B6AD-117D3BEC68A0}"/>
              </a:ext>
            </a:extLst>
          </p:cNvPr>
          <p:cNvSpPr txBox="1">
            <a:spLocks/>
          </p:cNvSpPr>
          <p:nvPr/>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cxnSp>
        <p:nvCxnSpPr>
          <p:cNvPr id="4" name="Straight Connector 3">
            <a:extLst>
              <a:ext uri="{FF2B5EF4-FFF2-40B4-BE49-F238E27FC236}">
                <a16:creationId xmlns:a16="http://schemas.microsoft.com/office/drawing/2014/main" id="{1501B21F-DA5D-471A-BA2D-A8C3A0600035}"/>
              </a:ext>
            </a:extLst>
          </p:cNvPr>
          <p:cNvCxnSpPr/>
          <p:nvPr/>
        </p:nvCxnSpPr>
        <p:spPr>
          <a:xfrm>
            <a:off x="364835" y="6470368"/>
            <a:ext cx="11490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1EA2F7-DF54-456D-9D39-23638E106D47}"/>
              </a:ext>
            </a:extLst>
          </p:cNvPr>
          <p:cNvSpPr txBox="1"/>
          <p:nvPr/>
        </p:nvSpPr>
        <p:spPr>
          <a:xfrm>
            <a:off x="838200" y="168166"/>
            <a:ext cx="63395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yriad Pro"/>
                <a:ea typeface="+mn-ea"/>
                <a:cs typeface="+mn-cs"/>
              </a:rPr>
              <a:t>About MicroWarehouse</a:t>
            </a:r>
            <a:endParaRPr kumimoji="0" lang="en-GB" sz="40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E505D5F6-65AA-46E3-99CE-B03329173CE9}"/>
              </a:ext>
            </a:extLst>
          </p:cNvPr>
          <p:cNvSpPr txBox="1"/>
          <p:nvPr/>
        </p:nvSpPr>
        <p:spPr>
          <a:xfrm>
            <a:off x="838200" y="782343"/>
            <a:ext cx="4199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AC900"/>
                </a:solidFill>
                <a:effectLst/>
                <a:uLnTx/>
                <a:uFillTx/>
                <a:latin typeface="Myriad Pro"/>
                <a:ea typeface="+mn-ea"/>
                <a:cs typeface="+mn-cs"/>
              </a:rPr>
              <a:t>Value added distributor</a:t>
            </a:r>
          </a:p>
        </p:txBody>
      </p:sp>
      <p:cxnSp>
        <p:nvCxnSpPr>
          <p:cNvPr id="7" name="Straight Connector 6">
            <a:extLst>
              <a:ext uri="{FF2B5EF4-FFF2-40B4-BE49-F238E27FC236}">
                <a16:creationId xmlns:a16="http://schemas.microsoft.com/office/drawing/2014/main" id="{A581EDBB-B0B6-4CF9-AE80-451E327FE93D}"/>
              </a:ext>
            </a:extLst>
          </p:cNvPr>
          <p:cNvCxnSpPr>
            <a:cxnSpLocks/>
          </p:cNvCxnSpPr>
          <p:nvPr/>
        </p:nvCxnSpPr>
        <p:spPr>
          <a:xfrm>
            <a:off x="733097" y="231228"/>
            <a:ext cx="0" cy="935420"/>
          </a:xfrm>
          <a:prstGeom prst="line">
            <a:avLst/>
          </a:prstGeom>
          <a:ln w="34925">
            <a:solidFill>
              <a:srgbClr val="27272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AB331A-08F2-4496-A92B-AC39FEEB2E91}"/>
              </a:ext>
            </a:extLst>
          </p:cNvPr>
          <p:cNvSpPr txBox="1"/>
          <p:nvPr/>
        </p:nvSpPr>
        <p:spPr>
          <a:xfrm>
            <a:off x="838200" y="1330036"/>
            <a:ext cx="10515600"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Myriad Pro"/>
                <a:ea typeface="+mn-ea"/>
                <a:cs typeface="+mn-cs"/>
              </a:rPr>
              <a:t>Irish owned/located distributor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Park West, Dublin 12, Ireland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Myriad Pro"/>
                <a:ea typeface="+mn-ea"/>
                <a:cs typeface="+mn-cs"/>
              </a:rPr>
              <a:t>Distributors for: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Microsoft on-premises &amp; cloud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Microsoft Surface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Veeam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SkyKick for Office 365 backup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err="1">
                <a:ln>
                  <a:noFill/>
                </a:ln>
                <a:solidFill>
                  <a:prstClr val="black"/>
                </a:solidFill>
                <a:effectLst/>
                <a:uLnTx/>
                <a:uFillTx/>
                <a:latin typeface="Myriad Pro"/>
                <a:ea typeface="+mn-ea"/>
                <a:cs typeface="+mn-cs"/>
              </a:rPr>
              <a:t>DataOn</a:t>
            </a:r>
            <a:r>
              <a:rPr kumimoji="0" lang="en-IE" sz="1800" b="0" i="0" u="none" strike="noStrike" kern="1200" cap="none" spc="0" normalizeH="0" baseline="0" noProof="0" dirty="0">
                <a:ln>
                  <a:noFill/>
                </a:ln>
                <a:solidFill>
                  <a:prstClr val="black"/>
                </a:solidFill>
                <a:effectLst/>
                <a:uLnTx/>
                <a:uFillTx/>
                <a:latin typeface="Myriad Pro"/>
                <a:ea typeface="+mn-ea"/>
                <a:cs typeface="+mn-cs"/>
              </a:rPr>
              <a:t> for Storage Spaces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And many more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Myriad Pro"/>
                <a:ea typeface="+mn-ea"/>
                <a:cs typeface="+mn-cs"/>
              </a:rPr>
              <a:t>Value added distribution: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Much more than selling licenses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Cloud aggregation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Get your licensing right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Sales education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Myriad Pro"/>
                <a:ea typeface="+mn-ea"/>
                <a:cs typeface="+mn-cs"/>
              </a:rPr>
              <a:t>Technical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black"/>
                </a:solidFill>
                <a:effectLst/>
                <a:uLnTx/>
                <a:uFillTx/>
                <a:latin typeface="Myriad Pro"/>
                <a:ea typeface="+mn-ea"/>
                <a:cs typeface="+mn-cs"/>
              </a:rPr>
              <a:t>    @</a:t>
            </a:r>
            <a:r>
              <a:rPr kumimoji="0" lang="en-IE" sz="2400" b="0" i="0" u="none" strike="noStrike" kern="1200" cap="none" spc="0" normalizeH="0" baseline="0" noProof="0" dirty="0" err="1">
                <a:ln>
                  <a:noFill/>
                </a:ln>
                <a:solidFill>
                  <a:prstClr val="black"/>
                </a:solidFill>
                <a:effectLst/>
                <a:uLnTx/>
                <a:uFillTx/>
                <a:latin typeface="Myriad Pro"/>
                <a:ea typeface="+mn-ea"/>
                <a:cs typeface="+mn-cs"/>
              </a:rPr>
              <a:t>MWHDistribution</a:t>
            </a:r>
            <a:r>
              <a:rPr kumimoji="0" lang="en-IE" sz="2400" b="0" i="0" u="none" strike="noStrike" kern="1200" cap="none" spc="0" normalizeH="0" baseline="0" noProof="0" dirty="0">
                <a:ln>
                  <a:noFill/>
                </a:ln>
                <a:solidFill>
                  <a:prstClr val="black"/>
                </a:solidFill>
                <a:effectLst/>
                <a:uLnTx/>
                <a:uFillTx/>
                <a:latin typeface="Myriad Pro"/>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Myriad Pro"/>
              <a:ea typeface="+mn-ea"/>
              <a:cs typeface="+mn-cs"/>
            </a:endParaRPr>
          </a:p>
        </p:txBody>
      </p:sp>
      <p:pic>
        <p:nvPicPr>
          <p:cNvPr id="15" name="Picture 14">
            <a:extLst>
              <a:ext uri="{FF2B5EF4-FFF2-40B4-BE49-F238E27FC236}">
                <a16:creationId xmlns:a16="http://schemas.microsoft.com/office/drawing/2014/main" id="{CC020811-7D3D-4211-9EC7-D5AD48E92369}"/>
              </a:ext>
            </a:extLst>
          </p:cNvPr>
          <p:cNvPicPr>
            <a:picLocks noChangeAspect="1"/>
          </p:cNvPicPr>
          <p:nvPr/>
        </p:nvPicPr>
        <p:blipFill>
          <a:blip r:embed="rId2"/>
          <a:stretch>
            <a:fillRect/>
          </a:stretch>
        </p:blipFill>
        <p:spPr>
          <a:xfrm>
            <a:off x="8753713" y="1680823"/>
            <a:ext cx="2854057" cy="984539"/>
          </a:xfrm>
          <a:prstGeom prst="rect">
            <a:avLst/>
          </a:prstGeom>
        </p:spPr>
      </p:pic>
      <p:pic>
        <p:nvPicPr>
          <p:cNvPr id="18" name="Picture 2" descr="1259px-Twitter_bird_logo_2012.svg.png (1259×1024)">
            <a:extLst>
              <a:ext uri="{FF2B5EF4-FFF2-40B4-BE49-F238E27FC236}">
                <a16:creationId xmlns:a16="http://schemas.microsoft.com/office/drawing/2014/main" id="{77515A88-F6E1-47CC-A4CA-0666AC0A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12085"/>
            <a:ext cx="362983" cy="2952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tintri.com/sites/default/files/Veeam.png">
            <a:extLst>
              <a:ext uri="{FF2B5EF4-FFF2-40B4-BE49-F238E27FC236}">
                <a16:creationId xmlns:a16="http://schemas.microsoft.com/office/drawing/2014/main" id="{1C2C149F-4CFB-432A-B406-B3B3058A9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0129" y="3296670"/>
            <a:ext cx="3541247" cy="14662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384F626-3B1C-40FF-9CA0-1A6B0BB6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550" y="2739356"/>
            <a:ext cx="2559338" cy="853113"/>
          </a:xfrm>
          <a:prstGeom prst="rect">
            <a:avLst/>
          </a:prstGeom>
        </p:spPr>
      </p:pic>
      <p:pic>
        <p:nvPicPr>
          <p:cNvPr id="9" name="Picture 2" descr="Image result for watchguard logo">
            <a:extLst>
              <a:ext uri="{FF2B5EF4-FFF2-40B4-BE49-F238E27FC236}">
                <a16:creationId xmlns:a16="http://schemas.microsoft.com/office/drawing/2014/main" id="{E9E3412B-2A99-43E0-96CC-E23D1F8368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8901" y="4510986"/>
            <a:ext cx="2975435" cy="853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ymanteclogo">
            <a:extLst>
              <a:ext uri="{FF2B5EF4-FFF2-40B4-BE49-F238E27FC236}">
                <a16:creationId xmlns:a16="http://schemas.microsoft.com/office/drawing/2014/main" id="{DAB3ACD1-8B9C-44A7-AEC1-0EFDE9895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0347" y="5438093"/>
            <a:ext cx="3092541" cy="8154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sign&#10;&#10;Description automatically generated">
            <a:extLst>
              <a:ext uri="{FF2B5EF4-FFF2-40B4-BE49-F238E27FC236}">
                <a16:creationId xmlns:a16="http://schemas.microsoft.com/office/drawing/2014/main" id="{773852B0-E692-44CB-BB61-AD43747F1A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2683" y="112805"/>
            <a:ext cx="3630044" cy="1252364"/>
          </a:xfrm>
          <a:prstGeom prst="rect">
            <a:avLst/>
          </a:prstGeom>
        </p:spPr>
      </p:pic>
    </p:spTree>
    <p:extLst>
      <p:ext uri="{BB962C8B-B14F-4D97-AF65-F5344CB8AC3E}">
        <p14:creationId xmlns:p14="http://schemas.microsoft.com/office/powerpoint/2010/main" val="64883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4DD6-49FE-442F-B3C3-1CE67E59DFEA}"/>
              </a:ext>
            </a:extLst>
          </p:cNvPr>
          <p:cNvSpPr>
            <a:spLocks noGrp="1"/>
          </p:cNvSpPr>
          <p:nvPr>
            <p:ph type="title"/>
          </p:nvPr>
        </p:nvSpPr>
        <p:spPr/>
        <p:txBody>
          <a:bodyPr/>
          <a:lstStyle/>
          <a:p>
            <a:r>
              <a:rPr lang="en-US" sz="4000" b="1" dirty="0">
                <a:latin typeface="Segoe UI Semibold" panose="020B0702040204020203" pitchFamily="34" charset="0"/>
                <a:cs typeface="Segoe UI Semibold" panose="020B0702040204020203" pitchFamily="34" charset="0"/>
              </a:rPr>
              <a:t>Azure SQL Database hosting options</a:t>
            </a:r>
          </a:p>
        </p:txBody>
      </p:sp>
      <p:sp>
        <p:nvSpPr>
          <p:cNvPr id="39" name="Rectangle 38">
            <a:extLst>
              <a:ext uri="{FF2B5EF4-FFF2-40B4-BE49-F238E27FC236}">
                <a16:creationId xmlns:a16="http://schemas.microsoft.com/office/drawing/2014/main" id="{ED43B344-E948-4E23-B859-D72496C258DE}"/>
              </a:ext>
            </a:extLst>
          </p:cNvPr>
          <p:cNvSpPr/>
          <p:nvPr/>
        </p:nvSpPr>
        <p:spPr bwMode="auto">
          <a:xfrm>
            <a:off x="4708094" y="2268434"/>
            <a:ext cx="2775812" cy="37917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609468"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Azure SQL Database</a:t>
            </a:r>
          </a:p>
        </p:txBody>
      </p:sp>
      <p:sp>
        <p:nvSpPr>
          <p:cNvPr id="40" name="Rectangle 39">
            <a:extLst>
              <a:ext uri="{FF2B5EF4-FFF2-40B4-BE49-F238E27FC236}">
                <a16:creationId xmlns:a16="http://schemas.microsoft.com/office/drawing/2014/main" id="{C8DE3FF5-5ECC-4E91-B0F2-012AE9923115}"/>
              </a:ext>
            </a:extLst>
          </p:cNvPr>
          <p:cNvSpPr/>
          <p:nvPr/>
        </p:nvSpPr>
        <p:spPr>
          <a:xfrm>
            <a:off x="1346306" y="3490297"/>
            <a:ext cx="2262420" cy="646331"/>
          </a:xfrm>
          <a:prstGeom prst="rect">
            <a:avLst/>
          </a:prstGeom>
          <a:ln>
            <a:noFill/>
          </a:ln>
        </p:spPr>
        <p:txBody>
          <a:bodyPr wrap="square">
            <a:spAutoFit/>
          </a:bodyPr>
          <a:lstStyle/>
          <a:p>
            <a:pPr marL="0" marR="0" lvl="0" indent="0" algn="ctr" defTabSz="6094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a:ea typeface="+mn-ea"/>
                <a:cs typeface="+mn-cs"/>
              </a:rPr>
              <a:t>Database-scoped deployment option with predictable workload performance</a:t>
            </a:r>
          </a:p>
        </p:txBody>
      </p:sp>
      <p:sp>
        <p:nvSpPr>
          <p:cNvPr id="41" name="Rectangle 40">
            <a:extLst>
              <a:ext uri="{FF2B5EF4-FFF2-40B4-BE49-F238E27FC236}">
                <a16:creationId xmlns:a16="http://schemas.microsoft.com/office/drawing/2014/main" id="{A3F910AB-F773-4912-830F-C34D88DDCAB6}"/>
              </a:ext>
            </a:extLst>
          </p:cNvPr>
          <p:cNvSpPr/>
          <p:nvPr/>
        </p:nvSpPr>
        <p:spPr>
          <a:xfrm>
            <a:off x="4815840" y="3490297"/>
            <a:ext cx="2560320" cy="646331"/>
          </a:xfrm>
          <a:prstGeom prst="rect">
            <a:avLst/>
          </a:prstGeom>
          <a:ln>
            <a:noFill/>
          </a:ln>
        </p:spPr>
        <p:txBody>
          <a:bodyPr wrap="square">
            <a:spAutoFit/>
          </a:bodyPr>
          <a:lstStyle/>
          <a:p>
            <a:pPr marL="0" marR="0" lvl="0" indent="0" algn="ctr" defTabSz="6094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a:ea typeface="+mn-ea"/>
                <a:cs typeface="+mn-cs"/>
              </a:rPr>
              <a:t>Shared resource model optimized for greater efficiency of multi-tenant applications</a:t>
            </a:r>
          </a:p>
        </p:txBody>
      </p:sp>
      <p:sp>
        <p:nvSpPr>
          <p:cNvPr id="42" name="Title 1">
            <a:extLst>
              <a:ext uri="{FF2B5EF4-FFF2-40B4-BE49-F238E27FC236}">
                <a16:creationId xmlns:a16="http://schemas.microsoft.com/office/drawing/2014/main" id="{4F25FFB7-2BB4-463C-92FF-0EFE906E95B2}"/>
              </a:ext>
            </a:extLst>
          </p:cNvPr>
          <p:cNvSpPr txBox="1">
            <a:spLocks/>
          </p:cNvSpPr>
          <p:nvPr/>
        </p:nvSpPr>
        <p:spPr>
          <a:xfrm>
            <a:off x="1195831" y="4578607"/>
            <a:ext cx="2560320" cy="461651"/>
          </a:xfrm>
          <a:prstGeom prst="rect">
            <a:avLst/>
          </a:prstGeom>
          <a:ln>
            <a:noFill/>
          </a:ln>
        </p:spPr>
        <p:txBody>
          <a:bodyPr vert="horz" wrap="square" lIns="91427" tIns="45713" rIns="91427" bIns="45713"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935"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a:ln>
                  <a:noFill/>
                </a:ln>
                <a:solidFill>
                  <a:srgbClr val="0078D7"/>
                </a:solidFill>
                <a:effectLst/>
                <a:uLnTx/>
                <a:uFillTx/>
                <a:latin typeface="Segoe UI Semibold" panose="020B0702040204020203" pitchFamily="34" charset="0"/>
                <a:ea typeface="+mj-ea"/>
                <a:cs typeface="Segoe UI Semibold" panose="020B0702040204020203" pitchFamily="34" charset="0"/>
              </a:rPr>
              <a:t>Best for </a:t>
            </a:r>
            <a:r>
              <a:rPr kumimoji="0" lang="en-US" sz="1200" b="0" i="0" u="none" strike="noStrike" kern="1200" cap="none" spc="0" normalizeH="0" baseline="0" noProof="0">
                <a:ln>
                  <a:noFill/>
                </a:ln>
                <a:solidFill>
                  <a:srgbClr val="505050"/>
                </a:solidFill>
                <a:effectLst/>
                <a:uLnTx/>
                <a:uFillTx/>
                <a:latin typeface="Segoe UI"/>
                <a:ea typeface="+mj-ea"/>
                <a:cs typeface="+mj-cs"/>
              </a:rPr>
              <a:t>apps that require resource guarantee at database level</a:t>
            </a:r>
          </a:p>
        </p:txBody>
      </p:sp>
      <p:sp>
        <p:nvSpPr>
          <p:cNvPr id="43" name="Title 1">
            <a:extLst>
              <a:ext uri="{FF2B5EF4-FFF2-40B4-BE49-F238E27FC236}">
                <a16:creationId xmlns:a16="http://schemas.microsoft.com/office/drawing/2014/main" id="{6C77BC18-6F67-4908-919C-3C281DEC82E3}"/>
              </a:ext>
            </a:extLst>
          </p:cNvPr>
          <p:cNvSpPr txBox="1">
            <a:spLocks/>
          </p:cNvSpPr>
          <p:nvPr/>
        </p:nvSpPr>
        <p:spPr>
          <a:xfrm>
            <a:off x="4815840" y="4578607"/>
            <a:ext cx="2560320" cy="861760"/>
          </a:xfrm>
          <a:prstGeom prst="rect">
            <a:avLst/>
          </a:prstGeom>
          <a:ln>
            <a:noFill/>
          </a:ln>
        </p:spPr>
        <p:txBody>
          <a:bodyPr vert="horz" wrap="square" lIns="91427" tIns="45713" rIns="91427" bIns="45713"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935"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a:ln>
                  <a:noFill/>
                </a:ln>
                <a:solidFill>
                  <a:srgbClr val="0078D7"/>
                </a:solidFill>
                <a:effectLst/>
                <a:uLnTx/>
                <a:uFillTx/>
                <a:latin typeface="Segoe UI Semibold" panose="020B0702040204020203" pitchFamily="34" charset="0"/>
                <a:ea typeface="+mj-ea"/>
                <a:cs typeface="Segoe UI Semibold" panose="020B0702040204020203" pitchFamily="34" charset="0"/>
              </a:rPr>
              <a:t>Best for </a:t>
            </a:r>
            <a:r>
              <a:rPr kumimoji="0" lang="en-US" sz="1200" b="0" i="0" u="none" strike="noStrike" kern="1200" cap="none" spc="0" normalizeH="0" baseline="0" noProof="0">
                <a:ln>
                  <a:noFill/>
                </a:ln>
                <a:solidFill>
                  <a:srgbClr val="505050"/>
                </a:solidFill>
                <a:effectLst/>
                <a:uLnTx/>
                <a:uFillTx/>
                <a:latin typeface="Segoe UI"/>
                <a:ea typeface="+mj-ea"/>
                <a:cs typeface="+mj-cs"/>
              </a:rPr>
              <a:t>SaaS apps with multiple databases that can share resources at database level, achieving better cost efficiency</a:t>
            </a:r>
            <a:endParaRPr kumimoji="0" lang="en-US" sz="1200" b="1" i="0" u="none" strike="noStrike" kern="1200" cap="none" spc="0" normalizeH="0" baseline="0" noProof="0">
              <a:ln>
                <a:noFill/>
              </a:ln>
              <a:solidFill>
                <a:srgbClr val="505050"/>
              </a:solidFill>
              <a:effectLst/>
              <a:uLnTx/>
              <a:uFillTx/>
              <a:latin typeface="Segoe UI Semilight" panose="020B0402040204020203" pitchFamily="34" charset="0"/>
              <a:ea typeface="+mj-ea"/>
              <a:cs typeface="Segoe UI Semilight" panose="020B0402040204020203" pitchFamily="34" charset="0"/>
            </a:endParaRPr>
          </a:p>
        </p:txBody>
      </p:sp>
      <p:sp>
        <p:nvSpPr>
          <p:cNvPr id="45" name="Title 1">
            <a:extLst>
              <a:ext uri="{FF2B5EF4-FFF2-40B4-BE49-F238E27FC236}">
                <a16:creationId xmlns:a16="http://schemas.microsoft.com/office/drawing/2014/main" id="{FA2F5E3A-789A-4543-90B2-177D99B4EE13}"/>
              </a:ext>
            </a:extLst>
          </p:cNvPr>
          <p:cNvSpPr txBox="1">
            <a:spLocks/>
          </p:cNvSpPr>
          <p:nvPr/>
        </p:nvSpPr>
        <p:spPr>
          <a:xfrm>
            <a:off x="8434325" y="4578607"/>
            <a:ext cx="2560320" cy="461651"/>
          </a:xfrm>
          <a:prstGeom prst="rect">
            <a:avLst/>
          </a:prstGeom>
          <a:ln>
            <a:noFill/>
          </a:ln>
        </p:spPr>
        <p:txBody>
          <a:bodyPr vert="horz" wrap="square" lIns="91427" tIns="45713" rIns="91427" bIns="45713"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935"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a:ln>
                  <a:noFill/>
                </a:ln>
                <a:solidFill>
                  <a:srgbClr val="0078D7"/>
                </a:solidFill>
                <a:effectLst/>
                <a:uLnTx/>
                <a:uFillTx/>
                <a:latin typeface="Segoe UI Semibold" panose="020B0702040204020203" pitchFamily="34" charset="0"/>
                <a:ea typeface="+mj-ea"/>
                <a:cs typeface="Segoe UI Semibold" panose="020B0702040204020203" pitchFamily="34" charset="0"/>
              </a:rPr>
              <a:t>Best for </a:t>
            </a:r>
            <a:r>
              <a:rPr kumimoji="0" lang="en-US" sz="1200" b="0" i="0" u="none" strike="noStrike" kern="1200" cap="none" spc="0" normalizeH="0" baseline="0" noProof="0">
                <a:ln>
                  <a:noFill/>
                </a:ln>
                <a:solidFill>
                  <a:srgbClr val="505050"/>
                </a:solidFill>
                <a:effectLst/>
                <a:uLnTx/>
                <a:uFillTx/>
                <a:latin typeface="Segoe UI"/>
                <a:ea typeface="+mj-ea"/>
                <a:cs typeface="+mj-cs"/>
              </a:rPr>
              <a:t>modernization at scale with low friction and effort</a:t>
            </a:r>
          </a:p>
        </p:txBody>
      </p:sp>
      <p:sp>
        <p:nvSpPr>
          <p:cNvPr id="30" name="Rectangle 29">
            <a:extLst>
              <a:ext uri="{FF2B5EF4-FFF2-40B4-BE49-F238E27FC236}">
                <a16:creationId xmlns:a16="http://schemas.microsoft.com/office/drawing/2014/main" id="{185B6537-D200-4871-A1F7-FC94A35CCF2E}"/>
              </a:ext>
            </a:extLst>
          </p:cNvPr>
          <p:cNvSpPr/>
          <p:nvPr/>
        </p:nvSpPr>
        <p:spPr bwMode="auto">
          <a:xfrm>
            <a:off x="5181601" y="3111732"/>
            <a:ext cx="1828800" cy="3785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spAutoFit/>
          </a:bodyPr>
          <a:lstStyle/>
          <a:p>
            <a:pPr marL="0" marR="0" lvl="0" indent="0" algn="ctr" defTabSz="60946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Elastic Pool</a:t>
            </a:r>
          </a:p>
        </p:txBody>
      </p:sp>
      <p:sp>
        <p:nvSpPr>
          <p:cNvPr id="37" name="Rectangle 36">
            <a:extLst>
              <a:ext uri="{FF2B5EF4-FFF2-40B4-BE49-F238E27FC236}">
                <a16:creationId xmlns:a16="http://schemas.microsoft.com/office/drawing/2014/main" id="{E93042B8-6B50-4B51-9694-0C5AB132A9DD}"/>
              </a:ext>
            </a:extLst>
          </p:cNvPr>
          <p:cNvSpPr/>
          <p:nvPr/>
        </p:nvSpPr>
        <p:spPr bwMode="auto">
          <a:xfrm>
            <a:off x="1563116" y="3111732"/>
            <a:ext cx="1828800" cy="3785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spAutoFit/>
          </a:bodyPr>
          <a:lstStyle/>
          <a:p>
            <a:pPr marL="0" marR="0" lvl="0" indent="0" algn="ctr" defTabSz="60946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Single</a:t>
            </a:r>
          </a:p>
        </p:txBody>
      </p:sp>
      <p:sp>
        <p:nvSpPr>
          <p:cNvPr id="46" name="Rectangle 20">
            <a:extLst>
              <a:ext uri="{FF2B5EF4-FFF2-40B4-BE49-F238E27FC236}">
                <a16:creationId xmlns:a16="http://schemas.microsoft.com/office/drawing/2014/main" id="{1650F8A3-9EDE-467B-B6B1-3519F942C768}"/>
              </a:ext>
            </a:extLst>
          </p:cNvPr>
          <p:cNvSpPr/>
          <p:nvPr/>
        </p:nvSpPr>
        <p:spPr bwMode="auto">
          <a:xfrm>
            <a:off x="8800085" y="3111732"/>
            <a:ext cx="1828800" cy="3785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spAutoFit/>
          </a:bodyPr>
          <a:lstStyle/>
          <a:p>
            <a:pPr marL="0" marR="0" lvl="0" indent="0" algn="ctr" defTabSz="60946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Managed Instance</a:t>
            </a:r>
          </a:p>
        </p:txBody>
      </p:sp>
      <p:sp>
        <p:nvSpPr>
          <p:cNvPr id="50" name="Rectangle 25">
            <a:extLst>
              <a:ext uri="{FF2B5EF4-FFF2-40B4-BE49-F238E27FC236}">
                <a16:creationId xmlns:a16="http://schemas.microsoft.com/office/drawing/2014/main" id="{A3EB054E-6FC0-43B4-8B96-DFA974756E4A}"/>
              </a:ext>
            </a:extLst>
          </p:cNvPr>
          <p:cNvSpPr/>
          <p:nvPr/>
        </p:nvSpPr>
        <p:spPr>
          <a:xfrm>
            <a:off x="8271988" y="3490297"/>
            <a:ext cx="2897694" cy="646331"/>
          </a:xfrm>
          <a:prstGeom prst="rect">
            <a:avLst/>
          </a:prstGeom>
          <a:ln>
            <a:noFill/>
          </a:ln>
        </p:spPr>
        <p:txBody>
          <a:bodyPr wrap="square">
            <a:spAutoFit/>
          </a:bodyPr>
          <a:lstStyle/>
          <a:p>
            <a:pPr marL="0" marR="0" lvl="0" indent="0" algn="ctr" defTabSz="6094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a:ea typeface="+mn-ea"/>
                <a:cs typeface="+mn-cs"/>
              </a:rPr>
              <a:t>Instance-scoped deployment option with high compatibility with SQL Server and full PaaS benefits</a:t>
            </a:r>
          </a:p>
        </p:txBody>
      </p:sp>
      <p:cxnSp>
        <p:nvCxnSpPr>
          <p:cNvPr id="6" name="Connector: Elbow 5">
            <a:extLst>
              <a:ext uri="{FF2B5EF4-FFF2-40B4-BE49-F238E27FC236}">
                <a16:creationId xmlns:a16="http://schemas.microsoft.com/office/drawing/2014/main" id="{82AF2742-BB2D-43FE-91FA-AD674D36CA66}"/>
              </a:ext>
            </a:extLst>
          </p:cNvPr>
          <p:cNvCxnSpPr>
            <a:stCxn id="37" idx="0"/>
            <a:endCxn id="46" idx="0"/>
          </p:cNvCxnSpPr>
          <p:nvPr/>
        </p:nvCxnSpPr>
        <p:spPr>
          <a:xfrm rot="5400000" flipH="1" flipV="1">
            <a:off x="6096000" y="-506752"/>
            <a:ext cx="12700" cy="7236969"/>
          </a:xfrm>
          <a:prstGeom prst="bentConnector3">
            <a:avLst>
              <a:gd name="adj1" fmla="val 1800000"/>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DB199D-8531-41F8-A5A4-883B33FA8F00}"/>
              </a:ext>
            </a:extLst>
          </p:cNvPr>
          <p:cNvCxnSpPr>
            <a:stCxn id="39" idx="2"/>
            <a:endCxn id="30" idx="0"/>
          </p:cNvCxnSpPr>
          <p:nvPr/>
        </p:nvCxnSpPr>
        <p:spPr>
          <a:xfrm>
            <a:off x="6096000" y="2647605"/>
            <a:ext cx="1" cy="46412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7633A0F-025E-4F5C-85AB-0AC744BE5E8E}"/>
              </a:ext>
            </a:extLst>
          </p:cNvPr>
          <p:cNvGrpSpPr/>
          <p:nvPr/>
        </p:nvGrpSpPr>
        <p:grpSpPr>
          <a:xfrm>
            <a:off x="5746558" y="1480155"/>
            <a:ext cx="698885" cy="720164"/>
            <a:chOff x="4266210" y="1505274"/>
            <a:chExt cx="698885" cy="720164"/>
          </a:xfrm>
        </p:grpSpPr>
        <p:sp>
          <p:nvSpPr>
            <p:cNvPr id="47" name="Freeform: Shape 46">
              <a:extLst>
                <a:ext uri="{FF2B5EF4-FFF2-40B4-BE49-F238E27FC236}">
                  <a16:creationId xmlns:a16="http://schemas.microsoft.com/office/drawing/2014/main" id="{452C5100-33B2-435D-A635-20F955AC92C1}"/>
                </a:ext>
              </a:extLst>
            </p:cNvPr>
            <p:cNvSpPr/>
            <p:nvPr/>
          </p:nvSpPr>
          <p:spPr bwMode="auto">
            <a:xfrm flipH="1">
              <a:off x="4266210" y="1505274"/>
              <a:ext cx="463635" cy="605599"/>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505050"/>
                </a:solidFill>
                <a:effectLst/>
                <a:uLnTx/>
                <a:uFillTx/>
                <a:latin typeface="Segoe UI Light"/>
                <a:ea typeface="Segoe UI" pitchFamily="34" charset="0"/>
                <a:cs typeface="Segoe UI" pitchFamily="34" charset="0"/>
              </a:endParaRPr>
            </a:p>
          </p:txBody>
        </p:sp>
        <p:sp>
          <p:nvSpPr>
            <p:cNvPr id="25" name="Freeform 146">
              <a:extLst>
                <a:ext uri="{FF2B5EF4-FFF2-40B4-BE49-F238E27FC236}">
                  <a16:creationId xmlns:a16="http://schemas.microsoft.com/office/drawing/2014/main" id="{4B528828-BED9-4ABC-8A55-814D3941F153}"/>
                </a:ext>
              </a:extLst>
            </p:cNvPr>
            <p:cNvSpPr>
              <a:spLocks noChangeAspect="1"/>
            </p:cNvSpPr>
            <p:nvPr/>
          </p:nvSpPr>
          <p:spPr bwMode="auto">
            <a:xfrm>
              <a:off x="4469068" y="1911300"/>
              <a:ext cx="496027" cy="314138"/>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chemeClr val="tx2">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961" b="1" i="0" u="none" strike="noStrike" kern="120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cxnSp>
        <p:nvCxnSpPr>
          <p:cNvPr id="9" name="Straight Arrow Connector 8">
            <a:extLst>
              <a:ext uri="{FF2B5EF4-FFF2-40B4-BE49-F238E27FC236}">
                <a16:creationId xmlns:a16="http://schemas.microsoft.com/office/drawing/2014/main" id="{53190E2A-3F48-4E47-9215-0FAF94219DA2}"/>
              </a:ext>
            </a:extLst>
          </p:cNvPr>
          <p:cNvCxnSpPr>
            <a:stCxn id="40" idx="2"/>
            <a:endCxn id="42" idx="0"/>
          </p:cNvCxnSpPr>
          <p:nvPr/>
        </p:nvCxnSpPr>
        <p:spPr>
          <a:xfrm flipH="1">
            <a:off x="2475991" y="4136628"/>
            <a:ext cx="1525" cy="441979"/>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7E33365-BBC3-40C5-99E1-D808BFAA8EE7}"/>
              </a:ext>
            </a:extLst>
          </p:cNvPr>
          <p:cNvCxnSpPr>
            <a:stCxn id="41" idx="2"/>
            <a:endCxn id="43" idx="0"/>
          </p:cNvCxnSpPr>
          <p:nvPr/>
        </p:nvCxnSpPr>
        <p:spPr>
          <a:xfrm>
            <a:off x="6096000" y="4136628"/>
            <a:ext cx="0" cy="441979"/>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E41B13-0E2B-4493-A3B4-76627D0B1079}"/>
              </a:ext>
            </a:extLst>
          </p:cNvPr>
          <p:cNvCxnSpPr>
            <a:stCxn id="50" idx="2"/>
            <a:endCxn id="45" idx="0"/>
          </p:cNvCxnSpPr>
          <p:nvPr/>
        </p:nvCxnSpPr>
        <p:spPr>
          <a:xfrm flipH="1">
            <a:off x="9714485" y="4136628"/>
            <a:ext cx="6350" cy="441979"/>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3878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F72D-4627-4A2A-AAA3-381D4D1FFFFF}"/>
              </a:ext>
            </a:extLst>
          </p:cNvPr>
          <p:cNvSpPr>
            <a:spLocks noGrp="1"/>
          </p:cNvSpPr>
          <p:nvPr>
            <p:ph type="title"/>
          </p:nvPr>
        </p:nvSpPr>
        <p:spPr>
          <a:xfrm>
            <a:off x="604882" y="448930"/>
            <a:ext cx="11018520" cy="492443"/>
          </a:xfrm>
        </p:spPr>
        <p:txBody>
          <a:bodyPr/>
          <a:lstStyle/>
          <a:p>
            <a:r>
              <a:rPr lang="en-US"/>
              <a:t>Tools and services for your migration journey</a:t>
            </a:r>
          </a:p>
        </p:txBody>
      </p:sp>
      <p:sp>
        <p:nvSpPr>
          <p:cNvPr id="123" name="TextBox 122">
            <a:extLst>
              <a:ext uri="{FF2B5EF4-FFF2-40B4-BE49-F238E27FC236}">
                <a16:creationId xmlns:a16="http://schemas.microsoft.com/office/drawing/2014/main" id="{1D5D42B5-BBA3-4097-A596-6C236193FDF1}"/>
              </a:ext>
            </a:extLst>
          </p:cNvPr>
          <p:cNvSpPr txBox="1"/>
          <p:nvPr/>
        </p:nvSpPr>
        <p:spPr>
          <a:xfrm>
            <a:off x="1407993" y="1755638"/>
            <a:ext cx="1342888" cy="305961"/>
          </a:xfrm>
          <a:prstGeom prst="rect">
            <a:avLst/>
          </a:prstGeom>
        </p:spPr>
        <p:txBody>
          <a:bodyPr wrap="square" lIns="89643" tIns="44821" rIns="89643" bIns="44821" rtlCol="0">
            <a:spAutoFit/>
          </a:bodyPr>
          <a:lstStyle>
            <a:defPPr>
              <a:defRPr lang="en-US"/>
            </a:defPPr>
            <a:lvl1pPr algn="ctr">
              <a:lnSpc>
                <a:spcPct val="90000"/>
              </a:lnSpc>
              <a:spcAft>
                <a:spcPts val="600"/>
              </a:spcAft>
              <a:defRPr sz="1200">
                <a:solidFill>
                  <a:schemeClr val="tx2"/>
                </a:solidFill>
              </a:defRPr>
            </a:lvl1pPr>
          </a:lstStyle>
          <a:p>
            <a:pPr marL="0" marR="0" lvl="0" indent="0" algn="ctr" defTabSz="914377" rtl="0" eaLnBrk="1" fontAlgn="auto" latinLnBrk="0" hangingPunct="1">
              <a:lnSpc>
                <a:spcPct val="100000"/>
              </a:lnSpc>
              <a:spcBef>
                <a:spcPts val="0"/>
              </a:spcBef>
              <a:spcAft>
                <a:spcPts val="588"/>
              </a:spcAft>
              <a:buClrTx/>
              <a:buSzTx/>
              <a:buFontTx/>
              <a:buNone/>
              <a:tabLst/>
              <a:defRPr/>
            </a:pPr>
            <a:r>
              <a:rPr kumimoji="0" lang="en-US" sz="1400" b="0" i="0" u="none" strike="noStrike" kern="1200" cap="none" spc="0" normalizeH="0" baseline="0" noProof="0" dirty="0">
                <a:ln>
                  <a:noFill/>
                </a:ln>
                <a:solidFill>
                  <a:srgbClr val="3AC900"/>
                </a:solidFill>
                <a:effectLst/>
                <a:uLnTx/>
                <a:uFillTx/>
                <a:latin typeface="Segoe UI Semibold"/>
                <a:ea typeface="+mn-ea"/>
                <a:cs typeface="+mn-cs"/>
              </a:rPr>
              <a:t>On-premises</a:t>
            </a:r>
          </a:p>
        </p:txBody>
      </p:sp>
      <p:sp>
        <p:nvSpPr>
          <p:cNvPr id="126" name="TextBox 125">
            <a:extLst>
              <a:ext uri="{FF2B5EF4-FFF2-40B4-BE49-F238E27FC236}">
                <a16:creationId xmlns:a16="http://schemas.microsoft.com/office/drawing/2014/main" id="{0D0C6BB2-5447-45EF-91F2-07BE951A6B63}"/>
              </a:ext>
            </a:extLst>
          </p:cNvPr>
          <p:cNvSpPr txBox="1"/>
          <p:nvPr/>
        </p:nvSpPr>
        <p:spPr>
          <a:xfrm>
            <a:off x="4317840" y="4708439"/>
            <a:ext cx="1278119" cy="539358"/>
          </a:xfrm>
          <a:prstGeom prst="rect">
            <a:avLst/>
          </a:prstGeom>
        </p:spPr>
        <p:txBody>
          <a:bodyPr wrap="square" lIns="89643" tIns="44821" rIns="89643" bIns="44821" rtlCol="0">
            <a:spAutoFit/>
          </a:bodyPr>
          <a:lstStyle>
            <a:defPPr>
              <a:defRPr lang="en-US"/>
            </a:defPPr>
            <a:lvl1pPr marR="0" lvl="0" indent="0" algn="ctr" fontAlgn="auto">
              <a:lnSpc>
                <a:spcPct val="90000"/>
              </a:lnSpc>
              <a:spcBef>
                <a:spcPts val="0"/>
              </a:spcBef>
              <a:spcAft>
                <a:spcPts val="588"/>
              </a:spcAft>
              <a:buClrTx/>
              <a:buSzTx/>
              <a:buFontTx/>
              <a:buNone/>
              <a:tabLst/>
              <a:defRPr kumimoji="0" sz="1100" b="0" i="0" u="none" strike="noStrike" cap="none" spc="0" normalizeH="0" baseline="0">
                <a:ln>
                  <a:noFill/>
                </a:ln>
                <a:solidFill>
                  <a:srgbClr val="1A1A1A"/>
                </a:solidFill>
                <a:effectLst/>
                <a:uLnTx/>
                <a:uFillTx/>
                <a:latin typeface="Segoe UI"/>
              </a:defRPr>
            </a:lvl1pPr>
          </a:lstStyle>
          <a:p>
            <a:pPr marL="0" marR="0" lvl="0" indent="0" algn="ctr" defTabSz="914377" rtl="0" eaLnBrk="1" fontAlgn="auto" latinLnBrk="0" hangingPunct="1">
              <a:lnSpc>
                <a:spcPct val="100000"/>
              </a:lnSpc>
              <a:spcBef>
                <a:spcPts val="0"/>
              </a:spcBef>
              <a:spcAft>
                <a:spcPts val="533"/>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Assessment</a:t>
            </a:r>
          </a:p>
          <a:p>
            <a:pPr marL="0" marR="0" lvl="0" indent="0" algn="ctr" defTabSz="914377" rtl="0" eaLnBrk="1" fontAlgn="auto" latinLnBrk="0" hangingPunct="1">
              <a:lnSpc>
                <a:spcPct val="100000"/>
              </a:lnSpc>
              <a:spcBef>
                <a:spcPts val="0"/>
              </a:spcBef>
              <a:spcAft>
                <a:spcPts val="533"/>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a:ea typeface="+mn-ea"/>
                <a:cs typeface="+mn-cs"/>
              </a:rPr>
              <a:t>(SSMA &amp; DMA) </a:t>
            </a:r>
          </a:p>
        </p:txBody>
      </p:sp>
      <p:sp>
        <p:nvSpPr>
          <p:cNvPr id="167" name="TextBox 166">
            <a:extLst>
              <a:ext uri="{FF2B5EF4-FFF2-40B4-BE49-F238E27FC236}">
                <a16:creationId xmlns:a16="http://schemas.microsoft.com/office/drawing/2014/main" id="{DB3EE44F-4C5B-4FC5-A410-6B557634796B}"/>
              </a:ext>
            </a:extLst>
          </p:cNvPr>
          <p:cNvSpPr txBox="1"/>
          <p:nvPr/>
        </p:nvSpPr>
        <p:spPr>
          <a:xfrm>
            <a:off x="6357956" y="4730175"/>
            <a:ext cx="1831925" cy="585525"/>
          </a:xfrm>
          <a:prstGeom prst="rect">
            <a:avLst/>
          </a:prstGeom>
        </p:spPr>
        <p:txBody>
          <a:bodyPr wrap="square" lIns="89643" tIns="44821" rIns="89643" bIns="44821" rtlCol="0">
            <a:spAutoFit/>
          </a:bodyPr>
          <a:lstStyle>
            <a:defPPr>
              <a:defRPr lang="en-US"/>
            </a:defPPr>
            <a:lvl1pPr marR="0" lvl="0" indent="0" algn="ctr" defTabSz="914400" fontAlgn="auto">
              <a:lnSpc>
                <a:spcPct val="90000"/>
              </a:lnSpc>
              <a:spcBef>
                <a:spcPts val="0"/>
              </a:spcBef>
              <a:spcAft>
                <a:spcPts val="588"/>
              </a:spcAft>
              <a:buClrTx/>
              <a:buSzTx/>
              <a:buFontTx/>
              <a:buNone/>
              <a:tabLst/>
              <a:defRPr sz="1100">
                <a:latin typeface="Segoe UI"/>
              </a:defRPr>
            </a:lvl1pPr>
          </a:lstStyle>
          <a:p>
            <a:pPr marL="0" marR="0" lvl="0" indent="0" algn="ctr" defTabSz="914377" rtl="0" eaLnBrk="1" fontAlgn="auto" latinLnBrk="0" hangingPunct="1">
              <a:lnSpc>
                <a:spcPct val="100000"/>
              </a:lnSpc>
              <a:spcBef>
                <a:spcPts val="0"/>
              </a:spcBef>
              <a:spcAft>
                <a:spcPts val="533"/>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Azure Database</a:t>
            </a:r>
          </a:p>
          <a:p>
            <a:pPr marL="0" marR="0" lvl="0" indent="0" algn="ctr" defTabSz="914377" rtl="0" eaLnBrk="1" fontAlgn="auto" latinLnBrk="0" hangingPunct="1">
              <a:lnSpc>
                <a:spcPct val="100000"/>
              </a:lnSpc>
              <a:spcBef>
                <a:spcPts val="0"/>
              </a:spcBef>
              <a:spcAft>
                <a:spcPts val="533"/>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Migration Service</a:t>
            </a:r>
          </a:p>
        </p:txBody>
      </p:sp>
      <p:sp>
        <p:nvSpPr>
          <p:cNvPr id="27" name="TextBox 26">
            <a:extLst>
              <a:ext uri="{FF2B5EF4-FFF2-40B4-BE49-F238E27FC236}">
                <a16:creationId xmlns:a16="http://schemas.microsoft.com/office/drawing/2014/main" id="{ED88CEB4-E308-4943-BF20-E95AF221AFF6}"/>
              </a:ext>
            </a:extLst>
          </p:cNvPr>
          <p:cNvSpPr txBox="1"/>
          <p:nvPr/>
        </p:nvSpPr>
        <p:spPr>
          <a:xfrm>
            <a:off x="9204153" y="1755638"/>
            <a:ext cx="1579854" cy="305961"/>
          </a:xfrm>
          <a:prstGeom prst="rect">
            <a:avLst/>
          </a:prstGeom>
        </p:spPr>
        <p:txBody>
          <a:bodyPr wrap="square" lIns="89643" tIns="44821" rIns="89643" bIns="44821" rtlCol="0">
            <a:spAutoFit/>
          </a:bodyPr>
          <a:lstStyle>
            <a:defPPr>
              <a:defRPr lang="en-US"/>
            </a:defPPr>
            <a:lvl1pPr algn="ctr">
              <a:lnSpc>
                <a:spcPct val="90000"/>
              </a:lnSpc>
              <a:spcAft>
                <a:spcPts val="600"/>
              </a:spcAft>
              <a:defRPr sz="1200">
                <a:solidFill>
                  <a:schemeClr val="tx2"/>
                </a:solidFill>
              </a:defRPr>
            </a:lvl1pPr>
          </a:lstStyle>
          <a:p>
            <a:pPr marL="0" marR="0" lvl="0" indent="0" algn="ctr" defTabSz="914377" rtl="0" eaLnBrk="1" fontAlgn="auto" latinLnBrk="0" hangingPunct="1">
              <a:lnSpc>
                <a:spcPct val="100000"/>
              </a:lnSpc>
              <a:spcBef>
                <a:spcPts val="0"/>
              </a:spcBef>
              <a:spcAft>
                <a:spcPts val="588"/>
              </a:spcAft>
              <a:buClrTx/>
              <a:buSzTx/>
              <a:buFontTx/>
              <a:buNone/>
              <a:tabLst/>
              <a:defRPr/>
            </a:pPr>
            <a:r>
              <a:rPr kumimoji="0" lang="en-US" sz="1400" b="0" i="0" u="none" strike="noStrike" kern="1200" cap="none" spc="0" normalizeH="0" baseline="0" noProof="0" dirty="0">
                <a:ln>
                  <a:noFill/>
                </a:ln>
                <a:solidFill>
                  <a:srgbClr val="3AC900"/>
                </a:solidFill>
                <a:effectLst/>
                <a:uLnTx/>
                <a:uFillTx/>
                <a:latin typeface="Segoe UI Semibold"/>
                <a:ea typeface="+mn-ea"/>
                <a:cs typeface="+mn-cs"/>
              </a:rPr>
              <a:t>Microsoft Azure</a:t>
            </a:r>
          </a:p>
        </p:txBody>
      </p:sp>
      <p:grpSp>
        <p:nvGrpSpPr>
          <p:cNvPr id="29" name="Group 28">
            <a:extLst>
              <a:ext uri="{FF2B5EF4-FFF2-40B4-BE49-F238E27FC236}">
                <a16:creationId xmlns:a16="http://schemas.microsoft.com/office/drawing/2014/main" id="{5723E0EC-2725-41F6-A5AD-BF4BE20969A3}"/>
              </a:ext>
            </a:extLst>
          </p:cNvPr>
          <p:cNvGrpSpPr/>
          <p:nvPr/>
        </p:nvGrpSpPr>
        <p:grpSpPr>
          <a:xfrm>
            <a:off x="9775870" y="2694114"/>
            <a:ext cx="569046" cy="558301"/>
            <a:chOff x="6661621" y="4880101"/>
            <a:chExt cx="787880" cy="773006"/>
          </a:xfrm>
        </p:grpSpPr>
        <p:sp>
          <p:nvSpPr>
            <p:cNvPr id="33" name="Freeform: Shape 32">
              <a:extLst>
                <a:ext uri="{FF2B5EF4-FFF2-40B4-BE49-F238E27FC236}">
                  <a16:creationId xmlns:a16="http://schemas.microsoft.com/office/drawing/2014/main" id="{6E488FCB-42B4-4A55-AD9A-C6C23B99E058}"/>
                </a:ext>
              </a:extLst>
            </p:cNvPr>
            <p:cNvSpPr/>
            <p:nvPr/>
          </p:nvSpPr>
          <p:spPr bwMode="auto">
            <a:xfrm flipH="1">
              <a:off x="6661621" y="4880101"/>
              <a:ext cx="489702" cy="639648"/>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Segoe UI Light"/>
                <a:ea typeface="Segoe UI" pitchFamily="34" charset="0"/>
                <a:cs typeface="Segoe UI" pitchFamily="34" charset="0"/>
              </a:endParaRPr>
            </a:p>
          </p:txBody>
        </p:sp>
        <p:sp>
          <p:nvSpPr>
            <p:cNvPr id="35" name="Freeform 146">
              <a:extLst>
                <a:ext uri="{FF2B5EF4-FFF2-40B4-BE49-F238E27FC236}">
                  <a16:creationId xmlns:a16="http://schemas.microsoft.com/office/drawing/2014/main" id="{A4D83BD9-F7A6-4994-AD43-F845FAB3488A}"/>
                </a:ext>
              </a:extLst>
            </p:cNvPr>
            <p:cNvSpPr>
              <a:spLocks noChangeAspect="1"/>
            </p:cNvSpPr>
            <p:nvPr/>
          </p:nvSpPr>
          <p:spPr bwMode="auto">
            <a:xfrm>
              <a:off x="6896957" y="5303176"/>
              <a:ext cx="552544" cy="349931"/>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961" b="1" i="0" u="none" strike="noStrike" kern="120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grpSp>
        <p:nvGrpSpPr>
          <p:cNvPr id="36" name="Group 35">
            <a:extLst>
              <a:ext uri="{FF2B5EF4-FFF2-40B4-BE49-F238E27FC236}">
                <a16:creationId xmlns:a16="http://schemas.microsoft.com/office/drawing/2014/main" id="{0876887D-3BF5-489A-A3A9-8146F3F533DE}"/>
              </a:ext>
            </a:extLst>
          </p:cNvPr>
          <p:cNvGrpSpPr/>
          <p:nvPr/>
        </p:nvGrpSpPr>
        <p:grpSpPr>
          <a:xfrm>
            <a:off x="9811708" y="4268475"/>
            <a:ext cx="360210" cy="461985"/>
            <a:chOff x="10700921" y="1821696"/>
            <a:chExt cx="1203382" cy="1543394"/>
          </a:xfrm>
          <a:solidFill>
            <a:schemeClr val="bg1"/>
          </a:solidFill>
        </p:grpSpPr>
        <p:sp>
          <p:nvSpPr>
            <p:cNvPr id="37" name="Freeform 233">
              <a:extLst>
                <a:ext uri="{FF2B5EF4-FFF2-40B4-BE49-F238E27FC236}">
                  <a16:creationId xmlns:a16="http://schemas.microsoft.com/office/drawing/2014/main" id="{B2673947-D36C-4ACA-8D98-8512D0737DA3}"/>
                </a:ext>
              </a:extLst>
            </p:cNvPr>
            <p:cNvSpPr/>
            <p:nvPr/>
          </p:nvSpPr>
          <p:spPr bwMode="auto">
            <a:xfrm>
              <a:off x="10700921" y="1821696"/>
              <a:ext cx="1203382" cy="1543394"/>
            </a:xfrm>
            <a:custGeom>
              <a:avLst/>
              <a:gdLst>
                <a:gd name="connsiteX0" fmla="*/ 601692 w 1203382"/>
                <a:gd name="connsiteY0" fmla="*/ 88540 h 1543394"/>
                <a:gd name="connsiteX1" fmla="*/ 186379 w 1203382"/>
                <a:gd name="connsiteY1" fmla="*/ 210435 h 1543394"/>
                <a:gd name="connsiteX2" fmla="*/ 601692 w 1203382"/>
                <a:gd name="connsiteY2" fmla="*/ 332326 h 1543394"/>
                <a:gd name="connsiteX3" fmla="*/ 1017005 w 1203382"/>
                <a:gd name="connsiteY3" fmla="*/ 210435 h 1543394"/>
                <a:gd name="connsiteX4" fmla="*/ 601692 w 1203382"/>
                <a:gd name="connsiteY4" fmla="*/ 88540 h 1543394"/>
                <a:gd name="connsiteX5" fmla="*/ 601690 w 1203382"/>
                <a:gd name="connsiteY5" fmla="*/ 0 h 1543394"/>
                <a:gd name="connsiteX6" fmla="*/ 1200275 w 1203382"/>
                <a:gd name="connsiteY6" fmla="*/ 220341 h 1543394"/>
                <a:gd name="connsiteX7" fmla="*/ 1202462 w 1203382"/>
                <a:gd name="connsiteY7" fmla="*/ 238011 h 1543394"/>
                <a:gd name="connsiteX8" fmla="*/ 1203382 w 1203382"/>
                <a:gd name="connsiteY8" fmla="*/ 238011 h 1543394"/>
                <a:gd name="connsiteX9" fmla="*/ 1203382 w 1203382"/>
                <a:gd name="connsiteY9" fmla="*/ 245436 h 1543394"/>
                <a:gd name="connsiteX10" fmla="*/ 1203382 w 1203382"/>
                <a:gd name="connsiteY10" fmla="*/ 1297955 h 1543394"/>
                <a:gd name="connsiteX11" fmla="*/ 1203382 w 1203382"/>
                <a:gd name="connsiteY11" fmla="*/ 1297958 h 1543394"/>
                <a:gd name="connsiteX12" fmla="*/ 1203382 w 1203382"/>
                <a:gd name="connsiteY12" fmla="*/ 1297960 h 1543394"/>
                <a:gd name="connsiteX13" fmla="*/ 1203382 w 1203382"/>
                <a:gd name="connsiteY13" fmla="*/ 1305383 h 1543394"/>
                <a:gd name="connsiteX14" fmla="*/ 1202462 w 1203382"/>
                <a:gd name="connsiteY14" fmla="*/ 1305383 h 1543394"/>
                <a:gd name="connsiteX15" fmla="*/ 1200275 w 1203382"/>
                <a:gd name="connsiteY15" fmla="*/ 1323054 h 1543394"/>
                <a:gd name="connsiteX16" fmla="*/ 601692 w 1203382"/>
                <a:gd name="connsiteY16" fmla="*/ 1543394 h 1543394"/>
                <a:gd name="connsiteX17" fmla="*/ 3107 w 1203382"/>
                <a:gd name="connsiteY17" fmla="*/ 1323054 h 1543394"/>
                <a:gd name="connsiteX18" fmla="*/ 920 w 1203382"/>
                <a:gd name="connsiteY18" fmla="*/ 1305383 h 1543394"/>
                <a:gd name="connsiteX19" fmla="*/ 0 w 1203382"/>
                <a:gd name="connsiteY19" fmla="*/ 1305383 h 1543394"/>
                <a:gd name="connsiteX20" fmla="*/ 0 w 1203382"/>
                <a:gd name="connsiteY20" fmla="*/ 1297958 h 1543394"/>
                <a:gd name="connsiteX21" fmla="*/ 0 w 1203382"/>
                <a:gd name="connsiteY21" fmla="*/ 245439 h 1543394"/>
                <a:gd name="connsiteX22" fmla="*/ 0 w 1203382"/>
                <a:gd name="connsiteY22" fmla="*/ 245436 h 1543394"/>
                <a:gd name="connsiteX23" fmla="*/ 0 w 1203382"/>
                <a:gd name="connsiteY23" fmla="*/ 245434 h 1543394"/>
                <a:gd name="connsiteX24" fmla="*/ 3107 w 1203382"/>
                <a:gd name="connsiteY24" fmla="*/ 220341 h 1543394"/>
                <a:gd name="connsiteX25" fmla="*/ 601690 w 1203382"/>
                <a:gd name="connsiteY25" fmla="*/ 0 h 15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3382" h="1543394">
                  <a:moveTo>
                    <a:pt x="601692" y="88540"/>
                  </a:moveTo>
                  <a:cubicBezTo>
                    <a:pt x="372322" y="88540"/>
                    <a:pt x="186379" y="143114"/>
                    <a:pt x="186379" y="210435"/>
                  </a:cubicBezTo>
                  <a:cubicBezTo>
                    <a:pt x="186379" y="277753"/>
                    <a:pt x="372322" y="332326"/>
                    <a:pt x="601692" y="332326"/>
                  </a:cubicBezTo>
                  <a:cubicBezTo>
                    <a:pt x="831063" y="332326"/>
                    <a:pt x="1017005" y="277753"/>
                    <a:pt x="1017005" y="210435"/>
                  </a:cubicBezTo>
                  <a:cubicBezTo>
                    <a:pt x="1017005" y="143114"/>
                    <a:pt x="831063" y="88540"/>
                    <a:pt x="601692" y="88540"/>
                  </a:cubicBezTo>
                  <a:close/>
                  <a:moveTo>
                    <a:pt x="601690" y="0"/>
                  </a:moveTo>
                  <a:cubicBezTo>
                    <a:pt x="913226" y="0"/>
                    <a:pt x="1169463" y="96579"/>
                    <a:pt x="1200275" y="220341"/>
                  </a:cubicBezTo>
                  <a:lnTo>
                    <a:pt x="1202462" y="238011"/>
                  </a:lnTo>
                  <a:lnTo>
                    <a:pt x="1203382" y="238011"/>
                  </a:lnTo>
                  <a:lnTo>
                    <a:pt x="1203382" y="245436"/>
                  </a:lnTo>
                  <a:cubicBezTo>
                    <a:pt x="1203382" y="422093"/>
                    <a:pt x="1203382" y="1122535"/>
                    <a:pt x="1203382" y="1297955"/>
                  </a:cubicBezTo>
                  <a:lnTo>
                    <a:pt x="1203382" y="1297958"/>
                  </a:lnTo>
                  <a:lnTo>
                    <a:pt x="1203382" y="1297960"/>
                  </a:lnTo>
                  <a:lnTo>
                    <a:pt x="1203382" y="1305383"/>
                  </a:lnTo>
                  <a:lnTo>
                    <a:pt x="1202462" y="1305383"/>
                  </a:lnTo>
                  <a:lnTo>
                    <a:pt x="1200275" y="1323054"/>
                  </a:lnTo>
                  <a:cubicBezTo>
                    <a:pt x="1169463" y="1446815"/>
                    <a:pt x="913226" y="1543394"/>
                    <a:pt x="601692" y="1543394"/>
                  </a:cubicBezTo>
                  <a:cubicBezTo>
                    <a:pt x="290156" y="1543394"/>
                    <a:pt x="33921" y="1446815"/>
                    <a:pt x="3107" y="1323054"/>
                  </a:cubicBezTo>
                  <a:lnTo>
                    <a:pt x="920" y="1305383"/>
                  </a:lnTo>
                  <a:lnTo>
                    <a:pt x="0" y="1305383"/>
                  </a:lnTo>
                  <a:lnTo>
                    <a:pt x="0" y="1297958"/>
                  </a:lnTo>
                  <a:lnTo>
                    <a:pt x="0" y="245439"/>
                  </a:lnTo>
                  <a:lnTo>
                    <a:pt x="0" y="245436"/>
                  </a:lnTo>
                  <a:lnTo>
                    <a:pt x="0" y="245434"/>
                  </a:lnTo>
                  <a:lnTo>
                    <a:pt x="3107" y="220341"/>
                  </a:lnTo>
                  <a:cubicBezTo>
                    <a:pt x="33918" y="96579"/>
                    <a:pt x="290156" y="0"/>
                    <a:pt x="60169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8" name="Group 37">
              <a:extLst>
                <a:ext uri="{FF2B5EF4-FFF2-40B4-BE49-F238E27FC236}">
                  <a16:creationId xmlns:a16="http://schemas.microsoft.com/office/drawing/2014/main" id="{8F515C07-92E5-400B-9855-5600A3B050A0}"/>
                </a:ext>
              </a:extLst>
            </p:cNvPr>
            <p:cNvGrpSpPr/>
            <p:nvPr/>
          </p:nvGrpSpPr>
          <p:grpSpPr>
            <a:xfrm>
              <a:off x="10970760" y="2407442"/>
              <a:ext cx="661986" cy="685798"/>
              <a:chOff x="10970759" y="2371811"/>
              <a:chExt cx="661987" cy="685800"/>
            </a:xfrm>
            <a:grpFill/>
          </p:grpSpPr>
          <p:sp>
            <p:nvSpPr>
              <p:cNvPr id="39" name="Freeform 235">
                <a:extLst>
                  <a:ext uri="{FF2B5EF4-FFF2-40B4-BE49-F238E27FC236}">
                    <a16:creationId xmlns:a16="http://schemas.microsoft.com/office/drawing/2014/main" id="{BEF070D6-CA3F-4501-B263-13150BA38D58}"/>
                  </a:ext>
                </a:extLst>
              </p:cNvPr>
              <p:cNvSpPr>
                <a:spLocks noEditPoints="1"/>
              </p:cNvSpPr>
              <p:nvPr/>
            </p:nvSpPr>
            <p:spPr bwMode="auto">
              <a:xfrm>
                <a:off x="10970759" y="2371811"/>
                <a:ext cx="661987" cy="685800"/>
              </a:xfrm>
              <a:custGeom>
                <a:avLst/>
                <a:gdLst>
                  <a:gd name="T0" fmla="*/ 1458 w 1668"/>
                  <a:gd name="T1" fmla="*/ 1046 h 1728"/>
                  <a:gd name="T2" fmla="*/ 1588 w 1668"/>
                  <a:gd name="T3" fmla="*/ 665 h 1728"/>
                  <a:gd name="T4" fmla="*/ 1656 w 1668"/>
                  <a:gd name="T5" fmla="*/ 261 h 1728"/>
                  <a:gd name="T6" fmla="*/ 1378 w 1668"/>
                  <a:gd name="T7" fmla="*/ 19 h 1728"/>
                  <a:gd name="T8" fmla="*/ 974 w 1668"/>
                  <a:gd name="T9" fmla="*/ 30 h 1728"/>
                  <a:gd name="T10" fmla="*/ 537 w 1668"/>
                  <a:gd name="T11" fmla="*/ 45 h 1728"/>
                  <a:gd name="T12" fmla="*/ 168 w 1668"/>
                  <a:gd name="T13" fmla="*/ 66 h 1728"/>
                  <a:gd name="T14" fmla="*/ 1 w 1668"/>
                  <a:gd name="T15" fmla="*/ 390 h 1728"/>
                  <a:gd name="T16" fmla="*/ 158 w 1668"/>
                  <a:gd name="T17" fmla="*/ 1052 h 1728"/>
                  <a:gd name="T18" fmla="*/ 360 w 1668"/>
                  <a:gd name="T19" fmla="*/ 1256 h 1728"/>
                  <a:gd name="T20" fmla="*/ 639 w 1668"/>
                  <a:gd name="T21" fmla="*/ 1060 h 1728"/>
                  <a:gd name="T22" fmla="*/ 566 w 1668"/>
                  <a:gd name="T23" fmla="*/ 1146 h 1728"/>
                  <a:gd name="T24" fmla="*/ 494 w 1668"/>
                  <a:gd name="T25" fmla="*/ 1234 h 1728"/>
                  <a:gd name="T26" fmla="*/ 732 w 1668"/>
                  <a:gd name="T27" fmla="*/ 1265 h 1728"/>
                  <a:gd name="T28" fmla="*/ 838 w 1668"/>
                  <a:gd name="T29" fmla="*/ 1608 h 1728"/>
                  <a:gd name="T30" fmla="*/ 1052 w 1668"/>
                  <a:gd name="T31" fmla="*/ 1724 h 1728"/>
                  <a:gd name="T32" fmla="*/ 1269 w 1668"/>
                  <a:gd name="T33" fmla="*/ 1535 h 1728"/>
                  <a:gd name="T34" fmla="*/ 1497 w 1668"/>
                  <a:gd name="T35" fmla="*/ 1196 h 1728"/>
                  <a:gd name="T36" fmla="*/ 1667 w 1668"/>
                  <a:gd name="T37" fmla="*/ 1057 h 1728"/>
                  <a:gd name="T38" fmla="*/ 1358 w 1668"/>
                  <a:gd name="T39" fmla="*/ 804 h 1728"/>
                  <a:gd name="T40" fmla="*/ 1258 w 1668"/>
                  <a:gd name="T41" fmla="*/ 778 h 1728"/>
                  <a:gd name="T42" fmla="*/ 1204 w 1668"/>
                  <a:gd name="T43" fmla="*/ 512 h 1728"/>
                  <a:gd name="T44" fmla="*/ 1239 w 1668"/>
                  <a:gd name="T45" fmla="*/ 51 h 1728"/>
                  <a:gd name="T46" fmla="*/ 1586 w 1668"/>
                  <a:gd name="T47" fmla="*/ 215 h 1728"/>
                  <a:gd name="T48" fmla="*/ 1549 w 1668"/>
                  <a:gd name="T49" fmla="*/ 622 h 1728"/>
                  <a:gd name="T50" fmla="*/ 1378 w 1668"/>
                  <a:gd name="T51" fmla="*/ 957 h 1728"/>
                  <a:gd name="T52" fmla="*/ 1395 w 1668"/>
                  <a:gd name="T53" fmla="*/ 638 h 1728"/>
                  <a:gd name="T54" fmla="*/ 1363 w 1668"/>
                  <a:gd name="T55" fmla="*/ 320 h 1728"/>
                  <a:gd name="T56" fmla="*/ 1090 w 1668"/>
                  <a:gd name="T57" fmla="*/ 64 h 1728"/>
                  <a:gd name="T58" fmla="*/ 350 w 1668"/>
                  <a:gd name="T59" fmla="*/ 1206 h 1728"/>
                  <a:gd name="T60" fmla="*/ 175 w 1668"/>
                  <a:gd name="T61" fmla="*/ 958 h 1728"/>
                  <a:gd name="T62" fmla="*/ 55 w 1668"/>
                  <a:gd name="T63" fmla="*/ 343 h 1728"/>
                  <a:gd name="T64" fmla="*/ 219 w 1668"/>
                  <a:gd name="T65" fmla="*/ 98 h 1728"/>
                  <a:gd name="T66" fmla="*/ 610 w 1668"/>
                  <a:gd name="T67" fmla="*/ 118 h 1728"/>
                  <a:gd name="T68" fmla="*/ 467 w 1668"/>
                  <a:gd name="T69" fmla="*/ 463 h 1728"/>
                  <a:gd name="T70" fmla="*/ 458 w 1668"/>
                  <a:gd name="T71" fmla="*/ 833 h 1728"/>
                  <a:gd name="T72" fmla="*/ 492 w 1668"/>
                  <a:gd name="T73" fmla="*/ 1073 h 1728"/>
                  <a:gd name="T74" fmla="*/ 509 w 1668"/>
                  <a:gd name="T75" fmla="*/ 828 h 1728"/>
                  <a:gd name="T76" fmla="*/ 544 w 1668"/>
                  <a:gd name="T77" fmla="*/ 523 h 1728"/>
                  <a:gd name="T78" fmla="*/ 757 w 1668"/>
                  <a:gd name="T79" fmla="*/ 528 h 1728"/>
                  <a:gd name="T80" fmla="*/ 742 w 1668"/>
                  <a:gd name="T81" fmla="*/ 895 h 1728"/>
                  <a:gd name="T82" fmla="*/ 567 w 1668"/>
                  <a:gd name="T83" fmla="*/ 958 h 1728"/>
                  <a:gd name="T84" fmla="*/ 681 w 1668"/>
                  <a:gd name="T85" fmla="*/ 1159 h 1728"/>
                  <a:gd name="T86" fmla="*/ 779 w 1668"/>
                  <a:gd name="T87" fmla="*/ 1082 h 1728"/>
                  <a:gd name="T88" fmla="*/ 735 w 1668"/>
                  <a:gd name="T89" fmla="*/ 1209 h 1728"/>
                  <a:gd name="T90" fmla="*/ 1002 w 1668"/>
                  <a:gd name="T91" fmla="*/ 1677 h 1728"/>
                  <a:gd name="T92" fmla="*/ 868 w 1668"/>
                  <a:gd name="T93" fmla="*/ 1514 h 1728"/>
                  <a:gd name="T94" fmla="*/ 826 w 1668"/>
                  <a:gd name="T95" fmla="*/ 1052 h 1728"/>
                  <a:gd name="T96" fmla="*/ 780 w 1668"/>
                  <a:gd name="T97" fmla="*/ 934 h 1728"/>
                  <a:gd name="T98" fmla="*/ 816 w 1668"/>
                  <a:gd name="T99" fmla="*/ 543 h 1728"/>
                  <a:gd name="T100" fmla="*/ 655 w 1668"/>
                  <a:gd name="T101" fmla="*/ 434 h 1728"/>
                  <a:gd name="T102" fmla="*/ 555 w 1668"/>
                  <a:gd name="T103" fmla="*/ 302 h 1728"/>
                  <a:gd name="T104" fmla="*/ 760 w 1668"/>
                  <a:gd name="T105" fmla="*/ 86 h 1728"/>
                  <a:gd name="T106" fmla="*/ 1131 w 1668"/>
                  <a:gd name="T107" fmla="*/ 144 h 1728"/>
                  <a:gd name="T108" fmla="*/ 1356 w 1668"/>
                  <a:gd name="T109" fmla="*/ 427 h 1728"/>
                  <a:gd name="T110" fmla="*/ 1162 w 1668"/>
                  <a:gd name="T111" fmla="*/ 483 h 1728"/>
                  <a:gd name="T112" fmla="*/ 1207 w 1668"/>
                  <a:gd name="T113" fmla="*/ 791 h 1728"/>
                  <a:gd name="T114" fmla="*/ 1320 w 1668"/>
                  <a:gd name="T115" fmla="*/ 1035 h 1728"/>
                  <a:gd name="T116" fmla="*/ 1229 w 1668"/>
                  <a:gd name="T117" fmla="*/ 1467 h 1728"/>
                  <a:gd name="T118" fmla="*/ 1078 w 1668"/>
                  <a:gd name="T119" fmla="*/ 1667 h 1728"/>
                  <a:gd name="T120" fmla="*/ 1345 w 1668"/>
                  <a:gd name="T121" fmla="*/ 1155 h 1728"/>
                  <a:gd name="T122" fmla="*/ 1363 w 1668"/>
                  <a:gd name="T123" fmla="*/ 1074 h 1728"/>
                  <a:gd name="T124" fmla="*/ 1601 w 1668"/>
                  <a:gd name="T125" fmla="*/ 108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8" h="1728">
                    <a:moveTo>
                      <a:pt x="1667" y="1057"/>
                    </a:moveTo>
                    <a:lnTo>
                      <a:pt x="1667" y="1057"/>
                    </a:lnTo>
                    <a:lnTo>
                      <a:pt x="1663" y="1049"/>
                    </a:lnTo>
                    <a:lnTo>
                      <a:pt x="1658" y="1042"/>
                    </a:lnTo>
                    <a:lnTo>
                      <a:pt x="1651" y="1037"/>
                    </a:lnTo>
                    <a:lnTo>
                      <a:pt x="1641" y="1034"/>
                    </a:lnTo>
                    <a:lnTo>
                      <a:pt x="1631" y="1032"/>
                    </a:lnTo>
                    <a:lnTo>
                      <a:pt x="1620" y="1031"/>
                    </a:lnTo>
                    <a:lnTo>
                      <a:pt x="1607" y="1032"/>
                    </a:lnTo>
                    <a:lnTo>
                      <a:pt x="1591" y="1034"/>
                    </a:lnTo>
                    <a:lnTo>
                      <a:pt x="1591" y="1034"/>
                    </a:lnTo>
                    <a:lnTo>
                      <a:pt x="1569" y="1039"/>
                    </a:lnTo>
                    <a:lnTo>
                      <a:pt x="1548" y="1042"/>
                    </a:lnTo>
                    <a:lnTo>
                      <a:pt x="1530" y="1044"/>
                    </a:lnTo>
                    <a:lnTo>
                      <a:pt x="1512" y="1046"/>
                    </a:lnTo>
                    <a:lnTo>
                      <a:pt x="1483" y="1047"/>
                    </a:lnTo>
                    <a:lnTo>
                      <a:pt x="1458" y="1046"/>
                    </a:lnTo>
                    <a:lnTo>
                      <a:pt x="1438" y="1044"/>
                    </a:lnTo>
                    <a:lnTo>
                      <a:pt x="1424" y="1040"/>
                    </a:lnTo>
                    <a:lnTo>
                      <a:pt x="1414" y="1036"/>
                    </a:lnTo>
                    <a:lnTo>
                      <a:pt x="1407" y="1032"/>
                    </a:lnTo>
                    <a:lnTo>
                      <a:pt x="1407" y="1032"/>
                    </a:lnTo>
                    <a:lnTo>
                      <a:pt x="1425" y="1003"/>
                    </a:lnTo>
                    <a:lnTo>
                      <a:pt x="1443" y="975"/>
                    </a:lnTo>
                    <a:lnTo>
                      <a:pt x="1460" y="946"/>
                    </a:lnTo>
                    <a:lnTo>
                      <a:pt x="1476" y="915"/>
                    </a:lnTo>
                    <a:lnTo>
                      <a:pt x="1493" y="885"/>
                    </a:lnTo>
                    <a:lnTo>
                      <a:pt x="1508" y="855"/>
                    </a:lnTo>
                    <a:lnTo>
                      <a:pt x="1523" y="824"/>
                    </a:lnTo>
                    <a:lnTo>
                      <a:pt x="1537" y="792"/>
                    </a:lnTo>
                    <a:lnTo>
                      <a:pt x="1551" y="761"/>
                    </a:lnTo>
                    <a:lnTo>
                      <a:pt x="1565" y="729"/>
                    </a:lnTo>
                    <a:lnTo>
                      <a:pt x="1577" y="697"/>
                    </a:lnTo>
                    <a:lnTo>
                      <a:pt x="1588" y="665"/>
                    </a:lnTo>
                    <a:lnTo>
                      <a:pt x="1599" y="634"/>
                    </a:lnTo>
                    <a:lnTo>
                      <a:pt x="1610" y="602"/>
                    </a:lnTo>
                    <a:lnTo>
                      <a:pt x="1619" y="570"/>
                    </a:lnTo>
                    <a:lnTo>
                      <a:pt x="1627" y="538"/>
                    </a:lnTo>
                    <a:lnTo>
                      <a:pt x="1627" y="538"/>
                    </a:lnTo>
                    <a:lnTo>
                      <a:pt x="1634" y="510"/>
                    </a:lnTo>
                    <a:lnTo>
                      <a:pt x="1640" y="481"/>
                    </a:lnTo>
                    <a:lnTo>
                      <a:pt x="1646" y="452"/>
                    </a:lnTo>
                    <a:lnTo>
                      <a:pt x="1651" y="426"/>
                    </a:lnTo>
                    <a:lnTo>
                      <a:pt x="1655" y="399"/>
                    </a:lnTo>
                    <a:lnTo>
                      <a:pt x="1657" y="375"/>
                    </a:lnTo>
                    <a:lnTo>
                      <a:pt x="1659" y="350"/>
                    </a:lnTo>
                    <a:lnTo>
                      <a:pt x="1660" y="327"/>
                    </a:lnTo>
                    <a:lnTo>
                      <a:pt x="1660" y="327"/>
                    </a:lnTo>
                    <a:lnTo>
                      <a:pt x="1660" y="303"/>
                    </a:lnTo>
                    <a:lnTo>
                      <a:pt x="1658" y="282"/>
                    </a:lnTo>
                    <a:lnTo>
                      <a:pt x="1656" y="261"/>
                    </a:lnTo>
                    <a:lnTo>
                      <a:pt x="1652" y="242"/>
                    </a:lnTo>
                    <a:lnTo>
                      <a:pt x="1648" y="225"/>
                    </a:lnTo>
                    <a:lnTo>
                      <a:pt x="1641" y="210"/>
                    </a:lnTo>
                    <a:lnTo>
                      <a:pt x="1634" y="196"/>
                    </a:lnTo>
                    <a:lnTo>
                      <a:pt x="1626" y="184"/>
                    </a:lnTo>
                    <a:lnTo>
                      <a:pt x="1626" y="184"/>
                    </a:lnTo>
                    <a:lnTo>
                      <a:pt x="1609" y="163"/>
                    </a:lnTo>
                    <a:lnTo>
                      <a:pt x="1589" y="142"/>
                    </a:lnTo>
                    <a:lnTo>
                      <a:pt x="1570" y="123"/>
                    </a:lnTo>
                    <a:lnTo>
                      <a:pt x="1549" y="105"/>
                    </a:lnTo>
                    <a:lnTo>
                      <a:pt x="1527" y="89"/>
                    </a:lnTo>
                    <a:lnTo>
                      <a:pt x="1504" y="74"/>
                    </a:lnTo>
                    <a:lnTo>
                      <a:pt x="1481" y="60"/>
                    </a:lnTo>
                    <a:lnTo>
                      <a:pt x="1456" y="48"/>
                    </a:lnTo>
                    <a:lnTo>
                      <a:pt x="1431" y="37"/>
                    </a:lnTo>
                    <a:lnTo>
                      <a:pt x="1405" y="28"/>
                    </a:lnTo>
                    <a:lnTo>
                      <a:pt x="1378" y="19"/>
                    </a:lnTo>
                    <a:lnTo>
                      <a:pt x="1350" y="12"/>
                    </a:lnTo>
                    <a:lnTo>
                      <a:pt x="1322" y="7"/>
                    </a:lnTo>
                    <a:lnTo>
                      <a:pt x="1293" y="3"/>
                    </a:lnTo>
                    <a:lnTo>
                      <a:pt x="1262" y="1"/>
                    </a:lnTo>
                    <a:lnTo>
                      <a:pt x="1233" y="0"/>
                    </a:lnTo>
                    <a:lnTo>
                      <a:pt x="1233" y="0"/>
                    </a:lnTo>
                    <a:lnTo>
                      <a:pt x="1211" y="0"/>
                    </a:lnTo>
                    <a:lnTo>
                      <a:pt x="1191" y="1"/>
                    </a:lnTo>
                    <a:lnTo>
                      <a:pt x="1152" y="4"/>
                    </a:lnTo>
                    <a:lnTo>
                      <a:pt x="1115" y="8"/>
                    </a:lnTo>
                    <a:lnTo>
                      <a:pt x="1083" y="14"/>
                    </a:lnTo>
                    <a:lnTo>
                      <a:pt x="1054" y="20"/>
                    </a:lnTo>
                    <a:lnTo>
                      <a:pt x="1032" y="27"/>
                    </a:lnTo>
                    <a:lnTo>
                      <a:pt x="1014" y="32"/>
                    </a:lnTo>
                    <a:lnTo>
                      <a:pt x="1004" y="36"/>
                    </a:lnTo>
                    <a:lnTo>
                      <a:pt x="1004" y="36"/>
                    </a:lnTo>
                    <a:lnTo>
                      <a:pt x="974" y="30"/>
                    </a:lnTo>
                    <a:lnTo>
                      <a:pt x="943" y="25"/>
                    </a:lnTo>
                    <a:lnTo>
                      <a:pt x="910" y="20"/>
                    </a:lnTo>
                    <a:lnTo>
                      <a:pt x="876" y="19"/>
                    </a:lnTo>
                    <a:lnTo>
                      <a:pt x="876" y="19"/>
                    </a:lnTo>
                    <a:lnTo>
                      <a:pt x="844" y="19"/>
                    </a:lnTo>
                    <a:lnTo>
                      <a:pt x="815" y="23"/>
                    </a:lnTo>
                    <a:lnTo>
                      <a:pt x="785" y="27"/>
                    </a:lnTo>
                    <a:lnTo>
                      <a:pt x="757" y="34"/>
                    </a:lnTo>
                    <a:lnTo>
                      <a:pt x="729" y="42"/>
                    </a:lnTo>
                    <a:lnTo>
                      <a:pt x="704" y="52"/>
                    </a:lnTo>
                    <a:lnTo>
                      <a:pt x="679" y="66"/>
                    </a:lnTo>
                    <a:lnTo>
                      <a:pt x="656" y="80"/>
                    </a:lnTo>
                    <a:lnTo>
                      <a:pt x="656" y="80"/>
                    </a:lnTo>
                    <a:lnTo>
                      <a:pt x="629" y="71"/>
                    </a:lnTo>
                    <a:lnTo>
                      <a:pt x="588" y="57"/>
                    </a:lnTo>
                    <a:lnTo>
                      <a:pt x="564" y="51"/>
                    </a:lnTo>
                    <a:lnTo>
                      <a:pt x="537" y="45"/>
                    </a:lnTo>
                    <a:lnTo>
                      <a:pt x="508" y="39"/>
                    </a:lnTo>
                    <a:lnTo>
                      <a:pt x="477" y="33"/>
                    </a:lnTo>
                    <a:lnTo>
                      <a:pt x="477" y="33"/>
                    </a:lnTo>
                    <a:lnTo>
                      <a:pt x="451" y="30"/>
                    </a:lnTo>
                    <a:lnTo>
                      <a:pt x="425" y="27"/>
                    </a:lnTo>
                    <a:lnTo>
                      <a:pt x="400" y="25"/>
                    </a:lnTo>
                    <a:lnTo>
                      <a:pt x="375" y="24"/>
                    </a:lnTo>
                    <a:lnTo>
                      <a:pt x="350" y="24"/>
                    </a:lnTo>
                    <a:lnTo>
                      <a:pt x="328" y="25"/>
                    </a:lnTo>
                    <a:lnTo>
                      <a:pt x="305" y="26"/>
                    </a:lnTo>
                    <a:lnTo>
                      <a:pt x="283" y="29"/>
                    </a:lnTo>
                    <a:lnTo>
                      <a:pt x="262" y="33"/>
                    </a:lnTo>
                    <a:lnTo>
                      <a:pt x="242" y="37"/>
                    </a:lnTo>
                    <a:lnTo>
                      <a:pt x="222" y="43"/>
                    </a:lnTo>
                    <a:lnTo>
                      <a:pt x="204" y="49"/>
                    </a:lnTo>
                    <a:lnTo>
                      <a:pt x="185" y="57"/>
                    </a:lnTo>
                    <a:lnTo>
                      <a:pt x="168" y="66"/>
                    </a:lnTo>
                    <a:lnTo>
                      <a:pt x="152" y="75"/>
                    </a:lnTo>
                    <a:lnTo>
                      <a:pt x="136" y="86"/>
                    </a:lnTo>
                    <a:lnTo>
                      <a:pt x="136" y="86"/>
                    </a:lnTo>
                    <a:lnTo>
                      <a:pt x="118" y="99"/>
                    </a:lnTo>
                    <a:lnTo>
                      <a:pt x="101" y="114"/>
                    </a:lnTo>
                    <a:lnTo>
                      <a:pt x="86" y="130"/>
                    </a:lnTo>
                    <a:lnTo>
                      <a:pt x="73" y="147"/>
                    </a:lnTo>
                    <a:lnTo>
                      <a:pt x="59" y="167"/>
                    </a:lnTo>
                    <a:lnTo>
                      <a:pt x="48" y="186"/>
                    </a:lnTo>
                    <a:lnTo>
                      <a:pt x="38" y="208"/>
                    </a:lnTo>
                    <a:lnTo>
                      <a:pt x="29" y="230"/>
                    </a:lnTo>
                    <a:lnTo>
                      <a:pt x="20" y="254"/>
                    </a:lnTo>
                    <a:lnTo>
                      <a:pt x="14" y="278"/>
                    </a:lnTo>
                    <a:lnTo>
                      <a:pt x="9" y="305"/>
                    </a:lnTo>
                    <a:lnTo>
                      <a:pt x="5" y="332"/>
                    </a:lnTo>
                    <a:lnTo>
                      <a:pt x="2" y="360"/>
                    </a:lnTo>
                    <a:lnTo>
                      <a:pt x="1" y="390"/>
                    </a:lnTo>
                    <a:lnTo>
                      <a:pt x="0" y="422"/>
                    </a:lnTo>
                    <a:lnTo>
                      <a:pt x="1" y="453"/>
                    </a:lnTo>
                    <a:lnTo>
                      <a:pt x="1" y="453"/>
                    </a:lnTo>
                    <a:lnTo>
                      <a:pt x="4" y="481"/>
                    </a:lnTo>
                    <a:lnTo>
                      <a:pt x="9" y="519"/>
                    </a:lnTo>
                    <a:lnTo>
                      <a:pt x="17" y="565"/>
                    </a:lnTo>
                    <a:lnTo>
                      <a:pt x="28" y="617"/>
                    </a:lnTo>
                    <a:lnTo>
                      <a:pt x="40" y="676"/>
                    </a:lnTo>
                    <a:lnTo>
                      <a:pt x="55" y="738"/>
                    </a:lnTo>
                    <a:lnTo>
                      <a:pt x="72" y="802"/>
                    </a:lnTo>
                    <a:lnTo>
                      <a:pt x="91" y="867"/>
                    </a:lnTo>
                    <a:lnTo>
                      <a:pt x="91" y="867"/>
                    </a:lnTo>
                    <a:lnTo>
                      <a:pt x="105" y="909"/>
                    </a:lnTo>
                    <a:lnTo>
                      <a:pt x="118" y="948"/>
                    </a:lnTo>
                    <a:lnTo>
                      <a:pt x="131" y="985"/>
                    </a:lnTo>
                    <a:lnTo>
                      <a:pt x="144" y="1020"/>
                    </a:lnTo>
                    <a:lnTo>
                      <a:pt x="158" y="1052"/>
                    </a:lnTo>
                    <a:lnTo>
                      <a:pt x="172" y="1082"/>
                    </a:lnTo>
                    <a:lnTo>
                      <a:pt x="185" y="1110"/>
                    </a:lnTo>
                    <a:lnTo>
                      <a:pt x="200" y="1135"/>
                    </a:lnTo>
                    <a:lnTo>
                      <a:pt x="214" y="1158"/>
                    </a:lnTo>
                    <a:lnTo>
                      <a:pt x="228" y="1178"/>
                    </a:lnTo>
                    <a:lnTo>
                      <a:pt x="243" y="1197"/>
                    </a:lnTo>
                    <a:lnTo>
                      <a:pt x="257" y="1212"/>
                    </a:lnTo>
                    <a:lnTo>
                      <a:pt x="272" y="1225"/>
                    </a:lnTo>
                    <a:lnTo>
                      <a:pt x="287" y="1237"/>
                    </a:lnTo>
                    <a:lnTo>
                      <a:pt x="301" y="1245"/>
                    </a:lnTo>
                    <a:lnTo>
                      <a:pt x="317" y="1251"/>
                    </a:lnTo>
                    <a:lnTo>
                      <a:pt x="317" y="1251"/>
                    </a:lnTo>
                    <a:lnTo>
                      <a:pt x="331" y="1255"/>
                    </a:lnTo>
                    <a:lnTo>
                      <a:pt x="339" y="1256"/>
                    </a:lnTo>
                    <a:lnTo>
                      <a:pt x="348" y="1256"/>
                    </a:lnTo>
                    <a:lnTo>
                      <a:pt x="348" y="1256"/>
                    </a:lnTo>
                    <a:lnTo>
                      <a:pt x="360" y="1256"/>
                    </a:lnTo>
                    <a:lnTo>
                      <a:pt x="371" y="1254"/>
                    </a:lnTo>
                    <a:lnTo>
                      <a:pt x="383" y="1250"/>
                    </a:lnTo>
                    <a:lnTo>
                      <a:pt x="397" y="1245"/>
                    </a:lnTo>
                    <a:lnTo>
                      <a:pt x="410" y="1237"/>
                    </a:lnTo>
                    <a:lnTo>
                      <a:pt x="423" y="1226"/>
                    </a:lnTo>
                    <a:lnTo>
                      <a:pt x="436" y="1214"/>
                    </a:lnTo>
                    <a:lnTo>
                      <a:pt x="450" y="1199"/>
                    </a:lnTo>
                    <a:lnTo>
                      <a:pt x="450" y="1199"/>
                    </a:lnTo>
                    <a:lnTo>
                      <a:pt x="495" y="1146"/>
                    </a:lnTo>
                    <a:lnTo>
                      <a:pt x="536" y="1100"/>
                    </a:lnTo>
                    <a:lnTo>
                      <a:pt x="569" y="1064"/>
                    </a:lnTo>
                    <a:lnTo>
                      <a:pt x="591" y="1040"/>
                    </a:lnTo>
                    <a:lnTo>
                      <a:pt x="591" y="1040"/>
                    </a:lnTo>
                    <a:lnTo>
                      <a:pt x="602" y="1046"/>
                    </a:lnTo>
                    <a:lnTo>
                      <a:pt x="615" y="1051"/>
                    </a:lnTo>
                    <a:lnTo>
                      <a:pt x="627" y="1055"/>
                    </a:lnTo>
                    <a:lnTo>
                      <a:pt x="639" y="1060"/>
                    </a:lnTo>
                    <a:lnTo>
                      <a:pt x="653" y="1063"/>
                    </a:lnTo>
                    <a:lnTo>
                      <a:pt x="666" y="1065"/>
                    </a:lnTo>
                    <a:lnTo>
                      <a:pt x="678" y="1067"/>
                    </a:lnTo>
                    <a:lnTo>
                      <a:pt x="692" y="1068"/>
                    </a:lnTo>
                    <a:lnTo>
                      <a:pt x="692" y="1068"/>
                    </a:lnTo>
                    <a:lnTo>
                      <a:pt x="692" y="1070"/>
                    </a:lnTo>
                    <a:lnTo>
                      <a:pt x="692" y="1070"/>
                    </a:lnTo>
                    <a:lnTo>
                      <a:pt x="674" y="1092"/>
                    </a:lnTo>
                    <a:lnTo>
                      <a:pt x="674" y="1092"/>
                    </a:lnTo>
                    <a:lnTo>
                      <a:pt x="666" y="1103"/>
                    </a:lnTo>
                    <a:lnTo>
                      <a:pt x="658" y="1111"/>
                    </a:lnTo>
                    <a:lnTo>
                      <a:pt x="650" y="1118"/>
                    </a:lnTo>
                    <a:lnTo>
                      <a:pt x="640" y="1124"/>
                    </a:lnTo>
                    <a:lnTo>
                      <a:pt x="628" y="1130"/>
                    </a:lnTo>
                    <a:lnTo>
                      <a:pt x="613" y="1134"/>
                    </a:lnTo>
                    <a:lnTo>
                      <a:pt x="592" y="1140"/>
                    </a:lnTo>
                    <a:lnTo>
                      <a:pt x="566" y="1146"/>
                    </a:lnTo>
                    <a:lnTo>
                      <a:pt x="566" y="1146"/>
                    </a:lnTo>
                    <a:lnTo>
                      <a:pt x="544" y="1151"/>
                    </a:lnTo>
                    <a:lnTo>
                      <a:pt x="531" y="1155"/>
                    </a:lnTo>
                    <a:lnTo>
                      <a:pt x="516" y="1161"/>
                    </a:lnTo>
                    <a:lnTo>
                      <a:pt x="510" y="1164"/>
                    </a:lnTo>
                    <a:lnTo>
                      <a:pt x="504" y="1168"/>
                    </a:lnTo>
                    <a:lnTo>
                      <a:pt x="499" y="1173"/>
                    </a:lnTo>
                    <a:lnTo>
                      <a:pt x="494" y="1178"/>
                    </a:lnTo>
                    <a:lnTo>
                      <a:pt x="490" y="1183"/>
                    </a:lnTo>
                    <a:lnTo>
                      <a:pt x="487" y="1190"/>
                    </a:lnTo>
                    <a:lnTo>
                      <a:pt x="485" y="1197"/>
                    </a:lnTo>
                    <a:lnTo>
                      <a:pt x="484" y="1204"/>
                    </a:lnTo>
                    <a:lnTo>
                      <a:pt x="484" y="1204"/>
                    </a:lnTo>
                    <a:lnTo>
                      <a:pt x="484" y="1212"/>
                    </a:lnTo>
                    <a:lnTo>
                      <a:pt x="487" y="1220"/>
                    </a:lnTo>
                    <a:lnTo>
                      <a:pt x="490" y="1226"/>
                    </a:lnTo>
                    <a:lnTo>
                      <a:pt x="494" y="1234"/>
                    </a:lnTo>
                    <a:lnTo>
                      <a:pt x="500" y="1239"/>
                    </a:lnTo>
                    <a:lnTo>
                      <a:pt x="506" y="1245"/>
                    </a:lnTo>
                    <a:lnTo>
                      <a:pt x="512" y="1249"/>
                    </a:lnTo>
                    <a:lnTo>
                      <a:pt x="519" y="1254"/>
                    </a:lnTo>
                    <a:lnTo>
                      <a:pt x="533" y="1260"/>
                    </a:lnTo>
                    <a:lnTo>
                      <a:pt x="546" y="1265"/>
                    </a:lnTo>
                    <a:lnTo>
                      <a:pt x="561" y="1270"/>
                    </a:lnTo>
                    <a:lnTo>
                      <a:pt x="561" y="1270"/>
                    </a:lnTo>
                    <a:lnTo>
                      <a:pt x="583" y="1276"/>
                    </a:lnTo>
                    <a:lnTo>
                      <a:pt x="603" y="1279"/>
                    </a:lnTo>
                    <a:lnTo>
                      <a:pt x="624" y="1281"/>
                    </a:lnTo>
                    <a:lnTo>
                      <a:pt x="643" y="1281"/>
                    </a:lnTo>
                    <a:lnTo>
                      <a:pt x="643" y="1281"/>
                    </a:lnTo>
                    <a:lnTo>
                      <a:pt x="666" y="1280"/>
                    </a:lnTo>
                    <a:lnTo>
                      <a:pt x="689" y="1278"/>
                    </a:lnTo>
                    <a:lnTo>
                      <a:pt x="711" y="1272"/>
                    </a:lnTo>
                    <a:lnTo>
                      <a:pt x="732" y="1265"/>
                    </a:lnTo>
                    <a:lnTo>
                      <a:pt x="752" y="1257"/>
                    </a:lnTo>
                    <a:lnTo>
                      <a:pt x="770" y="1247"/>
                    </a:lnTo>
                    <a:lnTo>
                      <a:pt x="789" y="1235"/>
                    </a:lnTo>
                    <a:lnTo>
                      <a:pt x="806" y="1220"/>
                    </a:lnTo>
                    <a:lnTo>
                      <a:pt x="806" y="1220"/>
                    </a:lnTo>
                    <a:lnTo>
                      <a:pt x="806" y="1281"/>
                    </a:lnTo>
                    <a:lnTo>
                      <a:pt x="806" y="1340"/>
                    </a:lnTo>
                    <a:lnTo>
                      <a:pt x="808" y="1395"/>
                    </a:lnTo>
                    <a:lnTo>
                      <a:pt x="810" y="1448"/>
                    </a:lnTo>
                    <a:lnTo>
                      <a:pt x="815" y="1495"/>
                    </a:lnTo>
                    <a:lnTo>
                      <a:pt x="819" y="1535"/>
                    </a:lnTo>
                    <a:lnTo>
                      <a:pt x="822" y="1552"/>
                    </a:lnTo>
                    <a:lnTo>
                      <a:pt x="825" y="1567"/>
                    </a:lnTo>
                    <a:lnTo>
                      <a:pt x="828" y="1580"/>
                    </a:lnTo>
                    <a:lnTo>
                      <a:pt x="831" y="1591"/>
                    </a:lnTo>
                    <a:lnTo>
                      <a:pt x="831" y="1591"/>
                    </a:lnTo>
                    <a:lnTo>
                      <a:pt x="838" y="1608"/>
                    </a:lnTo>
                    <a:lnTo>
                      <a:pt x="848" y="1629"/>
                    </a:lnTo>
                    <a:lnTo>
                      <a:pt x="854" y="1640"/>
                    </a:lnTo>
                    <a:lnTo>
                      <a:pt x="862" y="1651"/>
                    </a:lnTo>
                    <a:lnTo>
                      <a:pt x="870" y="1662"/>
                    </a:lnTo>
                    <a:lnTo>
                      <a:pt x="880" y="1674"/>
                    </a:lnTo>
                    <a:lnTo>
                      <a:pt x="890" y="1685"/>
                    </a:lnTo>
                    <a:lnTo>
                      <a:pt x="903" y="1694"/>
                    </a:lnTo>
                    <a:lnTo>
                      <a:pt x="916" y="1703"/>
                    </a:lnTo>
                    <a:lnTo>
                      <a:pt x="931" y="1712"/>
                    </a:lnTo>
                    <a:lnTo>
                      <a:pt x="948" y="1719"/>
                    </a:lnTo>
                    <a:lnTo>
                      <a:pt x="966" y="1723"/>
                    </a:lnTo>
                    <a:lnTo>
                      <a:pt x="987" y="1726"/>
                    </a:lnTo>
                    <a:lnTo>
                      <a:pt x="1009" y="1728"/>
                    </a:lnTo>
                    <a:lnTo>
                      <a:pt x="1009" y="1728"/>
                    </a:lnTo>
                    <a:lnTo>
                      <a:pt x="1023" y="1727"/>
                    </a:lnTo>
                    <a:lnTo>
                      <a:pt x="1037" y="1726"/>
                    </a:lnTo>
                    <a:lnTo>
                      <a:pt x="1052" y="1724"/>
                    </a:lnTo>
                    <a:lnTo>
                      <a:pt x="1069" y="1721"/>
                    </a:lnTo>
                    <a:lnTo>
                      <a:pt x="1069" y="1721"/>
                    </a:lnTo>
                    <a:lnTo>
                      <a:pt x="1092" y="1716"/>
                    </a:lnTo>
                    <a:lnTo>
                      <a:pt x="1114" y="1709"/>
                    </a:lnTo>
                    <a:lnTo>
                      <a:pt x="1133" y="1702"/>
                    </a:lnTo>
                    <a:lnTo>
                      <a:pt x="1152" y="1694"/>
                    </a:lnTo>
                    <a:lnTo>
                      <a:pt x="1169" y="1685"/>
                    </a:lnTo>
                    <a:lnTo>
                      <a:pt x="1184" y="1676"/>
                    </a:lnTo>
                    <a:lnTo>
                      <a:pt x="1199" y="1665"/>
                    </a:lnTo>
                    <a:lnTo>
                      <a:pt x="1212" y="1652"/>
                    </a:lnTo>
                    <a:lnTo>
                      <a:pt x="1223" y="1640"/>
                    </a:lnTo>
                    <a:lnTo>
                      <a:pt x="1234" y="1626"/>
                    </a:lnTo>
                    <a:lnTo>
                      <a:pt x="1243" y="1610"/>
                    </a:lnTo>
                    <a:lnTo>
                      <a:pt x="1251" y="1593"/>
                    </a:lnTo>
                    <a:lnTo>
                      <a:pt x="1258" y="1574"/>
                    </a:lnTo>
                    <a:lnTo>
                      <a:pt x="1264" y="1555"/>
                    </a:lnTo>
                    <a:lnTo>
                      <a:pt x="1269" y="1535"/>
                    </a:lnTo>
                    <a:lnTo>
                      <a:pt x="1275" y="1512"/>
                    </a:lnTo>
                    <a:lnTo>
                      <a:pt x="1275" y="1512"/>
                    </a:lnTo>
                    <a:lnTo>
                      <a:pt x="1285" y="1446"/>
                    </a:lnTo>
                    <a:lnTo>
                      <a:pt x="1295" y="1363"/>
                    </a:lnTo>
                    <a:lnTo>
                      <a:pt x="1306" y="1276"/>
                    </a:lnTo>
                    <a:lnTo>
                      <a:pt x="1316" y="1200"/>
                    </a:lnTo>
                    <a:lnTo>
                      <a:pt x="1316" y="1200"/>
                    </a:lnTo>
                    <a:lnTo>
                      <a:pt x="1331" y="1204"/>
                    </a:lnTo>
                    <a:lnTo>
                      <a:pt x="1348" y="1207"/>
                    </a:lnTo>
                    <a:lnTo>
                      <a:pt x="1368" y="1208"/>
                    </a:lnTo>
                    <a:lnTo>
                      <a:pt x="1387" y="1209"/>
                    </a:lnTo>
                    <a:lnTo>
                      <a:pt x="1387" y="1209"/>
                    </a:lnTo>
                    <a:lnTo>
                      <a:pt x="1409" y="1208"/>
                    </a:lnTo>
                    <a:lnTo>
                      <a:pt x="1431" y="1207"/>
                    </a:lnTo>
                    <a:lnTo>
                      <a:pt x="1454" y="1204"/>
                    </a:lnTo>
                    <a:lnTo>
                      <a:pt x="1475" y="1200"/>
                    </a:lnTo>
                    <a:lnTo>
                      <a:pt x="1497" y="1196"/>
                    </a:lnTo>
                    <a:lnTo>
                      <a:pt x="1516" y="1191"/>
                    </a:lnTo>
                    <a:lnTo>
                      <a:pt x="1535" y="1184"/>
                    </a:lnTo>
                    <a:lnTo>
                      <a:pt x="1551" y="1177"/>
                    </a:lnTo>
                    <a:lnTo>
                      <a:pt x="1551" y="1177"/>
                    </a:lnTo>
                    <a:lnTo>
                      <a:pt x="1571" y="1168"/>
                    </a:lnTo>
                    <a:lnTo>
                      <a:pt x="1591" y="1156"/>
                    </a:lnTo>
                    <a:lnTo>
                      <a:pt x="1613" y="1142"/>
                    </a:lnTo>
                    <a:lnTo>
                      <a:pt x="1623" y="1134"/>
                    </a:lnTo>
                    <a:lnTo>
                      <a:pt x="1632" y="1126"/>
                    </a:lnTo>
                    <a:lnTo>
                      <a:pt x="1641" y="1118"/>
                    </a:lnTo>
                    <a:lnTo>
                      <a:pt x="1649" y="1110"/>
                    </a:lnTo>
                    <a:lnTo>
                      <a:pt x="1656" y="1101"/>
                    </a:lnTo>
                    <a:lnTo>
                      <a:pt x="1662" y="1092"/>
                    </a:lnTo>
                    <a:lnTo>
                      <a:pt x="1666" y="1083"/>
                    </a:lnTo>
                    <a:lnTo>
                      <a:pt x="1668" y="1075"/>
                    </a:lnTo>
                    <a:lnTo>
                      <a:pt x="1668" y="1066"/>
                    </a:lnTo>
                    <a:lnTo>
                      <a:pt x="1667" y="1057"/>
                    </a:lnTo>
                    <a:lnTo>
                      <a:pt x="1667" y="1057"/>
                    </a:lnTo>
                    <a:close/>
                    <a:moveTo>
                      <a:pt x="1361" y="479"/>
                    </a:moveTo>
                    <a:lnTo>
                      <a:pt x="1361" y="479"/>
                    </a:lnTo>
                    <a:lnTo>
                      <a:pt x="1360" y="498"/>
                    </a:lnTo>
                    <a:lnTo>
                      <a:pt x="1359" y="516"/>
                    </a:lnTo>
                    <a:lnTo>
                      <a:pt x="1353" y="551"/>
                    </a:lnTo>
                    <a:lnTo>
                      <a:pt x="1353" y="551"/>
                    </a:lnTo>
                    <a:lnTo>
                      <a:pt x="1347" y="591"/>
                    </a:lnTo>
                    <a:lnTo>
                      <a:pt x="1345" y="612"/>
                    </a:lnTo>
                    <a:lnTo>
                      <a:pt x="1344" y="636"/>
                    </a:lnTo>
                    <a:lnTo>
                      <a:pt x="1344" y="636"/>
                    </a:lnTo>
                    <a:lnTo>
                      <a:pt x="1344" y="659"/>
                    </a:lnTo>
                    <a:lnTo>
                      <a:pt x="1345" y="684"/>
                    </a:lnTo>
                    <a:lnTo>
                      <a:pt x="1350" y="732"/>
                    </a:lnTo>
                    <a:lnTo>
                      <a:pt x="1350" y="732"/>
                    </a:lnTo>
                    <a:lnTo>
                      <a:pt x="1356" y="780"/>
                    </a:lnTo>
                    <a:lnTo>
                      <a:pt x="1358" y="804"/>
                    </a:lnTo>
                    <a:lnTo>
                      <a:pt x="1358" y="828"/>
                    </a:lnTo>
                    <a:lnTo>
                      <a:pt x="1356" y="853"/>
                    </a:lnTo>
                    <a:lnTo>
                      <a:pt x="1354" y="865"/>
                    </a:lnTo>
                    <a:lnTo>
                      <a:pt x="1352" y="877"/>
                    </a:lnTo>
                    <a:lnTo>
                      <a:pt x="1349" y="890"/>
                    </a:lnTo>
                    <a:lnTo>
                      <a:pt x="1345" y="902"/>
                    </a:lnTo>
                    <a:lnTo>
                      <a:pt x="1341" y="914"/>
                    </a:lnTo>
                    <a:lnTo>
                      <a:pt x="1336" y="926"/>
                    </a:lnTo>
                    <a:lnTo>
                      <a:pt x="1336" y="926"/>
                    </a:lnTo>
                    <a:lnTo>
                      <a:pt x="1329" y="913"/>
                    </a:lnTo>
                    <a:lnTo>
                      <a:pt x="1323" y="898"/>
                    </a:lnTo>
                    <a:lnTo>
                      <a:pt x="1323" y="898"/>
                    </a:lnTo>
                    <a:lnTo>
                      <a:pt x="1313" y="880"/>
                    </a:lnTo>
                    <a:lnTo>
                      <a:pt x="1299" y="854"/>
                    </a:lnTo>
                    <a:lnTo>
                      <a:pt x="1299" y="854"/>
                    </a:lnTo>
                    <a:lnTo>
                      <a:pt x="1280" y="820"/>
                    </a:lnTo>
                    <a:lnTo>
                      <a:pt x="1258" y="778"/>
                    </a:lnTo>
                    <a:lnTo>
                      <a:pt x="1247" y="754"/>
                    </a:lnTo>
                    <a:lnTo>
                      <a:pt x="1236" y="731"/>
                    </a:lnTo>
                    <a:lnTo>
                      <a:pt x="1224" y="706"/>
                    </a:lnTo>
                    <a:lnTo>
                      <a:pt x="1215" y="682"/>
                    </a:lnTo>
                    <a:lnTo>
                      <a:pt x="1206" y="657"/>
                    </a:lnTo>
                    <a:lnTo>
                      <a:pt x="1199" y="633"/>
                    </a:lnTo>
                    <a:lnTo>
                      <a:pt x="1194" y="609"/>
                    </a:lnTo>
                    <a:lnTo>
                      <a:pt x="1190" y="587"/>
                    </a:lnTo>
                    <a:lnTo>
                      <a:pt x="1190" y="575"/>
                    </a:lnTo>
                    <a:lnTo>
                      <a:pt x="1190" y="565"/>
                    </a:lnTo>
                    <a:lnTo>
                      <a:pt x="1190" y="555"/>
                    </a:lnTo>
                    <a:lnTo>
                      <a:pt x="1191" y="546"/>
                    </a:lnTo>
                    <a:lnTo>
                      <a:pt x="1193" y="536"/>
                    </a:lnTo>
                    <a:lnTo>
                      <a:pt x="1196" y="528"/>
                    </a:lnTo>
                    <a:lnTo>
                      <a:pt x="1200" y="520"/>
                    </a:lnTo>
                    <a:lnTo>
                      <a:pt x="1204" y="512"/>
                    </a:lnTo>
                    <a:lnTo>
                      <a:pt x="1204" y="512"/>
                    </a:lnTo>
                    <a:lnTo>
                      <a:pt x="1211" y="504"/>
                    </a:lnTo>
                    <a:lnTo>
                      <a:pt x="1221" y="495"/>
                    </a:lnTo>
                    <a:lnTo>
                      <a:pt x="1226" y="492"/>
                    </a:lnTo>
                    <a:lnTo>
                      <a:pt x="1234" y="488"/>
                    </a:lnTo>
                    <a:lnTo>
                      <a:pt x="1242" y="485"/>
                    </a:lnTo>
                    <a:lnTo>
                      <a:pt x="1250" y="482"/>
                    </a:lnTo>
                    <a:lnTo>
                      <a:pt x="1260" y="480"/>
                    </a:lnTo>
                    <a:lnTo>
                      <a:pt x="1270" y="478"/>
                    </a:lnTo>
                    <a:lnTo>
                      <a:pt x="1283" y="477"/>
                    </a:lnTo>
                    <a:lnTo>
                      <a:pt x="1296" y="476"/>
                    </a:lnTo>
                    <a:lnTo>
                      <a:pt x="1310" y="475"/>
                    </a:lnTo>
                    <a:lnTo>
                      <a:pt x="1326" y="476"/>
                    </a:lnTo>
                    <a:lnTo>
                      <a:pt x="1342" y="477"/>
                    </a:lnTo>
                    <a:lnTo>
                      <a:pt x="1361" y="479"/>
                    </a:lnTo>
                    <a:lnTo>
                      <a:pt x="1361" y="479"/>
                    </a:lnTo>
                    <a:close/>
                    <a:moveTo>
                      <a:pt x="1239" y="51"/>
                    </a:moveTo>
                    <a:lnTo>
                      <a:pt x="1239" y="51"/>
                    </a:lnTo>
                    <a:lnTo>
                      <a:pt x="1265" y="52"/>
                    </a:lnTo>
                    <a:lnTo>
                      <a:pt x="1292" y="54"/>
                    </a:lnTo>
                    <a:lnTo>
                      <a:pt x="1319" y="58"/>
                    </a:lnTo>
                    <a:lnTo>
                      <a:pt x="1343" y="63"/>
                    </a:lnTo>
                    <a:lnTo>
                      <a:pt x="1368" y="70"/>
                    </a:lnTo>
                    <a:lnTo>
                      <a:pt x="1391" y="77"/>
                    </a:lnTo>
                    <a:lnTo>
                      <a:pt x="1415" y="85"/>
                    </a:lnTo>
                    <a:lnTo>
                      <a:pt x="1436" y="95"/>
                    </a:lnTo>
                    <a:lnTo>
                      <a:pt x="1458" y="105"/>
                    </a:lnTo>
                    <a:lnTo>
                      <a:pt x="1478" y="118"/>
                    </a:lnTo>
                    <a:lnTo>
                      <a:pt x="1499" y="131"/>
                    </a:lnTo>
                    <a:lnTo>
                      <a:pt x="1517" y="145"/>
                    </a:lnTo>
                    <a:lnTo>
                      <a:pt x="1536" y="161"/>
                    </a:lnTo>
                    <a:lnTo>
                      <a:pt x="1553" y="178"/>
                    </a:lnTo>
                    <a:lnTo>
                      <a:pt x="1571" y="197"/>
                    </a:lnTo>
                    <a:lnTo>
                      <a:pt x="1586" y="215"/>
                    </a:lnTo>
                    <a:lnTo>
                      <a:pt x="1586" y="215"/>
                    </a:lnTo>
                    <a:lnTo>
                      <a:pt x="1592" y="224"/>
                    </a:lnTo>
                    <a:lnTo>
                      <a:pt x="1596" y="233"/>
                    </a:lnTo>
                    <a:lnTo>
                      <a:pt x="1600" y="246"/>
                    </a:lnTo>
                    <a:lnTo>
                      <a:pt x="1603" y="259"/>
                    </a:lnTo>
                    <a:lnTo>
                      <a:pt x="1607" y="273"/>
                    </a:lnTo>
                    <a:lnTo>
                      <a:pt x="1608" y="289"/>
                    </a:lnTo>
                    <a:lnTo>
                      <a:pt x="1609" y="306"/>
                    </a:lnTo>
                    <a:lnTo>
                      <a:pt x="1609" y="325"/>
                    </a:lnTo>
                    <a:lnTo>
                      <a:pt x="1609" y="345"/>
                    </a:lnTo>
                    <a:lnTo>
                      <a:pt x="1607" y="365"/>
                    </a:lnTo>
                    <a:lnTo>
                      <a:pt x="1604" y="387"/>
                    </a:lnTo>
                    <a:lnTo>
                      <a:pt x="1601" y="411"/>
                    </a:lnTo>
                    <a:lnTo>
                      <a:pt x="1597" y="434"/>
                    </a:lnTo>
                    <a:lnTo>
                      <a:pt x="1593" y="459"/>
                    </a:lnTo>
                    <a:lnTo>
                      <a:pt x="1582" y="511"/>
                    </a:lnTo>
                    <a:lnTo>
                      <a:pt x="1567" y="565"/>
                    </a:lnTo>
                    <a:lnTo>
                      <a:pt x="1549" y="622"/>
                    </a:lnTo>
                    <a:lnTo>
                      <a:pt x="1529" y="681"/>
                    </a:lnTo>
                    <a:lnTo>
                      <a:pt x="1516" y="710"/>
                    </a:lnTo>
                    <a:lnTo>
                      <a:pt x="1504" y="741"/>
                    </a:lnTo>
                    <a:lnTo>
                      <a:pt x="1491" y="771"/>
                    </a:lnTo>
                    <a:lnTo>
                      <a:pt x="1477" y="802"/>
                    </a:lnTo>
                    <a:lnTo>
                      <a:pt x="1462" y="832"/>
                    </a:lnTo>
                    <a:lnTo>
                      <a:pt x="1447" y="863"/>
                    </a:lnTo>
                    <a:lnTo>
                      <a:pt x="1430" y="894"/>
                    </a:lnTo>
                    <a:lnTo>
                      <a:pt x="1414" y="923"/>
                    </a:lnTo>
                    <a:lnTo>
                      <a:pt x="1395" y="954"/>
                    </a:lnTo>
                    <a:lnTo>
                      <a:pt x="1377" y="984"/>
                    </a:lnTo>
                    <a:lnTo>
                      <a:pt x="1377" y="984"/>
                    </a:lnTo>
                    <a:lnTo>
                      <a:pt x="1371" y="977"/>
                    </a:lnTo>
                    <a:lnTo>
                      <a:pt x="1371" y="977"/>
                    </a:lnTo>
                    <a:lnTo>
                      <a:pt x="1369" y="973"/>
                    </a:lnTo>
                    <a:lnTo>
                      <a:pt x="1369" y="973"/>
                    </a:lnTo>
                    <a:lnTo>
                      <a:pt x="1378" y="957"/>
                    </a:lnTo>
                    <a:lnTo>
                      <a:pt x="1385" y="941"/>
                    </a:lnTo>
                    <a:lnTo>
                      <a:pt x="1391" y="924"/>
                    </a:lnTo>
                    <a:lnTo>
                      <a:pt x="1398" y="908"/>
                    </a:lnTo>
                    <a:lnTo>
                      <a:pt x="1402" y="893"/>
                    </a:lnTo>
                    <a:lnTo>
                      <a:pt x="1405" y="876"/>
                    </a:lnTo>
                    <a:lnTo>
                      <a:pt x="1407" y="861"/>
                    </a:lnTo>
                    <a:lnTo>
                      <a:pt x="1408" y="846"/>
                    </a:lnTo>
                    <a:lnTo>
                      <a:pt x="1409" y="829"/>
                    </a:lnTo>
                    <a:lnTo>
                      <a:pt x="1409" y="814"/>
                    </a:lnTo>
                    <a:lnTo>
                      <a:pt x="1408" y="784"/>
                    </a:lnTo>
                    <a:lnTo>
                      <a:pt x="1405" y="754"/>
                    </a:lnTo>
                    <a:lnTo>
                      <a:pt x="1402" y="726"/>
                    </a:lnTo>
                    <a:lnTo>
                      <a:pt x="1402" y="726"/>
                    </a:lnTo>
                    <a:lnTo>
                      <a:pt x="1396" y="680"/>
                    </a:lnTo>
                    <a:lnTo>
                      <a:pt x="1395" y="658"/>
                    </a:lnTo>
                    <a:lnTo>
                      <a:pt x="1395" y="638"/>
                    </a:lnTo>
                    <a:lnTo>
                      <a:pt x="1395" y="638"/>
                    </a:lnTo>
                    <a:lnTo>
                      <a:pt x="1396" y="616"/>
                    </a:lnTo>
                    <a:lnTo>
                      <a:pt x="1399" y="596"/>
                    </a:lnTo>
                    <a:lnTo>
                      <a:pt x="1404" y="559"/>
                    </a:lnTo>
                    <a:lnTo>
                      <a:pt x="1404" y="559"/>
                    </a:lnTo>
                    <a:lnTo>
                      <a:pt x="1407" y="536"/>
                    </a:lnTo>
                    <a:lnTo>
                      <a:pt x="1410" y="513"/>
                    </a:lnTo>
                    <a:lnTo>
                      <a:pt x="1412" y="488"/>
                    </a:lnTo>
                    <a:lnTo>
                      <a:pt x="1412" y="462"/>
                    </a:lnTo>
                    <a:lnTo>
                      <a:pt x="1412" y="462"/>
                    </a:lnTo>
                    <a:lnTo>
                      <a:pt x="1413" y="456"/>
                    </a:lnTo>
                    <a:lnTo>
                      <a:pt x="1413" y="448"/>
                    </a:lnTo>
                    <a:lnTo>
                      <a:pt x="1413" y="448"/>
                    </a:lnTo>
                    <a:lnTo>
                      <a:pt x="1410" y="432"/>
                    </a:lnTo>
                    <a:lnTo>
                      <a:pt x="1403" y="409"/>
                    </a:lnTo>
                    <a:lnTo>
                      <a:pt x="1393" y="384"/>
                    </a:lnTo>
                    <a:lnTo>
                      <a:pt x="1379" y="353"/>
                    </a:lnTo>
                    <a:lnTo>
                      <a:pt x="1363" y="320"/>
                    </a:lnTo>
                    <a:lnTo>
                      <a:pt x="1352" y="303"/>
                    </a:lnTo>
                    <a:lnTo>
                      <a:pt x="1341" y="286"/>
                    </a:lnTo>
                    <a:lnTo>
                      <a:pt x="1329" y="267"/>
                    </a:lnTo>
                    <a:lnTo>
                      <a:pt x="1317" y="250"/>
                    </a:lnTo>
                    <a:lnTo>
                      <a:pt x="1302" y="231"/>
                    </a:lnTo>
                    <a:lnTo>
                      <a:pt x="1288" y="214"/>
                    </a:lnTo>
                    <a:lnTo>
                      <a:pt x="1288" y="214"/>
                    </a:lnTo>
                    <a:lnTo>
                      <a:pt x="1270" y="195"/>
                    </a:lnTo>
                    <a:lnTo>
                      <a:pt x="1251" y="174"/>
                    </a:lnTo>
                    <a:lnTo>
                      <a:pt x="1229" y="155"/>
                    </a:lnTo>
                    <a:lnTo>
                      <a:pt x="1205" y="135"/>
                    </a:lnTo>
                    <a:lnTo>
                      <a:pt x="1179" y="116"/>
                    </a:lnTo>
                    <a:lnTo>
                      <a:pt x="1152" y="97"/>
                    </a:lnTo>
                    <a:lnTo>
                      <a:pt x="1122" y="81"/>
                    </a:lnTo>
                    <a:lnTo>
                      <a:pt x="1107" y="73"/>
                    </a:lnTo>
                    <a:lnTo>
                      <a:pt x="1090" y="64"/>
                    </a:lnTo>
                    <a:lnTo>
                      <a:pt x="1090" y="64"/>
                    </a:lnTo>
                    <a:lnTo>
                      <a:pt x="1121" y="59"/>
                    </a:lnTo>
                    <a:lnTo>
                      <a:pt x="1157" y="54"/>
                    </a:lnTo>
                    <a:lnTo>
                      <a:pt x="1176" y="53"/>
                    </a:lnTo>
                    <a:lnTo>
                      <a:pt x="1196" y="51"/>
                    </a:lnTo>
                    <a:lnTo>
                      <a:pt x="1217" y="51"/>
                    </a:lnTo>
                    <a:lnTo>
                      <a:pt x="1239" y="51"/>
                    </a:lnTo>
                    <a:lnTo>
                      <a:pt x="1239" y="51"/>
                    </a:lnTo>
                    <a:close/>
                    <a:moveTo>
                      <a:pt x="411" y="1166"/>
                    </a:moveTo>
                    <a:lnTo>
                      <a:pt x="411" y="1166"/>
                    </a:lnTo>
                    <a:lnTo>
                      <a:pt x="404" y="1175"/>
                    </a:lnTo>
                    <a:lnTo>
                      <a:pt x="397" y="1182"/>
                    </a:lnTo>
                    <a:lnTo>
                      <a:pt x="389" y="1189"/>
                    </a:lnTo>
                    <a:lnTo>
                      <a:pt x="383" y="1194"/>
                    </a:lnTo>
                    <a:lnTo>
                      <a:pt x="376" y="1197"/>
                    </a:lnTo>
                    <a:lnTo>
                      <a:pt x="371" y="1200"/>
                    </a:lnTo>
                    <a:lnTo>
                      <a:pt x="360" y="1204"/>
                    </a:lnTo>
                    <a:lnTo>
                      <a:pt x="350" y="1206"/>
                    </a:lnTo>
                    <a:lnTo>
                      <a:pt x="343" y="1205"/>
                    </a:lnTo>
                    <a:lnTo>
                      <a:pt x="337" y="1204"/>
                    </a:lnTo>
                    <a:lnTo>
                      <a:pt x="333" y="1203"/>
                    </a:lnTo>
                    <a:lnTo>
                      <a:pt x="333" y="1203"/>
                    </a:lnTo>
                    <a:lnTo>
                      <a:pt x="321" y="1198"/>
                    </a:lnTo>
                    <a:lnTo>
                      <a:pt x="309" y="1191"/>
                    </a:lnTo>
                    <a:lnTo>
                      <a:pt x="297" y="1180"/>
                    </a:lnTo>
                    <a:lnTo>
                      <a:pt x="286" y="1168"/>
                    </a:lnTo>
                    <a:lnTo>
                      <a:pt x="274" y="1154"/>
                    </a:lnTo>
                    <a:lnTo>
                      <a:pt x="261" y="1136"/>
                    </a:lnTo>
                    <a:lnTo>
                      <a:pt x="249" y="1117"/>
                    </a:lnTo>
                    <a:lnTo>
                      <a:pt x="237" y="1096"/>
                    </a:lnTo>
                    <a:lnTo>
                      <a:pt x="224" y="1073"/>
                    </a:lnTo>
                    <a:lnTo>
                      <a:pt x="212" y="1047"/>
                    </a:lnTo>
                    <a:lnTo>
                      <a:pt x="200" y="1020"/>
                    </a:lnTo>
                    <a:lnTo>
                      <a:pt x="187" y="990"/>
                    </a:lnTo>
                    <a:lnTo>
                      <a:pt x="175" y="958"/>
                    </a:lnTo>
                    <a:lnTo>
                      <a:pt x="164" y="924"/>
                    </a:lnTo>
                    <a:lnTo>
                      <a:pt x="152" y="890"/>
                    </a:lnTo>
                    <a:lnTo>
                      <a:pt x="140" y="853"/>
                    </a:lnTo>
                    <a:lnTo>
                      <a:pt x="140" y="853"/>
                    </a:lnTo>
                    <a:lnTo>
                      <a:pt x="121" y="786"/>
                    </a:lnTo>
                    <a:lnTo>
                      <a:pt x="103" y="723"/>
                    </a:lnTo>
                    <a:lnTo>
                      <a:pt x="89" y="661"/>
                    </a:lnTo>
                    <a:lnTo>
                      <a:pt x="77" y="604"/>
                    </a:lnTo>
                    <a:lnTo>
                      <a:pt x="68" y="554"/>
                    </a:lnTo>
                    <a:lnTo>
                      <a:pt x="59" y="510"/>
                    </a:lnTo>
                    <a:lnTo>
                      <a:pt x="54" y="475"/>
                    </a:lnTo>
                    <a:lnTo>
                      <a:pt x="52" y="451"/>
                    </a:lnTo>
                    <a:lnTo>
                      <a:pt x="52" y="451"/>
                    </a:lnTo>
                    <a:lnTo>
                      <a:pt x="51" y="423"/>
                    </a:lnTo>
                    <a:lnTo>
                      <a:pt x="51" y="395"/>
                    </a:lnTo>
                    <a:lnTo>
                      <a:pt x="53" y="369"/>
                    </a:lnTo>
                    <a:lnTo>
                      <a:pt x="55" y="343"/>
                    </a:lnTo>
                    <a:lnTo>
                      <a:pt x="58" y="318"/>
                    </a:lnTo>
                    <a:lnTo>
                      <a:pt x="62" y="296"/>
                    </a:lnTo>
                    <a:lnTo>
                      <a:pt x="69" y="273"/>
                    </a:lnTo>
                    <a:lnTo>
                      <a:pt x="75" y="253"/>
                    </a:lnTo>
                    <a:lnTo>
                      <a:pt x="83" y="232"/>
                    </a:lnTo>
                    <a:lnTo>
                      <a:pt x="91" y="214"/>
                    </a:lnTo>
                    <a:lnTo>
                      <a:pt x="101" y="197"/>
                    </a:lnTo>
                    <a:lnTo>
                      <a:pt x="112" y="180"/>
                    </a:lnTo>
                    <a:lnTo>
                      <a:pt x="124" y="166"/>
                    </a:lnTo>
                    <a:lnTo>
                      <a:pt x="136" y="152"/>
                    </a:lnTo>
                    <a:lnTo>
                      <a:pt x="151" y="139"/>
                    </a:lnTo>
                    <a:lnTo>
                      <a:pt x="165" y="127"/>
                    </a:lnTo>
                    <a:lnTo>
                      <a:pt x="165" y="127"/>
                    </a:lnTo>
                    <a:lnTo>
                      <a:pt x="178" y="119"/>
                    </a:lnTo>
                    <a:lnTo>
                      <a:pt x="192" y="112"/>
                    </a:lnTo>
                    <a:lnTo>
                      <a:pt x="205" y="104"/>
                    </a:lnTo>
                    <a:lnTo>
                      <a:pt x="219" y="98"/>
                    </a:lnTo>
                    <a:lnTo>
                      <a:pt x="234" y="93"/>
                    </a:lnTo>
                    <a:lnTo>
                      <a:pt x="249" y="88"/>
                    </a:lnTo>
                    <a:lnTo>
                      <a:pt x="263" y="85"/>
                    </a:lnTo>
                    <a:lnTo>
                      <a:pt x="279" y="82"/>
                    </a:lnTo>
                    <a:lnTo>
                      <a:pt x="294" y="79"/>
                    </a:lnTo>
                    <a:lnTo>
                      <a:pt x="310" y="77"/>
                    </a:lnTo>
                    <a:lnTo>
                      <a:pt x="341" y="75"/>
                    </a:lnTo>
                    <a:lnTo>
                      <a:pt x="373" y="75"/>
                    </a:lnTo>
                    <a:lnTo>
                      <a:pt x="405" y="76"/>
                    </a:lnTo>
                    <a:lnTo>
                      <a:pt x="435" y="79"/>
                    </a:lnTo>
                    <a:lnTo>
                      <a:pt x="465" y="83"/>
                    </a:lnTo>
                    <a:lnTo>
                      <a:pt x="495" y="88"/>
                    </a:lnTo>
                    <a:lnTo>
                      <a:pt x="522" y="94"/>
                    </a:lnTo>
                    <a:lnTo>
                      <a:pt x="547" y="100"/>
                    </a:lnTo>
                    <a:lnTo>
                      <a:pt x="571" y="106"/>
                    </a:lnTo>
                    <a:lnTo>
                      <a:pt x="610" y="118"/>
                    </a:lnTo>
                    <a:lnTo>
                      <a:pt x="610" y="118"/>
                    </a:lnTo>
                    <a:lnTo>
                      <a:pt x="606" y="122"/>
                    </a:lnTo>
                    <a:lnTo>
                      <a:pt x="606" y="122"/>
                    </a:lnTo>
                    <a:lnTo>
                      <a:pt x="592" y="136"/>
                    </a:lnTo>
                    <a:lnTo>
                      <a:pt x="580" y="150"/>
                    </a:lnTo>
                    <a:lnTo>
                      <a:pt x="569" y="166"/>
                    </a:lnTo>
                    <a:lnTo>
                      <a:pt x="558" y="181"/>
                    </a:lnTo>
                    <a:lnTo>
                      <a:pt x="548" y="197"/>
                    </a:lnTo>
                    <a:lnTo>
                      <a:pt x="539" y="213"/>
                    </a:lnTo>
                    <a:lnTo>
                      <a:pt x="530" y="229"/>
                    </a:lnTo>
                    <a:lnTo>
                      <a:pt x="523" y="246"/>
                    </a:lnTo>
                    <a:lnTo>
                      <a:pt x="508" y="279"/>
                    </a:lnTo>
                    <a:lnTo>
                      <a:pt x="497" y="313"/>
                    </a:lnTo>
                    <a:lnTo>
                      <a:pt x="488" y="346"/>
                    </a:lnTo>
                    <a:lnTo>
                      <a:pt x="481" y="378"/>
                    </a:lnTo>
                    <a:lnTo>
                      <a:pt x="474" y="408"/>
                    </a:lnTo>
                    <a:lnTo>
                      <a:pt x="470" y="436"/>
                    </a:lnTo>
                    <a:lnTo>
                      <a:pt x="467" y="463"/>
                    </a:lnTo>
                    <a:lnTo>
                      <a:pt x="465" y="485"/>
                    </a:lnTo>
                    <a:lnTo>
                      <a:pt x="464" y="519"/>
                    </a:lnTo>
                    <a:lnTo>
                      <a:pt x="464" y="535"/>
                    </a:lnTo>
                    <a:lnTo>
                      <a:pt x="464" y="535"/>
                    </a:lnTo>
                    <a:lnTo>
                      <a:pt x="465" y="561"/>
                    </a:lnTo>
                    <a:lnTo>
                      <a:pt x="465" y="561"/>
                    </a:lnTo>
                    <a:lnTo>
                      <a:pt x="467" y="600"/>
                    </a:lnTo>
                    <a:lnTo>
                      <a:pt x="468" y="649"/>
                    </a:lnTo>
                    <a:lnTo>
                      <a:pt x="467" y="677"/>
                    </a:lnTo>
                    <a:lnTo>
                      <a:pt x="466" y="707"/>
                    </a:lnTo>
                    <a:lnTo>
                      <a:pt x="464" y="738"/>
                    </a:lnTo>
                    <a:lnTo>
                      <a:pt x="460" y="772"/>
                    </a:lnTo>
                    <a:lnTo>
                      <a:pt x="460" y="772"/>
                    </a:lnTo>
                    <a:lnTo>
                      <a:pt x="458" y="787"/>
                    </a:lnTo>
                    <a:lnTo>
                      <a:pt x="457" y="803"/>
                    </a:lnTo>
                    <a:lnTo>
                      <a:pt x="457" y="818"/>
                    </a:lnTo>
                    <a:lnTo>
                      <a:pt x="458" y="833"/>
                    </a:lnTo>
                    <a:lnTo>
                      <a:pt x="460" y="848"/>
                    </a:lnTo>
                    <a:lnTo>
                      <a:pt x="462" y="863"/>
                    </a:lnTo>
                    <a:lnTo>
                      <a:pt x="465" y="877"/>
                    </a:lnTo>
                    <a:lnTo>
                      <a:pt x="469" y="892"/>
                    </a:lnTo>
                    <a:lnTo>
                      <a:pt x="474" y="906"/>
                    </a:lnTo>
                    <a:lnTo>
                      <a:pt x="479" y="919"/>
                    </a:lnTo>
                    <a:lnTo>
                      <a:pt x="487" y="933"/>
                    </a:lnTo>
                    <a:lnTo>
                      <a:pt x="494" y="946"/>
                    </a:lnTo>
                    <a:lnTo>
                      <a:pt x="502" y="958"/>
                    </a:lnTo>
                    <a:lnTo>
                      <a:pt x="510" y="970"/>
                    </a:lnTo>
                    <a:lnTo>
                      <a:pt x="519" y="983"/>
                    </a:lnTo>
                    <a:lnTo>
                      <a:pt x="530" y="994"/>
                    </a:lnTo>
                    <a:lnTo>
                      <a:pt x="530" y="994"/>
                    </a:lnTo>
                    <a:lnTo>
                      <a:pt x="539" y="1002"/>
                    </a:lnTo>
                    <a:lnTo>
                      <a:pt x="548" y="1011"/>
                    </a:lnTo>
                    <a:lnTo>
                      <a:pt x="548" y="1011"/>
                    </a:lnTo>
                    <a:lnTo>
                      <a:pt x="492" y="1073"/>
                    </a:lnTo>
                    <a:lnTo>
                      <a:pt x="453" y="1117"/>
                    </a:lnTo>
                    <a:lnTo>
                      <a:pt x="411" y="1166"/>
                    </a:lnTo>
                    <a:lnTo>
                      <a:pt x="411" y="1166"/>
                    </a:lnTo>
                    <a:close/>
                    <a:moveTo>
                      <a:pt x="567" y="958"/>
                    </a:moveTo>
                    <a:lnTo>
                      <a:pt x="567" y="958"/>
                    </a:lnTo>
                    <a:lnTo>
                      <a:pt x="558" y="949"/>
                    </a:lnTo>
                    <a:lnTo>
                      <a:pt x="551" y="940"/>
                    </a:lnTo>
                    <a:lnTo>
                      <a:pt x="544" y="931"/>
                    </a:lnTo>
                    <a:lnTo>
                      <a:pt x="538" y="920"/>
                    </a:lnTo>
                    <a:lnTo>
                      <a:pt x="532" y="909"/>
                    </a:lnTo>
                    <a:lnTo>
                      <a:pt x="527" y="899"/>
                    </a:lnTo>
                    <a:lnTo>
                      <a:pt x="522" y="888"/>
                    </a:lnTo>
                    <a:lnTo>
                      <a:pt x="518" y="876"/>
                    </a:lnTo>
                    <a:lnTo>
                      <a:pt x="514" y="864"/>
                    </a:lnTo>
                    <a:lnTo>
                      <a:pt x="512" y="853"/>
                    </a:lnTo>
                    <a:lnTo>
                      <a:pt x="510" y="840"/>
                    </a:lnTo>
                    <a:lnTo>
                      <a:pt x="509" y="828"/>
                    </a:lnTo>
                    <a:lnTo>
                      <a:pt x="508" y="816"/>
                    </a:lnTo>
                    <a:lnTo>
                      <a:pt x="508" y="804"/>
                    </a:lnTo>
                    <a:lnTo>
                      <a:pt x="509" y="791"/>
                    </a:lnTo>
                    <a:lnTo>
                      <a:pt x="510" y="778"/>
                    </a:lnTo>
                    <a:lnTo>
                      <a:pt x="510" y="778"/>
                    </a:lnTo>
                    <a:lnTo>
                      <a:pt x="514" y="744"/>
                    </a:lnTo>
                    <a:lnTo>
                      <a:pt x="517" y="710"/>
                    </a:lnTo>
                    <a:lnTo>
                      <a:pt x="518" y="679"/>
                    </a:lnTo>
                    <a:lnTo>
                      <a:pt x="519" y="650"/>
                    </a:lnTo>
                    <a:lnTo>
                      <a:pt x="518" y="622"/>
                    </a:lnTo>
                    <a:lnTo>
                      <a:pt x="518" y="598"/>
                    </a:lnTo>
                    <a:lnTo>
                      <a:pt x="516" y="558"/>
                    </a:lnTo>
                    <a:lnTo>
                      <a:pt x="516" y="558"/>
                    </a:lnTo>
                    <a:lnTo>
                      <a:pt x="515" y="543"/>
                    </a:lnTo>
                    <a:lnTo>
                      <a:pt x="515" y="543"/>
                    </a:lnTo>
                    <a:lnTo>
                      <a:pt x="527" y="534"/>
                    </a:lnTo>
                    <a:lnTo>
                      <a:pt x="544" y="523"/>
                    </a:lnTo>
                    <a:lnTo>
                      <a:pt x="567" y="513"/>
                    </a:lnTo>
                    <a:lnTo>
                      <a:pt x="592" y="502"/>
                    </a:lnTo>
                    <a:lnTo>
                      <a:pt x="606" y="496"/>
                    </a:lnTo>
                    <a:lnTo>
                      <a:pt x="620" y="492"/>
                    </a:lnTo>
                    <a:lnTo>
                      <a:pt x="634" y="489"/>
                    </a:lnTo>
                    <a:lnTo>
                      <a:pt x="650" y="486"/>
                    </a:lnTo>
                    <a:lnTo>
                      <a:pt x="664" y="484"/>
                    </a:lnTo>
                    <a:lnTo>
                      <a:pt x="678" y="484"/>
                    </a:lnTo>
                    <a:lnTo>
                      <a:pt x="693" y="484"/>
                    </a:lnTo>
                    <a:lnTo>
                      <a:pt x="706" y="487"/>
                    </a:lnTo>
                    <a:lnTo>
                      <a:pt x="706" y="487"/>
                    </a:lnTo>
                    <a:lnTo>
                      <a:pt x="717" y="490"/>
                    </a:lnTo>
                    <a:lnTo>
                      <a:pt x="727" y="495"/>
                    </a:lnTo>
                    <a:lnTo>
                      <a:pt x="737" y="502"/>
                    </a:lnTo>
                    <a:lnTo>
                      <a:pt x="745" y="509"/>
                    </a:lnTo>
                    <a:lnTo>
                      <a:pt x="751" y="518"/>
                    </a:lnTo>
                    <a:lnTo>
                      <a:pt x="757" y="528"/>
                    </a:lnTo>
                    <a:lnTo>
                      <a:pt x="762" y="541"/>
                    </a:lnTo>
                    <a:lnTo>
                      <a:pt x="765" y="554"/>
                    </a:lnTo>
                    <a:lnTo>
                      <a:pt x="765" y="554"/>
                    </a:lnTo>
                    <a:lnTo>
                      <a:pt x="773" y="589"/>
                    </a:lnTo>
                    <a:lnTo>
                      <a:pt x="778" y="621"/>
                    </a:lnTo>
                    <a:lnTo>
                      <a:pt x="782" y="652"/>
                    </a:lnTo>
                    <a:lnTo>
                      <a:pt x="784" y="680"/>
                    </a:lnTo>
                    <a:lnTo>
                      <a:pt x="785" y="706"/>
                    </a:lnTo>
                    <a:lnTo>
                      <a:pt x="784" y="730"/>
                    </a:lnTo>
                    <a:lnTo>
                      <a:pt x="783" y="752"/>
                    </a:lnTo>
                    <a:lnTo>
                      <a:pt x="781" y="773"/>
                    </a:lnTo>
                    <a:lnTo>
                      <a:pt x="778" y="791"/>
                    </a:lnTo>
                    <a:lnTo>
                      <a:pt x="774" y="810"/>
                    </a:lnTo>
                    <a:lnTo>
                      <a:pt x="768" y="826"/>
                    </a:lnTo>
                    <a:lnTo>
                      <a:pt x="763" y="841"/>
                    </a:lnTo>
                    <a:lnTo>
                      <a:pt x="753" y="869"/>
                    </a:lnTo>
                    <a:lnTo>
                      <a:pt x="742" y="895"/>
                    </a:lnTo>
                    <a:lnTo>
                      <a:pt x="742" y="895"/>
                    </a:lnTo>
                    <a:lnTo>
                      <a:pt x="733" y="914"/>
                    </a:lnTo>
                    <a:lnTo>
                      <a:pt x="725" y="934"/>
                    </a:lnTo>
                    <a:lnTo>
                      <a:pt x="721" y="944"/>
                    </a:lnTo>
                    <a:lnTo>
                      <a:pt x="721" y="944"/>
                    </a:lnTo>
                    <a:lnTo>
                      <a:pt x="708" y="982"/>
                    </a:lnTo>
                    <a:lnTo>
                      <a:pt x="702" y="999"/>
                    </a:lnTo>
                    <a:lnTo>
                      <a:pt x="697" y="1017"/>
                    </a:lnTo>
                    <a:lnTo>
                      <a:pt x="697" y="1017"/>
                    </a:lnTo>
                    <a:lnTo>
                      <a:pt x="679" y="1016"/>
                    </a:lnTo>
                    <a:lnTo>
                      <a:pt x="662" y="1012"/>
                    </a:lnTo>
                    <a:lnTo>
                      <a:pt x="644" y="1007"/>
                    </a:lnTo>
                    <a:lnTo>
                      <a:pt x="627" y="1001"/>
                    </a:lnTo>
                    <a:lnTo>
                      <a:pt x="611" y="993"/>
                    </a:lnTo>
                    <a:lnTo>
                      <a:pt x="595" y="983"/>
                    </a:lnTo>
                    <a:lnTo>
                      <a:pt x="581" y="971"/>
                    </a:lnTo>
                    <a:lnTo>
                      <a:pt x="567" y="958"/>
                    </a:lnTo>
                    <a:lnTo>
                      <a:pt x="567" y="958"/>
                    </a:lnTo>
                    <a:close/>
                    <a:moveTo>
                      <a:pt x="574" y="1221"/>
                    </a:moveTo>
                    <a:lnTo>
                      <a:pt x="574" y="1221"/>
                    </a:lnTo>
                    <a:lnTo>
                      <a:pt x="564" y="1218"/>
                    </a:lnTo>
                    <a:lnTo>
                      <a:pt x="554" y="1214"/>
                    </a:lnTo>
                    <a:lnTo>
                      <a:pt x="546" y="1210"/>
                    </a:lnTo>
                    <a:lnTo>
                      <a:pt x="540" y="1206"/>
                    </a:lnTo>
                    <a:lnTo>
                      <a:pt x="540" y="1206"/>
                    </a:lnTo>
                    <a:lnTo>
                      <a:pt x="553" y="1202"/>
                    </a:lnTo>
                    <a:lnTo>
                      <a:pt x="564" y="1199"/>
                    </a:lnTo>
                    <a:lnTo>
                      <a:pt x="577" y="1196"/>
                    </a:lnTo>
                    <a:lnTo>
                      <a:pt x="577" y="1196"/>
                    </a:lnTo>
                    <a:lnTo>
                      <a:pt x="608" y="1189"/>
                    </a:lnTo>
                    <a:lnTo>
                      <a:pt x="632" y="1181"/>
                    </a:lnTo>
                    <a:lnTo>
                      <a:pt x="653" y="1175"/>
                    </a:lnTo>
                    <a:lnTo>
                      <a:pt x="668" y="1167"/>
                    </a:lnTo>
                    <a:lnTo>
                      <a:pt x="681" y="1159"/>
                    </a:lnTo>
                    <a:lnTo>
                      <a:pt x="693" y="1149"/>
                    </a:lnTo>
                    <a:lnTo>
                      <a:pt x="703" y="1137"/>
                    </a:lnTo>
                    <a:lnTo>
                      <a:pt x="714" y="1124"/>
                    </a:lnTo>
                    <a:lnTo>
                      <a:pt x="714" y="1124"/>
                    </a:lnTo>
                    <a:lnTo>
                      <a:pt x="726" y="1109"/>
                    </a:lnTo>
                    <a:lnTo>
                      <a:pt x="741" y="1091"/>
                    </a:lnTo>
                    <a:lnTo>
                      <a:pt x="741" y="1091"/>
                    </a:lnTo>
                    <a:lnTo>
                      <a:pt x="741" y="1091"/>
                    </a:lnTo>
                    <a:lnTo>
                      <a:pt x="741" y="1091"/>
                    </a:lnTo>
                    <a:lnTo>
                      <a:pt x="747" y="1086"/>
                    </a:lnTo>
                    <a:lnTo>
                      <a:pt x="752" y="1081"/>
                    </a:lnTo>
                    <a:lnTo>
                      <a:pt x="756" y="1079"/>
                    </a:lnTo>
                    <a:lnTo>
                      <a:pt x="761" y="1078"/>
                    </a:lnTo>
                    <a:lnTo>
                      <a:pt x="765" y="1078"/>
                    </a:lnTo>
                    <a:lnTo>
                      <a:pt x="769" y="1078"/>
                    </a:lnTo>
                    <a:lnTo>
                      <a:pt x="779" y="1082"/>
                    </a:lnTo>
                    <a:lnTo>
                      <a:pt x="779" y="1082"/>
                    </a:lnTo>
                    <a:lnTo>
                      <a:pt x="783" y="1084"/>
                    </a:lnTo>
                    <a:lnTo>
                      <a:pt x="787" y="1087"/>
                    </a:lnTo>
                    <a:lnTo>
                      <a:pt x="795" y="1095"/>
                    </a:lnTo>
                    <a:lnTo>
                      <a:pt x="801" y="1105"/>
                    </a:lnTo>
                    <a:lnTo>
                      <a:pt x="805" y="1116"/>
                    </a:lnTo>
                    <a:lnTo>
                      <a:pt x="805" y="1116"/>
                    </a:lnTo>
                    <a:lnTo>
                      <a:pt x="807" y="1123"/>
                    </a:lnTo>
                    <a:lnTo>
                      <a:pt x="807" y="1131"/>
                    </a:lnTo>
                    <a:lnTo>
                      <a:pt x="806" y="1139"/>
                    </a:lnTo>
                    <a:lnTo>
                      <a:pt x="804" y="1143"/>
                    </a:lnTo>
                    <a:lnTo>
                      <a:pt x="802" y="1149"/>
                    </a:lnTo>
                    <a:lnTo>
                      <a:pt x="802" y="1149"/>
                    </a:lnTo>
                    <a:lnTo>
                      <a:pt x="790" y="1164"/>
                    </a:lnTo>
                    <a:lnTo>
                      <a:pt x="777" y="1178"/>
                    </a:lnTo>
                    <a:lnTo>
                      <a:pt x="763" y="1191"/>
                    </a:lnTo>
                    <a:lnTo>
                      <a:pt x="749" y="1201"/>
                    </a:lnTo>
                    <a:lnTo>
                      <a:pt x="735" y="1209"/>
                    </a:lnTo>
                    <a:lnTo>
                      <a:pt x="719" y="1216"/>
                    </a:lnTo>
                    <a:lnTo>
                      <a:pt x="705" y="1221"/>
                    </a:lnTo>
                    <a:lnTo>
                      <a:pt x="690" y="1225"/>
                    </a:lnTo>
                    <a:lnTo>
                      <a:pt x="674" y="1227"/>
                    </a:lnTo>
                    <a:lnTo>
                      <a:pt x="659" y="1229"/>
                    </a:lnTo>
                    <a:lnTo>
                      <a:pt x="644" y="1230"/>
                    </a:lnTo>
                    <a:lnTo>
                      <a:pt x="629" y="1229"/>
                    </a:lnTo>
                    <a:lnTo>
                      <a:pt x="615" y="1228"/>
                    </a:lnTo>
                    <a:lnTo>
                      <a:pt x="600" y="1226"/>
                    </a:lnTo>
                    <a:lnTo>
                      <a:pt x="587" y="1224"/>
                    </a:lnTo>
                    <a:lnTo>
                      <a:pt x="574" y="1221"/>
                    </a:lnTo>
                    <a:lnTo>
                      <a:pt x="574" y="1221"/>
                    </a:lnTo>
                    <a:close/>
                    <a:moveTo>
                      <a:pt x="1058" y="1671"/>
                    </a:moveTo>
                    <a:lnTo>
                      <a:pt x="1058" y="1671"/>
                    </a:lnTo>
                    <a:lnTo>
                      <a:pt x="1038" y="1675"/>
                    </a:lnTo>
                    <a:lnTo>
                      <a:pt x="1018" y="1676"/>
                    </a:lnTo>
                    <a:lnTo>
                      <a:pt x="1002" y="1677"/>
                    </a:lnTo>
                    <a:lnTo>
                      <a:pt x="986" y="1675"/>
                    </a:lnTo>
                    <a:lnTo>
                      <a:pt x="971" y="1672"/>
                    </a:lnTo>
                    <a:lnTo>
                      <a:pt x="958" y="1668"/>
                    </a:lnTo>
                    <a:lnTo>
                      <a:pt x="947" y="1661"/>
                    </a:lnTo>
                    <a:lnTo>
                      <a:pt x="935" y="1655"/>
                    </a:lnTo>
                    <a:lnTo>
                      <a:pt x="926" y="1647"/>
                    </a:lnTo>
                    <a:lnTo>
                      <a:pt x="917" y="1638"/>
                    </a:lnTo>
                    <a:lnTo>
                      <a:pt x="909" y="1629"/>
                    </a:lnTo>
                    <a:lnTo>
                      <a:pt x="902" y="1618"/>
                    </a:lnTo>
                    <a:lnTo>
                      <a:pt x="895" y="1607"/>
                    </a:lnTo>
                    <a:lnTo>
                      <a:pt x="889" y="1596"/>
                    </a:lnTo>
                    <a:lnTo>
                      <a:pt x="878" y="1571"/>
                    </a:lnTo>
                    <a:lnTo>
                      <a:pt x="878" y="1571"/>
                    </a:lnTo>
                    <a:lnTo>
                      <a:pt x="875" y="1562"/>
                    </a:lnTo>
                    <a:lnTo>
                      <a:pt x="873" y="1549"/>
                    </a:lnTo>
                    <a:lnTo>
                      <a:pt x="870" y="1532"/>
                    </a:lnTo>
                    <a:lnTo>
                      <a:pt x="868" y="1514"/>
                    </a:lnTo>
                    <a:lnTo>
                      <a:pt x="864" y="1467"/>
                    </a:lnTo>
                    <a:lnTo>
                      <a:pt x="860" y="1412"/>
                    </a:lnTo>
                    <a:lnTo>
                      <a:pt x="858" y="1348"/>
                    </a:lnTo>
                    <a:lnTo>
                      <a:pt x="858" y="1279"/>
                    </a:lnTo>
                    <a:lnTo>
                      <a:pt x="858" y="1204"/>
                    </a:lnTo>
                    <a:lnTo>
                      <a:pt x="859" y="1125"/>
                    </a:lnTo>
                    <a:lnTo>
                      <a:pt x="859" y="1125"/>
                    </a:lnTo>
                    <a:lnTo>
                      <a:pt x="859" y="1121"/>
                    </a:lnTo>
                    <a:lnTo>
                      <a:pt x="858" y="1117"/>
                    </a:lnTo>
                    <a:lnTo>
                      <a:pt x="858" y="1117"/>
                    </a:lnTo>
                    <a:lnTo>
                      <a:pt x="854" y="1103"/>
                    </a:lnTo>
                    <a:lnTo>
                      <a:pt x="854" y="1103"/>
                    </a:lnTo>
                    <a:lnTo>
                      <a:pt x="850" y="1091"/>
                    </a:lnTo>
                    <a:lnTo>
                      <a:pt x="846" y="1080"/>
                    </a:lnTo>
                    <a:lnTo>
                      <a:pt x="840" y="1070"/>
                    </a:lnTo>
                    <a:lnTo>
                      <a:pt x="833" y="1061"/>
                    </a:lnTo>
                    <a:lnTo>
                      <a:pt x="826" y="1052"/>
                    </a:lnTo>
                    <a:lnTo>
                      <a:pt x="817" y="1045"/>
                    </a:lnTo>
                    <a:lnTo>
                      <a:pt x="808" y="1039"/>
                    </a:lnTo>
                    <a:lnTo>
                      <a:pt x="798" y="1035"/>
                    </a:lnTo>
                    <a:lnTo>
                      <a:pt x="798" y="1035"/>
                    </a:lnTo>
                    <a:lnTo>
                      <a:pt x="789" y="1031"/>
                    </a:lnTo>
                    <a:lnTo>
                      <a:pt x="778" y="1028"/>
                    </a:lnTo>
                    <a:lnTo>
                      <a:pt x="770" y="1027"/>
                    </a:lnTo>
                    <a:lnTo>
                      <a:pt x="763" y="1027"/>
                    </a:lnTo>
                    <a:lnTo>
                      <a:pt x="755" y="1027"/>
                    </a:lnTo>
                    <a:lnTo>
                      <a:pt x="747" y="1029"/>
                    </a:lnTo>
                    <a:lnTo>
                      <a:pt x="747" y="1029"/>
                    </a:lnTo>
                    <a:lnTo>
                      <a:pt x="751" y="1013"/>
                    </a:lnTo>
                    <a:lnTo>
                      <a:pt x="756" y="997"/>
                    </a:lnTo>
                    <a:lnTo>
                      <a:pt x="769" y="962"/>
                    </a:lnTo>
                    <a:lnTo>
                      <a:pt x="773" y="952"/>
                    </a:lnTo>
                    <a:lnTo>
                      <a:pt x="773" y="952"/>
                    </a:lnTo>
                    <a:lnTo>
                      <a:pt x="780" y="934"/>
                    </a:lnTo>
                    <a:lnTo>
                      <a:pt x="788" y="915"/>
                    </a:lnTo>
                    <a:lnTo>
                      <a:pt x="788" y="915"/>
                    </a:lnTo>
                    <a:lnTo>
                      <a:pt x="800" y="889"/>
                    </a:lnTo>
                    <a:lnTo>
                      <a:pt x="811" y="858"/>
                    </a:lnTo>
                    <a:lnTo>
                      <a:pt x="818" y="841"/>
                    </a:lnTo>
                    <a:lnTo>
                      <a:pt x="823" y="823"/>
                    </a:lnTo>
                    <a:lnTo>
                      <a:pt x="827" y="804"/>
                    </a:lnTo>
                    <a:lnTo>
                      <a:pt x="831" y="783"/>
                    </a:lnTo>
                    <a:lnTo>
                      <a:pt x="833" y="761"/>
                    </a:lnTo>
                    <a:lnTo>
                      <a:pt x="835" y="736"/>
                    </a:lnTo>
                    <a:lnTo>
                      <a:pt x="835" y="709"/>
                    </a:lnTo>
                    <a:lnTo>
                      <a:pt x="835" y="681"/>
                    </a:lnTo>
                    <a:lnTo>
                      <a:pt x="833" y="650"/>
                    </a:lnTo>
                    <a:lnTo>
                      <a:pt x="829" y="616"/>
                    </a:lnTo>
                    <a:lnTo>
                      <a:pt x="823" y="581"/>
                    </a:lnTo>
                    <a:lnTo>
                      <a:pt x="816" y="543"/>
                    </a:lnTo>
                    <a:lnTo>
                      <a:pt x="816" y="543"/>
                    </a:lnTo>
                    <a:lnTo>
                      <a:pt x="811" y="528"/>
                    </a:lnTo>
                    <a:lnTo>
                      <a:pt x="807" y="515"/>
                    </a:lnTo>
                    <a:lnTo>
                      <a:pt x="801" y="503"/>
                    </a:lnTo>
                    <a:lnTo>
                      <a:pt x="795" y="491"/>
                    </a:lnTo>
                    <a:lnTo>
                      <a:pt x="788" y="481"/>
                    </a:lnTo>
                    <a:lnTo>
                      <a:pt x="780" y="472"/>
                    </a:lnTo>
                    <a:lnTo>
                      <a:pt x="770" y="463"/>
                    </a:lnTo>
                    <a:lnTo>
                      <a:pt x="761" y="456"/>
                    </a:lnTo>
                    <a:lnTo>
                      <a:pt x="750" y="449"/>
                    </a:lnTo>
                    <a:lnTo>
                      <a:pt x="739" y="444"/>
                    </a:lnTo>
                    <a:lnTo>
                      <a:pt x="726" y="439"/>
                    </a:lnTo>
                    <a:lnTo>
                      <a:pt x="714" y="436"/>
                    </a:lnTo>
                    <a:lnTo>
                      <a:pt x="700" y="434"/>
                    </a:lnTo>
                    <a:lnTo>
                      <a:pt x="685" y="433"/>
                    </a:lnTo>
                    <a:lnTo>
                      <a:pt x="670" y="433"/>
                    </a:lnTo>
                    <a:lnTo>
                      <a:pt x="655" y="434"/>
                    </a:lnTo>
                    <a:lnTo>
                      <a:pt x="655" y="434"/>
                    </a:lnTo>
                    <a:lnTo>
                      <a:pt x="635" y="437"/>
                    </a:lnTo>
                    <a:lnTo>
                      <a:pt x="617" y="441"/>
                    </a:lnTo>
                    <a:lnTo>
                      <a:pt x="599" y="445"/>
                    </a:lnTo>
                    <a:lnTo>
                      <a:pt x="582" y="450"/>
                    </a:lnTo>
                    <a:lnTo>
                      <a:pt x="568" y="457"/>
                    </a:lnTo>
                    <a:lnTo>
                      <a:pt x="553" y="463"/>
                    </a:lnTo>
                    <a:lnTo>
                      <a:pt x="532" y="473"/>
                    </a:lnTo>
                    <a:lnTo>
                      <a:pt x="532" y="473"/>
                    </a:lnTo>
                    <a:lnTo>
                      <a:pt x="517" y="480"/>
                    </a:lnTo>
                    <a:lnTo>
                      <a:pt x="517" y="480"/>
                    </a:lnTo>
                    <a:lnTo>
                      <a:pt x="520" y="447"/>
                    </a:lnTo>
                    <a:lnTo>
                      <a:pt x="527" y="409"/>
                    </a:lnTo>
                    <a:lnTo>
                      <a:pt x="531" y="389"/>
                    </a:lnTo>
                    <a:lnTo>
                      <a:pt x="535" y="368"/>
                    </a:lnTo>
                    <a:lnTo>
                      <a:pt x="541" y="346"/>
                    </a:lnTo>
                    <a:lnTo>
                      <a:pt x="547" y="325"/>
                    </a:lnTo>
                    <a:lnTo>
                      <a:pt x="555" y="302"/>
                    </a:lnTo>
                    <a:lnTo>
                      <a:pt x="564" y="279"/>
                    </a:lnTo>
                    <a:lnTo>
                      <a:pt x="574" y="258"/>
                    </a:lnTo>
                    <a:lnTo>
                      <a:pt x="584" y="236"/>
                    </a:lnTo>
                    <a:lnTo>
                      <a:pt x="596" y="215"/>
                    </a:lnTo>
                    <a:lnTo>
                      <a:pt x="611" y="195"/>
                    </a:lnTo>
                    <a:lnTo>
                      <a:pt x="626" y="176"/>
                    </a:lnTo>
                    <a:lnTo>
                      <a:pt x="642" y="158"/>
                    </a:lnTo>
                    <a:lnTo>
                      <a:pt x="642" y="158"/>
                    </a:lnTo>
                    <a:lnTo>
                      <a:pt x="654" y="146"/>
                    </a:lnTo>
                    <a:lnTo>
                      <a:pt x="665" y="136"/>
                    </a:lnTo>
                    <a:lnTo>
                      <a:pt x="677" y="127"/>
                    </a:lnTo>
                    <a:lnTo>
                      <a:pt x="691" y="119"/>
                    </a:lnTo>
                    <a:lnTo>
                      <a:pt x="703" y="111"/>
                    </a:lnTo>
                    <a:lnTo>
                      <a:pt x="716" y="103"/>
                    </a:lnTo>
                    <a:lnTo>
                      <a:pt x="731" y="97"/>
                    </a:lnTo>
                    <a:lnTo>
                      <a:pt x="745" y="91"/>
                    </a:lnTo>
                    <a:lnTo>
                      <a:pt x="760" y="86"/>
                    </a:lnTo>
                    <a:lnTo>
                      <a:pt x="775" y="82"/>
                    </a:lnTo>
                    <a:lnTo>
                      <a:pt x="791" y="78"/>
                    </a:lnTo>
                    <a:lnTo>
                      <a:pt x="806" y="75"/>
                    </a:lnTo>
                    <a:lnTo>
                      <a:pt x="823" y="73"/>
                    </a:lnTo>
                    <a:lnTo>
                      <a:pt x="840" y="72"/>
                    </a:lnTo>
                    <a:lnTo>
                      <a:pt x="858" y="71"/>
                    </a:lnTo>
                    <a:lnTo>
                      <a:pt x="875" y="71"/>
                    </a:lnTo>
                    <a:lnTo>
                      <a:pt x="875" y="71"/>
                    </a:lnTo>
                    <a:lnTo>
                      <a:pt x="910" y="72"/>
                    </a:lnTo>
                    <a:lnTo>
                      <a:pt x="943" y="76"/>
                    </a:lnTo>
                    <a:lnTo>
                      <a:pt x="974" y="81"/>
                    </a:lnTo>
                    <a:lnTo>
                      <a:pt x="1004" y="88"/>
                    </a:lnTo>
                    <a:lnTo>
                      <a:pt x="1032" y="97"/>
                    </a:lnTo>
                    <a:lnTo>
                      <a:pt x="1059" y="107"/>
                    </a:lnTo>
                    <a:lnTo>
                      <a:pt x="1084" y="119"/>
                    </a:lnTo>
                    <a:lnTo>
                      <a:pt x="1109" y="131"/>
                    </a:lnTo>
                    <a:lnTo>
                      <a:pt x="1131" y="144"/>
                    </a:lnTo>
                    <a:lnTo>
                      <a:pt x="1153" y="159"/>
                    </a:lnTo>
                    <a:lnTo>
                      <a:pt x="1172" y="174"/>
                    </a:lnTo>
                    <a:lnTo>
                      <a:pt x="1191" y="188"/>
                    </a:lnTo>
                    <a:lnTo>
                      <a:pt x="1208" y="204"/>
                    </a:lnTo>
                    <a:lnTo>
                      <a:pt x="1224" y="220"/>
                    </a:lnTo>
                    <a:lnTo>
                      <a:pt x="1239" y="235"/>
                    </a:lnTo>
                    <a:lnTo>
                      <a:pt x="1252" y="250"/>
                    </a:lnTo>
                    <a:lnTo>
                      <a:pt x="1252" y="250"/>
                    </a:lnTo>
                    <a:lnTo>
                      <a:pt x="1273" y="276"/>
                    </a:lnTo>
                    <a:lnTo>
                      <a:pt x="1291" y="302"/>
                    </a:lnTo>
                    <a:lnTo>
                      <a:pt x="1307" y="327"/>
                    </a:lnTo>
                    <a:lnTo>
                      <a:pt x="1321" y="350"/>
                    </a:lnTo>
                    <a:lnTo>
                      <a:pt x="1332" y="373"/>
                    </a:lnTo>
                    <a:lnTo>
                      <a:pt x="1342" y="393"/>
                    </a:lnTo>
                    <a:lnTo>
                      <a:pt x="1349" y="412"/>
                    </a:lnTo>
                    <a:lnTo>
                      <a:pt x="1356" y="427"/>
                    </a:lnTo>
                    <a:lnTo>
                      <a:pt x="1356" y="427"/>
                    </a:lnTo>
                    <a:lnTo>
                      <a:pt x="1337" y="426"/>
                    </a:lnTo>
                    <a:lnTo>
                      <a:pt x="1321" y="425"/>
                    </a:lnTo>
                    <a:lnTo>
                      <a:pt x="1304" y="425"/>
                    </a:lnTo>
                    <a:lnTo>
                      <a:pt x="1289" y="425"/>
                    </a:lnTo>
                    <a:lnTo>
                      <a:pt x="1275" y="426"/>
                    </a:lnTo>
                    <a:lnTo>
                      <a:pt x="1260" y="428"/>
                    </a:lnTo>
                    <a:lnTo>
                      <a:pt x="1248" y="431"/>
                    </a:lnTo>
                    <a:lnTo>
                      <a:pt x="1235" y="434"/>
                    </a:lnTo>
                    <a:lnTo>
                      <a:pt x="1223" y="437"/>
                    </a:lnTo>
                    <a:lnTo>
                      <a:pt x="1212" y="442"/>
                    </a:lnTo>
                    <a:lnTo>
                      <a:pt x="1202" y="447"/>
                    </a:lnTo>
                    <a:lnTo>
                      <a:pt x="1193" y="453"/>
                    </a:lnTo>
                    <a:lnTo>
                      <a:pt x="1183" y="460"/>
                    </a:lnTo>
                    <a:lnTo>
                      <a:pt x="1176" y="467"/>
                    </a:lnTo>
                    <a:lnTo>
                      <a:pt x="1168" y="475"/>
                    </a:lnTo>
                    <a:lnTo>
                      <a:pt x="1162" y="483"/>
                    </a:lnTo>
                    <a:lnTo>
                      <a:pt x="1162" y="483"/>
                    </a:lnTo>
                    <a:lnTo>
                      <a:pt x="1156" y="492"/>
                    </a:lnTo>
                    <a:lnTo>
                      <a:pt x="1151" y="504"/>
                    </a:lnTo>
                    <a:lnTo>
                      <a:pt x="1146" y="514"/>
                    </a:lnTo>
                    <a:lnTo>
                      <a:pt x="1143" y="525"/>
                    </a:lnTo>
                    <a:lnTo>
                      <a:pt x="1141" y="537"/>
                    </a:lnTo>
                    <a:lnTo>
                      <a:pt x="1139" y="550"/>
                    </a:lnTo>
                    <a:lnTo>
                      <a:pt x="1138" y="562"/>
                    </a:lnTo>
                    <a:lnTo>
                      <a:pt x="1138" y="574"/>
                    </a:lnTo>
                    <a:lnTo>
                      <a:pt x="1139" y="588"/>
                    </a:lnTo>
                    <a:lnTo>
                      <a:pt x="1141" y="601"/>
                    </a:lnTo>
                    <a:lnTo>
                      <a:pt x="1145" y="628"/>
                    </a:lnTo>
                    <a:lnTo>
                      <a:pt x="1153" y="655"/>
                    </a:lnTo>
                    <a:lnTo>
                      <a:pt x="1162" y="684"/>
                    </a:lnTo>
                    <a:lnTo>
                      <a:pt x="1171" y="711"/>
                    </a:lnTo>
                    <a:lnTo>
                      <a:pt x="1182" y="738"/>
                    </a:lnTo>
                    <a:lnTo>
                      <a:pt x="1195" y="766"/>
                    </a:lnTo>
                    <a:lnTo>
                      <a:pt x="1207" y="791"/>
                    </a:lnTo>
                    <a:lnTo>
                      <a:pt x="1233" y="838"/>
                    </a:lnTo>
                    <a:lnTo>
                      <a:pt x="1254" y="878"/>
                    </a:lnTo>
                    <a:lnTo>
                      <a:pt x="1254" y="878"/>
                    </a:lnTo>
                    <a:lnTo>
                      <a:pt x="1267" y="902"/>
                    </a:lnTo>
                    <a:lnTo>
                      <a:pt x="1276" y="917"/>
                    </a:lnTo>
                    <a:lnTo>
                      <a:pt x="1276" y="917"/>
                    </a:lnTo>
                    <a:lnTo>
                      <a:pt x="1282" y="933"/>
                    </a:lnTo>
                    <a:lnTo>
                      <a:pt x="1289" y="947"/>
                    </a:lnTo>
                    <a:lnTo>
                      <a:pt x="1296" y="959"/>
                    </a:lnTo>
                    <a:lnTo>
                      <a:pt x="1303" y="970"/>
                    </a:lnTo>
                    <a:lnTo>
                      <a:pt x="1318" y="991"/>
                    </a:lnTo>
                    <a:lnTo>
                      <a:pt x="1331" y="1008"/>
                    </a:lnTo>
                    <a:lnTo>
                      <a:pt x="1331" y="1008"/>
                    </a:lnTo>
                    <a:lnTo>
                      <a:pt x="1345" y="1026"/>
                    </a:lnTo>
                    <a:lnTo>
                      <a:pt x="1345" y="1026"/>
                    </a:lnTo>
                    <a:lnTo>
                      <a:pt x="1333" y="1030"/>
                    </a:lnTo>
                    <a:lnTo>
                      <a:pt x="1320" y="1035"/>
                    </a:lnTo>
                    <a:lnTo>
                      <a:pt x="1313" y="1039"/>
                    </a:lnTo>
                    <a:lnTo>
                      <a:pt x="1306" y="1043"/>
                    </a:lnTo>
                    <a:lnTo>
                      <a:pt x="1300" y="1048"/>
                    </a:lnTo>
                    <a:lnTo>
                      <a:pt x="1294" y="1054"/>
                    </a:lnTo>
                    <a:lnTo>
                      <a:pt x="1288" y="1062"/>
                    </a:lnTo>
                    <a:lnTo>
                      <a:pt x="1283" y="1070"/>
                    </a:lnTo>
                    <a:lnTo>
                      <a:pt x="1279" y="1080"/>
                    </a:lnTo>
                    <a:lnTo>
                      <a:pt x="1275" y="1090"/>
                    </a:lnTo>
                    <a:lnTo>
                      <a:pt x="1271" y="1103"/>
                    </a:lnTo>
                    <a:lnTo>
                      <a:pt x="1269" y="1117"/>
                    </a:lnTo>
                    <a:lnTo>
                      <a:pt x="1268" y="1132"/>
                    </a:lnTo>
                    <a:lnTo>
                      <a:pt x="1268" y="1150"/>
                    </a:lnTo>
                    <a:lnTo>
                      <a:pt x="1268" y="1150"/>
                    </a:lnTo>
                    <a:lnTo>
                      <a:pt x="1262" y="1214"/>
                    </a:lnTo>
                    <a:lnTo>
                      <a:pt x="1250" y="1314"/>
                    </a:lnTo>
                    <a:lnTo>
                      <a:pt x="1237" y="1421"/>
                    </a:lnTo>
                    <a:lnTo>
                      <a:pt x="1229" y="1467"/>
                    </a:lnTo>
                    <a:lnTo>
                      <a:pt x="1224" y="1503"/>
                    </a:lnTo>
                    <a:lnTo>
                      <a:pt x="1224" y="1503"/>
                    </a:lnTo>
                    <a:lnTo>
                      <a:pt x="1220" y="1522"/>
                    </a:lnTo>
                    <a:lnTo>
                      <a:pt x="1216" y="1540"/>
                    </a:lnTo>
                    <a:lnTo>
                      <a:pt x="1211" y="1556"/>
                    </a:lnTo>
                    <a:lnTo>
                      <a:pt x="1206" y="1570"/>
                    </a:lnTo>
                    <a:lnTo>
                      <a:pt x="1200" y="1584"/>
                    </a:lnTo>
                    <a:lnTo>
                      <a:pt x="1193" y="1596"/>
                    </a:lnTo>
                    <a:lnTo>
                      <a:pt x="1184" y="1607"/>
                    </a:lnTo>
                    <a:lnTo>
                      <a:pt x="1175" y="1617"/>
                    </a:lnTo>
                    <a:lnTo>
                      <a:pt x="1165" y="1627"/>
                    </a:lnTo>
                    <a:lnTo>
                      <a:pt x="1154" y="1635"/>
                    </a:lnTo>
                    <a:lnTo>
                      <a:pt x="1141" y="1643"/>
                    </a:lnTo>
                    <a:lnTo>
                      <a:pt x="1127" y="1649"/>
                    </a:lnTo>
                    <a:lnTo>
                      <a:pt x="1113" y="1655"/>
                    </a:lnTo>
                    <a:lnTo>
                      <a:pt x="1095" y="1661"/>
                    </a:lnTo>
                    <a:lnTo>
                      <a:pt x="1078" y="1667"/>
                    </a:lnTo>
                    <a:lnTo>
                      <a:pt x="1058" y="1671"/>
                    </a:lnTo>
                    <a:lnTo>
                      <a:pt x="1058" y="1671"/>
                    </a:lnTo>
                    <a:close/>
                    <a:moveTo>
                      <a:pt x="1530" y="1131"/>
                    </a:moveTo>
                    <a:lnTo>
                      <a:pt x="1530" y="1131"/>
                    </a:lnTo>
                    <a:lnTo>
                      <a:pt x="1518" y="1136"/>
                    </a:lnTo>
                    <a:lnTo>
                      <a:pt x="1504" y="1140"/>
                    </a:lnTo>
                    <a:lnTo>
                      <a:pt x="1490" y="1144"/>
                    </a:lnTo>
                    <a:lnTo>
                      <a:pt x="1473" y="1149"/>
                    </a:lnTo>
                    <a:lnTo>
                      <a:pt x="1457" y="1152"/>
                    </a:lnTo>
                    <a:lnTo>
                      <a:pt x="1440" y="1154"/>
                    </a:lnTo>
                    <a:lnTo>
                      <a:pt x="1422" y="1156"/>
                    </a:lnTo>
                    <a:lnTo>
                      <a:pt x="1405" y="1157"/>
                    </a:lnTo>
                    <a:lnTo>
                      <a:pt x="1405" y="1157"/>
                    </a:lnTo>
                    <a:lnTo>
                      <a:pt x="1386" y="1158"/>
                    </a:lnTo>
                    <a:lnTo>
                      <a:pt x="1370" y="1158"/>
                    </a:lnTo>
                    <a:lnTo>
                      <a:pt x="1357" y="1156"/>
                    </a:lnTo>
                    <a:lnTo>
                      <a:pt x="1345" y="1155"/>
                    </a:lnTo>
                    <a:lnTo>
                      <a:pt x="1335" y="1153"/>
                    </a:lnTo>
                    <a:lnTo>
                      <a:pt x="1328" y="1151"/>
                    </a:lnTo>
                    <a:lnTo>
                      <a:pt x="1323" y="1149"/>
                    </a:lnTo>
                    <a:lnTo>
                      <a:pt x="1320" y="1147"/>
                    </a:lnTo>
                    <a:lnTo>
                      <a:pt x="1320" y="1147"/>
                    </a:lnTo>
                    <a:lnTo>
                      <a:pt x="1320" y="1126"/>
                    </a:lnTo>
                    <a:lnTo>
                      <a:pt x="1321" y="1118"/>
                    </a:lnTo>
                    <a:lnTo>
                      <a:pt x="1322" y="1111"/>
                    </a:lnTo>
                    <a:lnTo>
                      <a:pt x="1324" y="1105"/>
                    </a:lnTo>
                    <a:lnTo>
                      <a:pt x="1326" y="1098"/>
                    </a:lnTo>
                    <a:lnTo>
                      <a:pt x="1329" y="1094"/>
                    </a:lnTo>
                    <a:lnTo>
                      <a:pt x="1331" y="1090"/>
                    </a:lnTo>
                    <a:lnTo>
                      <a:pt x="1338" y="1084"/>
                    </a:lnTo>
                    <a:lnTo>
                      <a:pt x="1345" y="1079"/>
                    </a:lnTo>
                    <a:lnTo>
                      <a:pt x="1354" y="1076"/>
                    </a:lnTo>
                    <a:lnTo>
                      <a:pt x="1363" y="1074"/>
                    </a:lnTo>
                    <a:lnTo>
                      <a:pt x="1363" y="1074"/>
                    </a:lnTo>
                    <a:lnTo>
                      <a:pt x="1374" y="1071"/>
                    </a:lnTo>
                    <a:lnTo>
                      <a:pt x="1374" y="1071"/>
                    </a:lnTo>
                    <a:lnTo>
                      <a:pt x="1381" y="1076"/>
                    </a:lnTo>
                    <a:lnTo>
                      <a:pt x="1381" y="1076"/>
                    </a:lnTo>
                    <a:lnTo>
                      <a:pt x="1389" y="1080"/>
                    </a:lnTo>
                    <a:lnTo>
                      <a:pt x="1398" y="1085"/>
                    </a:lnTo>
                    <a:lnTo>
                      <a:pt x="1408" y="1088"/>
                    </a:lnTo>
                    <a:lnTo>
                      <a:pt x="1418" y="1091"/>
                    </a:lnTo>
                    <a:lnTo>
                      <a:pt x="1429" y="1094"/>
                    </a:lnTo>
                    <a:lnTo>
                      <a:pt x="1442" y="1096"/>
                    </a:lnTo>
                    <a:lnTo>
                      <a:pt x="1454" y="1097"/>
                    </a:lnTo>
                    <a:lnTo>
                      <a:pt x="1467" y="1098"/>
                    </a:lnTo>
                    <a:lnTo>
                      <a:pt x="1497" y="1098"/>
                    </a:lnTo>
                    <a:lnTo>
                      <a:pt x="1529" y="1096"/>
                    </a:lnTo>
                    <a:lnTo>
                      <a:pt x="1563" y="1091"/>
                    </a:lnTo>
                    <a:lnTo>
                      <a:pt x="1601" y="1084"/>
                    </a:lnTo>
                    <a:lnTo>
                      <a:pt x="1601" y="1084"/>
                    </a:lnTo>
                    <a:lnTo>
                      <a:pt x="1602" y="1084"/>
                    </a:lnTo>
                    <a:lnTo>
                      <a:pt x="1602" y="1084"/>
                    </a:lnTo>
                    <a:lnTo>
                      <a:pt x="1590" y="1094"/>
                    </a:lnTo>
                    <a:lnTo>
                      <a:pt x="1574" y="1107"/>
                    </a:lnTo>
                    <a:lnTo>
                      <a:pt x="1554" y="1119"/>
                    </a:lnTo>
                    <a:lnTo>
                      <a:pt x="1530" y="1131"/>
                    </a:lnTo>
                    <a:lnTo>
                      <a:pt x="1530" y="1131"/>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0" name="Freeform 236">
                <a:extLst>
                  <a:ext uri="{FF2B5EF4-FFF2-40B4-BE49-F238E27FC236}">
                    <a16:creationId xmlns:a16="http://schemas.microsoft.com/office/drawing/2014/main" id="{7D8D077E-3080-41D8-9972-98B34812D27A}"/>
                  </a:ext>
                </a:extLst>
              </p:cNvPr>
              <p:cNvSpPr>
                <a:spLocks/>
              </p:cNvSpPr>
              <p:nvPr/>
            </p:nvSpPr>
            <p:spPr bwMode="auto">
              <a:xfrm>
                <a:off x="11231109" y="2571836"/>
                <a:ext cx="258762" cy="23813"/>
              </a:xfrm>
              <a:custGeom>
                <a:avLst/>
                <a:gdLst>
                  <a:gd name="connsiteX0" fmla="*/ 6960 w 258762"/>
                  <a:gd name="connsiteY0" fmla="*/ 6350 h 23813"/>
                  <a:gd name="connsiteX1" fmla="*/ 9667 w 258762"/>
                  <a:gd name="connsiteY1" fmla="*/ 6350 h 23813"/>
                  <a:gd name="connsiteX2" fmla="*/ 12761 w 258762"/>
                  <a:gd name="connsiteY2" fmla="*/ 6350 h 23813"/>
                  <a:gd name="connsiteX3" fmla="*/ 15854 w 258762"/>
                  <a:gd name="connsiteY3" fmla="*/ 6747 h 23813"/>
                  <a:gd name="connsiteX4" fmla="*/ 18948 w 258762"/>
                  <a:gd name="connsiteY4" fmla="*/ 7144 h 23813"/>
                  <a:gd name="connsiteX5" fmla="*/ 21655 w 258762"/>
                  <a:gd name="connsiteY5" fmla="*/ 7938 h 23813"/>
                  <a:gd name="connsiteX6" fmla="*/ 23975 w 258762"/>
                  <a:gd name="connsiteY6" fmla="*/ 8731 h 23813"/>
                  <a:gd name="connsiteX7" fmla="*/ 25908 w 258762"/>
                  <a:gd name="connsiteY7" fmla="*/ 9922 h 23813"/>
                  <a:gd name="connsiteX8" fmla="*/ 27842 w 258762"/>
                  <a:gd name="connsiteY8" fmla="*/ 11113 h 23813"/>
                  <a:gd name="connsiteX9" fmla="*/ 29389 w 258762"/>
                  <a:gd name="connsiteY9" fmla="*/ 12303 h 23813"/>
                  <a:gd name="connsiteX10" fmla="*/ 30162 w 258762"/>
                  <a:gd name="connsiteY10" fmla="*/ 13494 h 23813"/>
                  <a:gd name="connsiteX11" fmla="*/ 30162 w 258762"/>
                  <a:gd name="connsiteY11" fmla="*/ 15082 h 23813"/>
                  <a:gd name="connsiteX12" fmla="*/ 29775 w 258762"/>
                  <a:gd name="connsiteY12" fmla="*/ 16272 h 23813"/>
                  <a:gd name="connsiteX13" fmla="*/ 28229 w 258762"/>
                  <a:gd name="connsiteY13" fmla="*/ 17860 h 23813"/>
                  <a:gd name="connsiteX14" fmla="*/ 26682 w 258762"/>
                  <a:gd name="connsiteY14" fmla="*/ 19447 h 23813"/>
                  <a:gd name="connsiteX15" fmla="*/ 24748 w 258762"/>
                  <a:gd name="connsiteY15" fmla="*/ 21035 h 23813"/>
                  <a:gd name="connsiteX16" fmla="*/ 22815 w 258762"/>
                  <a:gd name="connsiteY16" fmla="*/ 22226 h 23813"/>
                  <a:gd name="connsiteX17" fmla="*/ 20108 w 258762"/>
                  <a:gd name="connsiteY17" fmla="*/ 23416 h 23813"/>
                  <a:gd name="connsiteX18" fmla="*/ 17401 w 258762"/>
                  <a:gd name="connsiteY18" fmla="*/ 23813 h 23813"/>
                  <a:gd name="connsiteX19" fmla="*/ 14308 w 258762"/>
                  <a:gd name="connsiteY19" fmla="*/ 23813 h 23813"/>
                  <a:gd name="connsiteX20" fmla="*/ 10827 w 258762"/>
                  <a:gd name="connsiteY20" fmla="*/ 23019 h 23813"/>
                  <a:gd name="connsiteX21" fmla="*/ 8121 w 258762"/>
                  <a:gd name="connsiteY21" fmla="*/ 21829 h 23813"/>
                  <a:gd name="connsiteX22" fmla="*/ 5800 w 258762"/>
                  <a:gd name="connsiteY22" fmla="*/ 20241 h 23813"/>
                  <a:gd name="connsiteX23" fmla="*/ 3867 w 258762"/>
                  <a:gd name="connsiteY23" fmla="*/ 18257 h 23813"/>
                  <a:gd name="connsiteX24" fmla="*/ 1933 w 258762"/>
                  <a:gd name="connsiteY24" fmla="*/ 15875 h 23813"/>
                  <a:gd name="connsiteX25" fmla="*/ 773 w 258762"/>
                  <a:gd name="connsiteY25" fmla="*/ 13494 h 23813"/>
                  <a:gd name="connsiteX26" fmla="*/ 0 w 258762"/>
                  <a:gd name="connsiteY26" fmla="*/ 11907 h 23813"/>
                  <a:gd name="connsiteX27" fmla="*/ 0 w 258762"/>
                  <a:gd name="connsiteY27" fmla="*/ 10319 h 23813"/>
                  <a:gd name="connsiteX28" fmla="*/ 387 w 258762"/>
                  <a:gd name="connsiteY28" fmla="*/ 9128 h 23813"/>
                  <a:gd name="connsiteX29" fmla="*/ 1547 w 258762"/>
                  <a:gd name="connsiteY29" fmla="*/ 8335 h 23813"/>
                  <a:gd name="connsiteX30" fmla="*/ 3094 w 258762"/>
                  <a:gd name="connsiteY30" fmla="*/ 7541 h 23813"/>
                  <a:gd name="connsiteX31" fmla="*/ 5027 w 258762"/>
                  <a:gd name="connsiteY31" fmla="*/ 6747 h 23813"/>
                  <a:gd name="connsiteX32" fmla="*/ 245835 w 258762"/>
                  <a:gd name="connsiteY32" fmla="*/ 0 h 23813"/>
                  <a:gd name="connsiteX33" fmla="*/ 248969 w 258762"/>
                  <a:gd name="connsiteY33" fmla="*/ 0 h 23813"/>
                  <a:gd name="connsiteX34" fmla="*/ 251319 w 258762"/>
                  <a:gd name="connsiteY34" fmla="*/ 388 h 23813"/>
                  <a:gd name="connsiteX35" fmla="*/ 253670 w 258762"/>
                  <a:gd name="connsiteY35" fmla="*/ 776 h 23813"/>
                  <a:gd name="connsiteX36" fmla="*/ 255628 w 258762"/>
                  <a:gd name="connsiteY36" fmla="*/ 1164 h 23813"/>
                  <a:gd name="connsiteX37" fmla="*/ 257195 w 258762"/>
                  <a:gd name="connsiteY37" fmla="*/ 1940 h 23813"/>
                  <a:gd name="connsiteX38" fmla="*/ 258370 w 258762"/>
                  <a:gd name="connsiteY38" fmla="*/ 3104 h 23813"/>
                  <a:gd name="connsiteX39" fmla="*/ 258762 w 258762"/>
                  <a:gd name="connsiteY39" fmla="*/ 4269 h 23813"/>
                  <a:gd name="connsiteX40" fmla="*/ 258370 w 258762"/>
                  <a:gd name="connsiteY40" fmla="*/ 5433 h 23813"/>
                  <a:gd name="connsiteX41" fmla="*/ 257979 w 258762"/>
                  <a:gd name="connsiteY41" fmla="*/ 7373 h 23813"/>
                  <a:gd name="connsiteX42" fmla="*/ 256412 w 258762"/>
                  <a:gd name="connsiteY42" fmla="*/ 9314 h 23813"/>
                  <a:gd name="connsiteX43" fmla="*/ 254845 w 258762"/>
                  <a:gd name="connsiteY43" fmla="*/ 11254 h 23813"/>
                  <a:gd name="connsiteX44" fmla="*/ 252886 w 258762"/>
                  <a:gd name="connsiteY44" fmla="*/ 13194 h 23813"/>
                  <a:gd name="connsiteX45" fmla="*/ 250144 w 258762"/>
                  <a:gd name="connsiteY45" fmla="*/ 15135 h 23813"/>
                  <a:gd name="connsiteX46" fmla="*/ 247402 w 258762"/>
                  <a:gd name="connsiteY46" fmla="*/ 16687 h 23813"/>
                  <a:gd name="connsiteX47" fmla="*/ 244660 w 258762"/>
                  <a:gd name="connsiteY47" fmla="*/ 17075 h 23813"/>
                  <a:gd name="connsiteX48" fmla="*/ 241135 w 258762"/>
                  <a:gd name="connsiteY48" fmla="*/ 17463 h 23813"/>
                  <a:gd name="connsiteX49" fmla="*/ 238393 w 258762"/>
                  <a:gd name="connsiteY49" fmla="*/ 16687 h 23813"/>
                  <a:gd name="connsiteX50" fmla="*/ 235651 w 258762"/>
                  <a:gd name="connsiteY50" fmla="*/ 15911 h 23813"/>
                  <a:gd name="connsiteX51" fmla="*/ 233301 w 258762"/>
                  <a:gd name="connsiteY51" fmla="*/ 14747 h 23813"/>
                  <a:gd name="connsiteX52" fmla="*/ 231342 w 258762"/>
                  <a:gd name="connsiteY52" fmla="*/ 12806 h 23813"/>
                  <a:gd name="connsiteX53" fmla="*/ 230167 w 258762"/>
                  <a:gd name="connsiteY53" fmla="*/ 11254 h 23813"/>
                  <a:gd name="connsiteX54" fmla="*/ 228992 w 258762"/>
                  <a:gd name="connsiteY54" fmla="*/ 9702 h 23813"/>
                  <a:gd name="connsiteX55" fmla="*/ 228600 w 258762"/>
                  <a:gd name="connsiteY55" fmla="*/ 8150 h 23813"/>
                  <a:gd name="connsiteX56" fmla="*/ 228600 w 258762"/>
                  <a:gd name="connsiteY56" fmla="*/ 6985 h 23813"/>
                  <a:gd name="connsiteX57" fmla="*/ 229383 w 258762"/>
                  <a:gd name="connsiteY57" fmla="*/ 5821 h 23813"/>
                  <a:gd name="connsiteX58" fmla="*/ 230559 w 258762"/>
                  <a:gd name="connsiteY58" fmla="*/ 4657 h 23813"/>
                  <a:gd name="connsiteX59" fmla="*/ 232517 w 258762"/>
                  <a:gd name="connsiteY59" fmla="*/ 3492 h 23813"/>
                  <a:gd name="connsiteX60" fmla="*/ 234476 w 258762"/>
                  <a:gd name="connsiteY60" fmla="*/ 2716 h 23813"/>
                  <a:gd name="connsiteX61" fmla="*/ 236826 w 258762"/>
                  <a:gd name="connsiteY61" fmla="*/ 1552 h 23813"/>
                  <a:gd name="connsiteX62" fmla="*/ 239568 w 258762"/>
                  <a:gd name="connsiteY62" fmla="*/ 1164 h 23813"/>
                  <a:gd name="connsiteX63" fmla="*/ 242702 w 258762"/>
                  <a:gd name="connsiteY63" fmla="*/ 388 h 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58762" h="23813">
                    <a:moveTo>
                      <a:pt x="6960" y="6350"/>
                    </a:moveTo>
                    <a:lnTo>
                      <a:pt x="9667" y="6350"/>
                    </a:lnTo>
                    <a:lnTo>
                      <a:pt x="12761" y="6350"/>
                    </a:lnTo>
                    <a:lnTo>
                      <a:pt x="15854" y="6747"/>
                    </a:lnTo>
                    <a:lnTo>
                      <a:pt x="18948" y="7144"/>
                    </a:lnTo>
                    <a:lnTo>
                      <a:pt x="21655" y="7938"/>
                    </a:lnTo>
                    <a:lnTo>
                      <a:pt x="23975" y="8731"/>
                    </a:lnTo>
                    <a:lnTo>
                      <a:pt x="25908" y="9922"/>
                    </a:lnTo>
                    <a:lnTo>
                      <a:pt x="27842" y="11113"/>
                    </a:lnTo>
                    <a:lnTo>
                      <a:pt x="29389" y="12303"/>
                    </a:lnTo>
                    <a:lnTo>
                      <a:pt x="30162" y="13494"/>
                    </a:lnTo>
                    <a:lnTo>
                      <a:pt x="30162" y="15082"/>
                    </a:lnTo>
                    <a:lnTo>
                      <a:pt x="29775" y="16272"/>
                    </a:lnTo>
                    <a:lnTo>
                      <a:pt x="28229" y="17860"/>
                    </a:lnTo>
                    <a:lnTo>
                      <a:pt x="26682" y="19447"/>
                    </a:lnTo>
                    <a:lnTo>
                      <a:pt x="24748" y="21035"/>
                    </a:lnTo>
                    <a:lnTo>
                      <a:pt x="22815" y="22226"/>
                    </a:lnTo>
                    <a:lnTo>
                      <a:pt x="20108" y="23416"/>
                    </a:lnTo>
                    <a:lnTo>
                      <a:pt x="17401" y="23813"/>
                    </a:lnTo>
                    <a:lnTo>
                      <a:pt x="14308" y="23813"/>
                    </a:lnTo>
                    <a:lnTo>
                      <a:pt x="10827" y="23019"/>
                    </a:lnTo>
                    <a:lnTo>
                      <a:pt x="8121" y="21829"/>
                    </a:lnTo>
                    <a:lnTo>
                      <a:pt x="5800" y="20241"/>
                    </a:lnTo>
                    <a:lnTo>
                      <a:pt x="3867" y="18257"/>
                    </a:lnTo>
                    <a:lnTo>
                      <a:pt x="1933" y="15875"/>
                    </a:lnTo>
                    <a:lnTo>
                      <a:pt x="773" y="13494"/>
                    </a:lnTo>
                    <a:lnTo>
                      <a:pt x="0" y="11907"/>
                    </a:lnTo>
                    <a:lnTo>
                      <a:pt x="0" y="10319"/>
                    </a:lnTo>
                    <a:lnTo>
                      <a:pt x="387" y="9128"/>
                    </a:lnTo>
                    <a:lnTo>
                      <a:pt x="1547" y="8335"/>
                    </a:lnTo>
                    <a:lnTo>
                      <a:pt x="3094" y="7541"/>
                    </a:lnTo>
                    <a:lnTo>
                      <a:pt x="5027" y="6747"/>
                    </a:lnTo>
                    <a:close/>
                    <a:moveTo>
                      <a:pt x="245835" y="0"/>
                    </a:moveTo>
                    <a:lnTo>
                      <a:pt x="248969" y="0"/>
                    </a:lnTo>
                    <a:lnTo>
                      <a:pt x="251319" y="388"/>
                    </a:lnTo>
                    <a:lnTo>
                      <a:pt x="253670" y="776"/>
                    </a:lnTo>
                    <a:lnTo>
                      <a:pt x="255628" y="1164"/>
                    </a:lnTo>
                    <a:lnTo>
                      <a:pt x="257195" y="1940"/>
                    </a:lnTo>
                    <a:lnTo>
                      <a:pt x="258370" y="3104"/>
                    </a:lnTo>
                    <a:lnTo>
                      <a:pt x="258762" y="4269"/>
                    </a:lnTo>
                    <a:lnTo>
                      <a:pt x="258370" y="5433"/>
                    </a:lnTo>
                    <a:lnTo>
                      <a:pt x="257979" y="7373"/>
                    </a:lnTo>
                    <a:lnTo>
                      <a:pt x="256412" y="9314"/>
                    </a:lnTo>
                    <a:lnTo>
                      <a:pt x="254845" y="11254"/>
                    </a:lnTo>
                    <a:lnTo>
                      <a:pt x="252886" y="13194"/>
                    </a:lnTo>
                    <a:lnTo>
                      <a:pt x="250144" y="15135"/>
                    </a:lnTo>
                    <a:lnTo>
                      <a:pt x="247402" y="16687"/>
                    </a:lnTo>
                    <a:lnTo>
                      <a:pt x="244660" y="17075"/>
                    </a:lnTo>
                    <a:lnTo>
                      <a:pt x="241135" y="17463"/>
                    </a:lnTo>
                    <a:lnTo>
                      <a:pt x="238393" y="16687"/>
                    </a:lnTo>
                    <a:lnTo>
                      <a:pt x="235651" y="15911"/>
                    </a:lnTo>
                    <a:lnTo>
                      <a:pt x="233301" y="14747"/>
                    </a:lnTo>
                    <a:lnTo>
                      <a:pt x="231342" y="12806"/>
                    </a:lnTo>
                    <a:lnTo>
                      <a:pt x="230167" y="11254"/>
                    </a:lnTo>
                    <a:lnTo>
                      <a:pt x="228992" y="9702"/>
                    </a:lnTo>
                    <a:lnTo>
                      <a:pt x="228600" y="8150"/>
                    </a:lnTo>
                    <a:lnTo>
                      <a:pt x="228600" y="6985"/>
                    </a:lnTo>
                    <a:lnTo>
                      <a:pt x="229383" y="5821"/>
                    </a:lnTo>
                    <a:lnTo>
                      <a:pt x="230559" y="4657"/>
                    </a:lnTo>
                    <a:lnTo>
                      <a:pt x="232517" y="3492"/>
                    </a:lnTo>
                    <a:lnTo>
                      <a:pt x="234476" y="2716"/>
                    </a:lnTo>
                    <a:lnTo>
                      <a:pt x="236826" y="1552"/>
                    </a:lnTo>
                    <a:lnTo>
                      <a:pt x="239568" y="1164"/>
                    </a:lnTo>
                    <a:lnTo>
                      <a:pt x="242702" y="388"/>
                    </a:lnTo>
                    <a:close/>
                  </a:path>
                </a:pathLst>
              </a:custGeom>
              <a:grp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sp>
        <p:nvSpPr>
          <p:cNvPr id="41" name="TextBox 40">
            <a:extLst>
              <a:ext uri="{FF2B5EF4-FFF2-40B4-BE49-F238E27FC236}">
                <a16:creationId xmlns:a16="http://schemas.microsoft.com/office/drawing/2014/main" id="{B114273C-538E-4361-8E11-320E6553E6F4}"/>
              </a:ext>
            </a:extLst>
          </p:cNvPr>
          <p:cNvSpPr txBox="1"/>
          <p:nvPr/>
        </p:nvSpPr>
        <p:spPr>
          <a:xfrm>
            <a:off x="9811709" y="3529453"/>
            <a:ext cx="360208" cy="461985"/>
          </a:xfrm>
          <a:custGeom>
            <a:avLst/>
            <a:gdLst/>
            <a:ahLst/>
            <a:cxnLst/>
            <a:rect l="l" t="t" r="r" b="b"/>
            <a:pathLst>
              <a:path w="470979" h="604054">
                <a:moveTo>
                  <a:pt x="235489" y="0"/>
                </a:moveTo>
                <a:cubicBezTo>
                  <a:pt x="357418" y="0"/>
                  <a:pt x="457704" y="37799"/>
                  <a:pt x="469763" y="86237"/>
                </a:cubicBezTo>
                <a:lnTo>
                  <a:pt x="470619" y="93153"/>
                </a:lnTo>
                <a:lnTo>
                  <a:pt x="470979" y="93153"/>
                </a:lnTo>
                <a:lnTo>
                  <a:pt x="470979" y="96059"/>
                </a:lnTo>
                <a:cubicBezTo>
                  <a:pt x="470979" y="165199"/>
                  <a:pt x="470979" y="439338"/>
                  <a:pt x="470979" y="507994"/>
                </a:cubicBezTo>
                <a:lnTo>
                  <a:pt x="470979" y="507995"/>
                </a:lnTo>
                <a:lnTo>
                  <a:pt x="470979" y="507996"/>
                </a:lnTo>
                <a:lnTo>
                  <a:pt x="470979" y="510901"/>
                </a:lnTo>
                <a:lnTo>
                  <a:pt x="470619" y="510901"/>
                </a:lnTo>
                <a:lnTo>
                  <a:pt x="469763" y="517817"/>
                </a:lnTo>
                <a:cubicBezTo>
                  <a:pt x="457704" y="566255"/>
                  <a:pt x="357418" y="604054"/>
                  <a:pt x="235490" y="604054"/>
                </a:cubicBezTo>
                <a:cubicBezTo>
                  <a:pt x="113561" y="604054"/>
                  <a:pt x="13276" y="566255"/>
                  <a:pt x="1216" y="517817"/>
                </a:cubicBezTo>
                <a:lnTo>
                  <a:pt x="360" y="510901"/>
                </a:lnTo>
                <a:lnTo>
                  <a:pt x="0" y="510901"/>
                </a:lnTo>
                <a:lnTo>
                  <a:pt x="0" y="507995"/>
                </a:lnTo>
                <a:lnTo>
                  <a:pt x="0" y="96060"/>
                </a:lnTo>
                <a:lnTo>
                  <a:pt x="0" y="96059"/>
                </a:lnTo>
                <a:lnTo>
                  <a:pt x="0" y="96058"/>
                </a:lnTo>
                <a:lnTo>
                  <a:pt x="1216" y="86237"/>
                </a:lnTo>
                <a:cubicBezTo>
                  <a:pt x="13275" y="37799"/>
                  <a:pt x="113561" y="0"/>
                  <a:pt x="235489" y="0"/>
                </a:cubicBezTo>
                <a:close/>
                <a:moveTo>
                  <a:pt x="235490" y="34653"/>
                </a:moveTo>
                <a:cubicBezTo>
                  <a:pt x="145719" y="34653"/>
                  <a:pt x="72945" y="56012"/>
                  <a:pt x="72945" y="82360"/>
                </a:cubicBezTo>
                <a:cubicBezTo>
                  <a:pt x="72945" y="108707"/>
                  <a:pt x="145719" y="130066"/>
                  <a:pt x="235490" y="130066"/>
                </a:cubicBezTo>
                <a:cubicBezTo>
                  <a:pt x="325261" y="130066"/>
                  <a:pt x="398035" y="108707"/>
                  <a:pt x="398035" y="82360"/>
                </a:cubicBezTo>
                <a:cubicBezTo>
                  <a:pt x="398035" y="56012"/>
                  <a:pt x="325261" y="34653"/>
                  <a:pt x="235490" y="34653"/>
                </a:cubicBezTo>
                <a:close/>
                <a:moveTo>
                  <a:pt x="95196" y="270623"/>
                </a:moveTo>
                <a:lnTo>
                  <a:pt x="95196" y="410680"/>
                </a:lnTo>
                <a:lnTo>
                  <a:pt x="132212" y="410680"/>
                </a:lnTo>
                <a:lnTo>
                  <a:pt x="132212" y="344656"/>
                </a:lnTo>
                <a:cubicBezTo>
                  <a:pt x="132212" y="339187"/>
                  <a:pt x="131756" y="325513"/>
                  <a:pt x="130844" y="303635"/>
                </a:cubicBezTo>
                <a:lnTo>
                  <a:pt x="132017" y="303635"/>
                </a:lnTo>
                <a:cubicBezTo>
                  <a:pt x="134491" y="317439"/>
                  <a:pt x="136021" y="325383"/>
                  <a:pt x="136607" y="327467"/>
                </a:cubicBezTo>
                <a:lnTo>
                  <a:pt x="158192" y="410680"/>
                </a:lnTo>
                <a:lnTo>
                  <a:pt x="197845" y="410680"/>
                </a:lnTo>
                <a:lnTo>
                  <a:pt x="218453" y="326490"/>
                </a:lnTo>
                <a:cubicBezTo>
                  <a:pt x="219560" y="322258"/>
                  <a:pt x="221155" y="314639"/>
                  <a:pt x="223239" y="303635"/>
                </a:cubicBezTo>
                <a:lnTo>
                  <a:pt x="224411" y="303635"/>
                </a:lnTo>
                <a:lnTo>
                  <a:pt x="224118" y="310082"/>
                </a:lnTo>
                <a:cubicBezTo>
                  <a:pt x="223662" y="318741"/>
                  <a:pt x="223434" y="326685"/>
                  <a:pt x="223434" y="333913"/>
                </a:cubicBezTo>
                <a:lnTo>
                  <a:pt x="223434" y="410680"/>
                </a:lnTo>
                <a:lnTo>
                  <a:pt x="265041" y="410680"/>
                </a:lnTo>
                <a:lnTo>
                  <a:pt x="265041" y="270623"/>
                </a:lnTo>
                <a:lnTo>
                  <a:pt x="202826" y="270623"/>
                </a:lnTo>
                <a:lnTo>
                  <a:pt x="184855" y="346317"/>
                </a:lnTo>
                <a:cubicBezTo>
                  <a:pt x="183292" y="354390"/>
                  <a:pt x="182153" y="361390"/>
                  <a:pt x="181437" y="367315"/>
                </a:cubicBezTo>
                <a:lnTo>
                  <a:pt x="180851" y="367315"/>
                </a:lnTo>
                <a:cubicBezTo>
                  <a:pt x="180655" y="364711"/>
                  <a:pt x="180183" y="361016"/>
                  <a:pt x="179435" y="356230"/>
                </a:cubicBezTo>
                <a:cubicBezTo>
                  <a:pt x="178686" y="351444"/>
                  <a:pt x="178083" y="348270"/>
                  <a:pt x="177628" y="346707"/>
                </a:cubicBezTo>
                <a:lnTo>
                  <a:pt x="158387" y="270623"/>
                </a:lnTo>
                <a:lnTo>
                  <a:pt x="95196" y="270623"/>
                </a:lnTo>
                <a:close/>
                <a:moveTo>
                  <a:pt x="279496" y="310668"/>
                </a:moveTo>
                <a:lnTo>
                  <a:pt x="321298" y="410289"/>
                </a:lnTo>
                <a:lnTo>
                  <a:pt x="318075" y="418103"/>
                </a:lnTo>
                <a:cubicBezTo>
                  <a:pt x="315536" y="424223"/>
                  <a:pt x="310392" y="427284"/>
                  <a:pt x="302643" y="427284"/>
                </a:cubicBezTo>
                <a:cubicBezTo>
                  <a:pt x="299778" y="427284"/>
                  <a:pt x="296734" y="426763"/>
                  <a:pt x="293511" y="425721"/>
                </a:cubicBezTo>
                <a:cubicBezTo>
                  <a:pt x="290288" y="424679"/>
                  <a:pt x="287863" y="423540"/>
                  <a:pt x="286235" y="422303"/>
                </a:cubicBezTo>
                <a:lnTo>
                  <a:pt x="286235" y="453654"/>
                </a:lnTo>
                <a:cubicBezTo>
                  <a:pt x="289751" y="454956"/>
                  <a:pt x="293755" y="455949"/>
                  <a:pt x="298248" y="456633"/>
                </a:cubicBezTo>
                <a:cubicBezTo>
                  <a:pt x="302741" y="457317"/>
                  <a:pt x="306941" y="457659"/>
                  <a:pt x="310847" y="457659"/>
                </a:cubicBezTo>
                <a:cubicBezTo>
                  <a:pt x="322698" y="457659"/>
                  <a:pt x="332709" y="454240"/>
                  <a:pt x="340880" y="447403"/>
                </a:cubicBezTo>
                <a:cubicBezTo>
                  <a:pt x="349052" y="440567"/>
                  <a:pt x="355905" y="429270"/>
                  <a:pt x="361440" y="413512"/>
                </a:cubicBezTo>
                <a:lnTo>
                  <a:pt x="398261" y="310668"/>
                </a:lnTo>
                <a:lnTo>
                  <a:pt x="357826" y="310668"/>
                </a:lnTo>
                <a:cubicBezTo>
                  <a:pt x="348059" y="349995"/>
                  <a:pt x="342997" y="370538"/>
                  <a:pt x="342639" y="372296"/>
                </a:cubicBezTo>
                <a:cubicBezTo>
                  <a:pt x="342280" y="374054"/>
                  <a:pt x="342004" y="375650"/>
                  <a:pt x="341808" y="377082"/>
                </a:cubicBezTo>
                <a:lnTo>
                  <a:pt x="341418" y="377082"/>
                </a:lnTo>
                <a:cubicBezTo>
                  <a:pt x="341222" y="373957"/>
                  <a:pt x="339953" y="367901"/>
                  <a:pt x="337609" y="358916"/>
                </a:cubicBezTo>
                <a:lnTo>
                  <a:pt x="325498" y="310668"/>
                </a:lnTo>
                <a:lnTo>
                  <a:pt x="279496" y="310668"/>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Segoe UI Black" charset="0"/>
              <a:ea typeface="Segoe UI Black" charset="0"/>
              <a:cs typeface="Segoe UI Black" charset="0"/>
            </a:endParaRPr>
          </a:p>
        </p:txBody>
      </p:sp>
      <p:sp>
        <p:nvSpPr>
          <p:cNvPr id="42" name="Freeform: Shape 41">
            <a:extLst>
              <a:ext uri="{FF2B5EF4-FFF2-40B4-BE49-F238E27FC236}">
                <a16:creationId xmlns:a16="http://schemas.microsoft.com/office/drawing/2014/main" id="{37526B85-9BEA-4F79-AA3E-1F4885584CDF}"/>
              </a:ext>
            </a:extLst>
          </p:cNvPr>
          <p:cNvSpPr/>
          <p:nvPr/>
        </p:nvSpPr>
        <p:spPr bwMode="auto">
          <a:xfrm>
            <a:off x="9746814" y="5007497"/>
            <a:ext cx="489998" cy="453763"/>
          </a:xfrm>
          <a:custGeom>
            <a:avLst/>
            <a:gdLst>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3261 w 4761797"/>
              <a:gd name="connsiteY27" fmla="*/ 2610450 h 4409679"/>
              <a:gd name="connsiteX28" fmla="*/ 858908 w 4761797"/>
              <a:gd name="connsiteY28" fmla="*/ 2697843 h 4409679"/>
              <a:gd name="connsiteX29" fmla="*/ 374375 w 4761797"/>
              <a:gd name="connsiteY29" fmla="*/ 3596787 h 4409679"/>
              <a:gd name="connsiteX30" fmla="*/ 1417980 w 4761797"/>
              <a:gd name="connsiteY30" fmla="*/ 3559334 h 4409679"/>
              <a:gd name="connsiteX31" fmla="*/ 2759768 w 4761797"/>
              <a:gd name="connsiteY31" fmla="*/ 2922576 h 4409679"/>
              <a:gd name="connsiteX32" fmla="*/ 3952465 w 4761797"/>
              <a:gd name="connsiteY32" fmla="*/ 2023632 h 4409679"/>
              <a:gd name="connsiteX33" fmla="*/ 4138826 w 4761797"/>
              <a:gd name="connsiteY33" fmla="*/ 1798899 h 4409679"/>
              <a:gd name="connsiteX34" fmla="*/ 4474268 w 4761797"/>
              <a:gd name="connsiteY34" fmla="*/ 1087234 h 4409679"/>
              <a:gd name="connsiteX35" fmla="*/ 4138826 w 4761797"/>
              <a:gd name="connsiteY35" fmla="*/ 974873 h 4409679"/>
              <a:gd name="connsiteX36" fmla="*/ 4165395 w 4761797"/>
              <a:gd name="connsiteY36" fmla="*/ 700025 h 4409679"/>
              <a:gd name="connsiteX37" fmla="*/ 4311207 w 4761797"/>
              <a:gd name="connsiteY37" fmla="*/ 708003 h 4409679"/>
              <a:gd name="connsiteX38" fmla="*/ 4697899 w 4761797"/>
              <a:gd name="connsiteY38" fmla="*/ 937420 h 4409679"/>
              <a:gd name="connsiteX39" fmla="*/ 4362458 w 4761797"/>
              <a:gd name="connsiteY39" fmla="*/ 1986178 h 4409679"/>
              <a:gd name="connsiteX40" fmla="*/ 3989735 w 4761797"/>
              <a:gd name="connsiteY40" fmla="*/ 2360738 h 4409679"/>
              <a:gd name="connsiteX41" fmla="*/ 3989253 w 4761797"/>
              <a:gd name="connsiteY41" fmla="*/ 2361116 h 4409679"/>
              <a:gd name="connsiteX42" fmla="*/ 3943902 w 4761797"/>
              <a:gd name="connsiteY42" fmla="*/ 2721741 h 4409679"/>
              <a:gd name="connsiteX43" fmla="*/ 3841218 w 4761797"/>
              <a:gd name="connsiteY43" fmla="*/ 3064677 h 4409679"/>
              <a:gd name="connsiteX44" fmla="*/ 2318452 w 4761797"/>
              <a:gd name="connsiteY44" fmla="*/ 3936717 h 4409679"/>
              <a:gd name="connsiteX45" fmla="*/ 1721994 w 4761797"/>
              <a:gd name="connsiteY45" fmla="*/ 3781140 h 4409679"/>
              <a:gd name="connsiteX46" fmla="*/ 1716163 w 4761797"/>
              <a:gd name="connsiteY46" fmla="*/ 3784067 h 4409679"/>
              <a:gd name="connsiteX47" fmla="*/ 709817 w 4761797"/>
              <a:gd name="connsiteY47" fmla="*/ 4008800 h 4409679"/>
              <a:gd name="connsiteX48" fmla="*/ 113474 w 4761797"/>
              <a:gd name="connsiteY48" fmla="*/ 3746613 h 4409679"/>
              <a:gd name="connsiteX49" fmla="*/ 821638 w 4761797"/>
              <a:gd name="connsiteY49" fmla="*/ 2323284 h 4409679"/>
              <a:gd name="connsiteX50" fmla="*/ 826248 w 4761797"/>
              <a:gd name="connsiteY50" fmla="*/ 2394628 h 4409679"/>
              <a:gd name="connsiteX51" fmla="*/ 839562 w 4761797"/>
              <a:gd name="connsiteY51" fmla="*/ 2394628 h 4409679"/>
              <a:gd name="connsiteX52" fmla="*/ 838613 w 4761797"/>
              <a:gd name="connsiteY52" fmla="*/ 2376216 h 4409679"/>
              <a:gd name="connsiteX53" fmla="*/ 896327 w 4761797"/>
              <a:gd name="connsiteY53" fmla="*/ 1985696 h 4409679"/>
              <a:gd name="connsiteX54" fmla="*/ 1344072 w 4761797"/>
              <a:gd name="connsiteY54" fmla="*/ 1199974 h 4409679"/>
              <a:gd name="connsiteX55" fmla="*/ 2491383 w 4761797"/>
              <a:gd name="connsiteY55" fmla="*/ 779042 h 4409679"/>
              <a:gd name="connsiteX56" fmla="*/ 3075538 w 4761797"/>
              <a:gd name="connsiteY56" fmla="*/ 926370 h 4409679"/>
              <a:gd name="connsiteX57" fmla="*/ 3095617 w 4761797"/>
              <a:gd name="connsiteY57" fmla="*/ 937273 h 4409679"/>
              <a:gd name="connsiteX58" fmla="*/ 3095221 w 4761797"/>
              <a:gd name="connsiteY58" fmla="*/ 937420 h 4409679"/>
              <a:gd name="connsiteX59" fmla="*/ 3098039 w 4761797"/>
              <a:gd name="connsiteY59" fmla="*/ 938588 h 4409679"/>
              <a:gd name="connsiteX60" fmla="*/ 3148954 w 4761797"/>
              <a:gd name="connsiteY60" fmla="*/ 966233 h 4409679"/>
              <a:gd name="connsiteX61" fmla="*/ 3164715 w 4761797"/>
              <a:gd name="connsiteY61" fmla="*/ 966233 h 4409679"/>
              <a:gd name="connsiteX62" fmla="*/ 3098039 w 4761797"/>
              <a:gd name="connsiteY62" fmla="*/ 938588 h 4409679"/>
              <a:gd name="connsiteX63" fmla="*/ 3095617 w 4761797"/>
              <a:gd name="connsiteY63" fmla="*/ 937273 h 4409679"/>
              <a:gd name="connsiteX64" fmla="*/ 3229162 w 4761797"/>
              <a:gd name="connsiteY64" fmla="*/ 887670 h 4409679"/>
              <a:gd name="connsiteX65" fmla="*/ 3617024 w 4761797"/>
              <a:gd name="connsiteY65" fmla="*/ 787593 h 4409679"/>
              <a:gd name="connsiteX66" fmla="*/ 4165395 w 4761797"/>
              <a:gd name="connsiteY66" fmla="*/ 700025 h 4409679"/>
              <a:gd name="connsiteX67" fmla="*/ 637239 w 4761797"/>
              <a:gd name="connsiteY67" fmla="*/ 0 h 4409679"/>
              <a:gd name="connsiteX68" fmla="*/ 712216 w 4761797"/>
              <a:gd name="connsiteY68" fmla="*/ 74965 h 4409679"/>
              <a:gd name="connsiteX69" fmla="*/ 1237002 w 4761797"/>
              <a:gd name="connsiteY69" fmla="*/ 599752 h 4409679"/>
              <a:gd name="connsiteX70" fmla="*/ 1311967 w 4761797"/>
              <a:gd name="connsiteY70" fmla="*/ 674728 h 4409679"/>
              <a:gd name="connsiteX71" fmla="*/ 1237002 w 4761797"/>
              <a:gd name="connsiteY71" fmla="*/ 712216 h 4409679"/>
              <a:gd name="connsiteX72" fmla="*/ 712216 w 4761797"/>
              <a:gd name="connsiteY72" fmla="*/ 1274479 h 4409679"/>
              <a:gd name="connsiteX73" fmla="*/ 637239 w 4761797"/>
              <a:gd name="connsiteY73" fmla="*/ 1311967 h 4409679"/>
              <a:gd name="connsiteX74" fmla="*/ 599751 w 4761797"/>
              <a:gd name="connsiteY74" fmla="*/ 1274479 h 4409679"/>
              <a:gd name="connsiteX75" fmla="*/ 37488 w 4761797"/>
              <a:gd name="connsiteY75" fmla="*/ 712216 h 4409679"/>
              <a:gd name="connsiteX76" fmla="*/ 0 w 4761797"/>
              <a:gd name="connsiteY76" fmla="*/ 674728 h 4409679"/>
              <a:gd name="connsiteX77" fmla="*/ 37488 w 4761797"/>
              <a:gd name="connsiteY77" fmla="*/ 599752 h 4409679"/>
              <a:gd name="connsiteX78" fmla="*/ 599751 w 4761797"/>
              <a:gd name="connsiteY78" fmla="*/ 74965 h 4409679"/>
              <a:gd name="connsiteX79" fmla="*/ 637239 w 4761797"/>
              <a:gd name="connsiteY79"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3261 w 4761797"/>
              <a:gd name="connsiteY27" fmla="*/ 2610450 h 4409679"/>
              <a:gd name="connsiteX28" fmla="*/ 858908 w 4761797"/>
              <a:gd name="connsiteY28" fmla="*/ 2697843 h 4409679"/>
              <a:gd name="connsiteX29" fmla="*/ 374375 w 4761797"/>
              <a:gd name="connsiteY29" fmla="*/ 3596787 h 4409679"/>
              <a:gd name="connsiteX30" fmla="*/ 1417980 w 4761797"/>
              <a:gd name="connsiteY30" fmla="*/ 3559334 h 4409679"/>
              <a:gd name="connsiteX31" fmla="*/ 2759768 w 4761797"/>
              <a:gd name="connsiteY31" fmla="*/ 2922576 h 4409679"/>
              <a:gd name="connsiteX32" fmla="*/ 3952465 w 4761797"/>
              <a:gd name="connsiteY32" fmla="*/ 2023632 h 4409679"/>
              <a:gd name="connsiteX33" fmla="*/ 4138826 w 4761797"/>
              <a:gd name="connsiteY33" fmla="*/ 1798899 h 4409679"/>
              <a:gd name="connsiteX34" fmla="*/ 4474268 w 4761797"/>
              <a:gd name="connsiteY34" fmla="*/ 1087234 h 4409679"/>
              <a:gd name="connsiteX35" fmla="*/ 4138826 w 4761797"/>
              <a:gd name="connsiteY35" fmla="*/ 974873 h 4409679"/>
              <a:gd name="connsiteX36" fmla="*/ 4165395 w 4761797"/>
              <a:gd name="connsiteY36" fmla="*/ 700025 h 4409679"/>
              <a:gd name="connsiteX37" fmla="*/ 4311207 w 4761797"/>
              <a:gd name="connsiteY37" fmla="*/ 708003 h 4409679"/>
              <a:gd name="connsiteX38" fmla="*/ 4697899 w 4761797"/>
              <a:gd name="connsiteY38" fmla="*/ 937420 h 4409679"/>
              <a:gd name="connsiteX39" fmla="*/ 4362458 w 4761797"/>
              <a:gd name="connsiteY39" fmla="*/ 1986178 h 4409679"/>
              <a:gd name="connsiteX40" fmla="*/ 3989735 w 4761797"/>
              <a:gd name="connsiteY40" fmla="*/ 2360738 h 4409679"/>
              <a:gd name="connsiteX41" fmla="*/ 3989253 w 4761797"/>
              <a:gd name="connsiteY41" fmla="*/ 2361116 h 4409679"/>
              <a:gd name="connsiteX42" fmla="*/ 3943902 w 4761797"/>
              <a:gd name="connsiteY42" fmla="*/ 2721741 h 4409679"/>
              <a:gd name="connsiteX43" fmla="*/ 3841218 w 4761797"/>
              <a:gd name="connsiteY43" fmla="*/ 3064677 h 4409679"/>
              <a:gd name="connsiteX44" fmla="*/ 2318452 w 4761797"/>
              <a:gd name="connsiteY44" fmla="*/ 3936717 h 4409679"/>
              <a:gd name="connsiteX45" fmla="*/ 1721994 w 4761797"/>
              <a:gd name="connsiteY45" fmla="*/ 3781140 h 4409679"/>
              <a:gd name="connsiteX46" fmla="*/ 1716163 w 4761797"/>
              <a:gd name="connsiteY46" fmla="*/ 3784067 h 4409679"/>
              <a:gd name="connsiteX47" fmla="*/ 709817 w 4761797"/>
              <a:gd name="connsiteY47" fmla="*/ 4008800 h 4409679"/>
              <a:gd name="connsiteX48" fmla="*/ 113474 w 4761797"/>
              <a:gd name="connsiteY48" fmla="*/ 3746613 h 4409679"/>
              <a:gd name="connsiteX49" fmla="*/ 821638 w 4761797"/>
              <a:gd name="connsiteY49" fmla="*/ 2323284 h 4409679"/>
              <a:gd name="connsiteX50" fmla="*/ 826248 w 4761797"/>
              <a:gd name="connsiteY50" fmla="*/ 2394628 h 4409679"/>
              <a:gd name="connsiteX51" fmla="*/ 838613 w 4761797"/>
              <a:gd name="connsiteY51" fmla="*/ 2376216 h 4409679"/>
              <a:gd name="connsiteX52" fmla="*/ 896327 w 4761797"/>
              <a:gd name="connsiteY52" fmla="*/ 1985696 h 4409679"/>
              <a:gd name="connsiteX53" fmla="*/ 1344072 w 4761797"/>
              <a:gd name="connsiteY53" fmla="*/ 1199974 h 4409679"/>
              <a:gd name="connsiteX54" fmla="*/ 2491383 w 4761797"/>
              <a:gd name="connsiteY54" fmla="*/ 779042 h 4409679"/>
              <a:gd name="connsiteX55" fmla="*/ 3075538 w 4761797"/>
              <a:gd name="connsiteY55" fmla="*/ 926370 h 4409679"/>
              <a:gd name="connsiteX56" fmla="*/ 3095617 w 4761797"/>
              <a:gd name="connsiteY56" fmla="*/ 937273 h 4409679"/>
              <a:gd name="connsiteX57" fmla="*/ 3095221 w 4761797"/>
              <a:gd name="connsiteY57" fmla="*/ 937420 h 4409679"/>
              <a:gd name="connsiteX58" fmla="*/ 3098039 w 4761797"/>
              <a:gd name="connsiteY58" fmla="*/ 938588 h 4409679"/>
              <a:gd name="connsiteX59" fmla="*/ 3148954 w 4761797"/>
              <a:gd name="connsiteY59" fmla="*/ 966233 h 4409679"/>
              <a:gd name="connsiteX60" fmla="*/ 3164715 w 4761797"/>
              <a:gd name="connsiteY60" fmla="*/ 966233 h 4409679"/>
              <a:gd name="connsiteX61" fmla="*/ 3098039 w 4761797"/>
              <a:gd name="connsiteY61" fmla="*/ 938588 h 4409679"/>
              <a:gd name="connsiteX62" fmla="*/ 3095617 w 4761797"/>
              <a:gd name="connsiteY62" fmla="*/ 937273 h 4409679"/>
              <a:gd name="connsiteX63" fmla="*/ 3229162 w 4761797"/>
              <a:gd name="connsiteY63" fmla="*/ 887670 h 4409679"/>
              <a:gd name="connsiteX64" fmla="*/ 3617024 w 4761797"/>
              <a:gd name="connsiteY64" fmla="*/ 787593 h 4409679"/>
              <a:gd name="connsiteX65" fmla="*/ 4165395 w 4761797"/>
              <a:gd name="connsiteY65" fmla="*/ 700025 h 4409679"/>
              <a:gd name="connsiteX66" fmla="*/ 637239 w 4761797"/>
              <a:gd name="connsiteY66" fmla="*/ 0 h 4409679"/>
              <a:gd name="connsiteX67" fmla="*/ 712216 w 4761797"/>
              <a:gd name="connsiteY67" fmla="*/ 74965 h 4409679"/>
              <a:gd name="connsiteX68" fmla="*/ 1237002 w 4761797"/>
              <a:gd name="connsiteY68" fmla="*/ 599752 h 4409679"/>
              <a:gd name="connsiteX69" fmla="*/ 1311967 w 4761797"/>
              <a:gd name="connsiteY69" fmla="*/ 674728 h 4409679"/>
              <a:gd name="connsiteX70" fmla="*/ 1237002 w 4761797"/>
              <a:gd name="connsiteY70" fmla="*/ 712216 h 4409679"/>
              <a:gd name="connsiteX71" fmla="*/ 712216 w 4761797"/>
              <a:gd name="connsiteY71" fmla="*/ 1274479 h 4409679"/>
              <a:gd name="connsiteX72" fmla="*/ 637239 w 4761797"/>
              <a:gd name="connsiteY72" fmla="*/ 1311967 h 4409679"/>
              <a:gd name="connsiteX73" fmla="*/ 599751 w 4761797"/>
              <a:gd name="connsiteY73" fmla="*/ 1274479 h 4409679"/>
              <a:gd name="connsiteX74" fmla="*/ 37488 w 4761797"/>
              <a:gd name="connsiteY74" fmla="*/ 712216 h 4409679"/>
              <a:gd name="connsiteX75" fmla="*/ 0 w 4761797"/>
              <a:gd name="connsiteY75" fmla="*/ 674728 h 4409679"/>
              <a:gd name="connsiteX76" fmla="*/ 37488 w 4761797"/>
              <a:gd name="connsiteY76" fmla="*/ 599752 h 4409679"/>
              <a:gd name="connsiteX77" fmla="*/ 599751 w 4761797"/>
              <a:gd name="connsiteY77" fmla="*/ 74965 h 4409679"/>
              <a:gd name="connsiteX78" fmla="*/ 637239 w 4761797"/>
              <a:gd name="connsiteY78"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3261 w 4761797"/>
              <a:gd name="connsiteY27" fmla="*/ 2610450 h 4409679"/>
              <a:gd name="connsiteX28" fmla="*/ 858908 w 4761797"/>
              <a:gd name="connsiteY28" fmla="*/ 2697843 h 4409679"/>
              <a:gd name="connsiteX29" fmla="*/ 374375 w 4761797"/>
              <a:gd name="connsiteY29" fmla="*/ 3596787 h 4409679"/>
              <a:gd name="connsiteX30" fmla="*/ 1417980 w 4761797"/>
              <a:gd name="connsiteY30" fmla="*/ 3559334 h 4409679"/>
              <a:gd name="connsiteX31" fmla="*/ 2759768 w 4761797"/>
              <a:gd name="connsiteY31" fmla="*/ 2922576 h 4409679"/>
              <a:gd name="connsiteX32" fmla="*/ 3952465 w 4761797"/>
              <a:gd name="connsiteY32" fmla="*/ 2023632 h 4409679"/>
              <a:gd name="connsiteX33" fmla="*/ 4138826 w 4761797"/>
              <a:gd name="connsiteY33" fmla="*/ 1798899 h 4409679"/>
              <a:gd name="connsiteX34" fmla="*/ 4474268 w 4761797"/>
              <a:gd name="connsiteY34" fmla="*/ 1087234 h 4409679"/>
              <a:gd name="connsiteX35" fmla="*/ 4138826 w 4761797"/>
              <a:gd name="connsiteY35" fmla="*/ 974873 h 4409679"/>
              <a:gd name="connsiteX36" fmla="*/ 4165395 w 4761797"/>
              <a:gd name="connsiteY36" fmla="*/ 700025 h 4409679"/>
              <a:gd name="connsiteX37" fmla="*/ 4311207 w 4761797"/>
              <a:gd name="connsiteY37" fmla="*/ 708003 h 4409679"/>
              <a:gd name="connsiteX38" fmla="*/ 4697899 w 4761797"/>
              <a:gd name="connsiteY38" fmla="*/ 937420 h 4409679"/>
              <a:gd name="connsiteX39" fmla="*/ 4362458 w 4761797"/>
              <a:gd name="connsiteY39" fmla="*/ 1986178 h 4409679"/>
              <a:gd name="connsiteX40" fmla="*/ 3989735 w 4761797"/>
              <a:gd name="connsiteY40" fmla="*/ 2360738 h 4409679"/>
              <a:gd name="connsiteX41" fmla="*/ 3989253 w 4761797"/>
              <a:gd name="connsiteY41" fmla="*/ 2361116 h 4409679"/>
              <a:gd name="connsiteX42" fmla="*/ 3943902 w 4761797"/>
              <a:gd name="connsiteY42" fmla="*/ 2721741 h 4409679"/>
              <a:gd name="connsiteX43" fmla="*/ 3841218 w 4761797"/>
              <a:gd name="connsiteY43" fmla="*/ 3064677 h 4409679"/>
              <a:gd name="connsiteX44" fmla="*/ 2318452 w 4761797"/>
              <a:gd name="connsiteY44" fmla="*/ 3936717 h 4409679"/>
              <a:gd name="connsiteX45" fmla="*/ 1721994 w 4761797"/>
              <a:gd name="connsiteY45" fmla="*/ 3781140 h 4409679"/>
              <a:gd name="connsiteX46" fmla="*/ 1716163 w 4761797"/>
              <a:gd name="connsiteY46" fmla="*/ 3784067 h 4409679"/>
              <a:gd name="connsiteX47" fmla="*/ 709817 w 4761797"/>
              <a:gd name="connsiteY47" fmla="*/ 4008800 h 4409679"/>
              <a:gd name="connsiteX48" fmla="*/ 113474 w 4761797"/>
              <a:gd name="connsiteY48" fmla="*/ 3746613 h 4409679"/>
              <a:gd name="connsiteX49" fmla="*/ 821638 w 4761797"/>
              <a:gd name="connsiteY49" fmla="*/ 2323284 h 4409679"/>
              <a:gd name="connsiteX50" fmla="*/ 838613 w 4761797"/>
              <a:gd name="connsiteY50" fmla="*/ 2376216 h 4409679"/>
              <a:gd name="connsiteX51" fmla="*/ 896327 w 4761797"/>
              <a:gd name="connsiteY51" fmla="*/ 1985696 h 4409679"/>
              <a:gd name="connsiteX52" fmla="*/ 1344072 w 4761797"/>
              <a:gd name="connsiteY52" fmla="*/ 1199974 h 4409679"/>
              <a:gd name="connsiteX53" fmla="*/ 2491383 w 4761797"/>
              <a:gd name="connsiteY53" fmla="*/ 779042 h 4409679"/>
              <a:gd name="connsiteX54" fmla="*/ 3075538 w 4761797"/>
              <a:gd name="connsiteY54" fmla="*/ 926370 h 4409679"/>
              <a:gd name="connsiteX55" fmla="*/ 3095617 w 4761797"/>
              <a:gd name="connsiteY55" fmla="*/ 937273 h 4409679"/>
              <a:gd name="connsiteX56" fmla="*/ 3095221 w 4761797"/>
              <a:gd name="connsiteY56" fmla="*/ 937420 h 4409679"/>
              <a:gd name="connsiteX57" fmla="*/ 3098039 w 4761797"/>
              <a:gd name="connsiteY57" fmla="*/ 938588 h 4409679"/>
              <a:gd name="connsiteX58" fmla="*/ 3148954 w 4761797"/>
              <a:gd name="connsiteY58" fmla="*/ 966233 h 4409679"/>
              <a:gd name="connsiteX59" fmla="*/ 3164715 w 4761797"/>
              <a:gd name="connsiteY59" fmla="*/ 966233 h 4409679"/>
              <a:gd name="connsiteX60" fmla="*/ 3098039 w 4761797"/>
              <a:gd name="connsiteY60" fmla="*/ 938588 h 4409679"/>
              <a:gd name="connsiteX61" fmla="*/ 3095617 w 4761797"/>
              <a:gd name="connsiteY61" fmla="*/ 937273 h 4409679"/>
              <a:gd name="connsiteX62" fmla="*/ 3229162 w 4761797"/>
              <a:gd name="connsiteY62" fmla="*/ 887670 h 4409679"/>
              <a:gd name="connsiteX63" fmla="*/ 3617024 w 4761797"/>
              <a:gd name="connsiteY63" fmla="*/ 787593 h 4409679"/>
              <a:gd name="connsiteX64" fmla="*/ 4165395 w 4761797"/>
              <a:gd name="connsiteY64" fmla="*/ 700025 h 4409679"/>
              <a:gd name="connsiteX65" fmla="*/ 637239 w 4761797"/>
              <a:gd name="connsiteY65" fmla="*/ 0 h 4409679"/>
              <a:gd name="connsiteX66" fmla="*/ 712216 w 4761797"/>
              <a:gd name="connsiteY66" fmla="*/ 74965 h 4409679"/>
              <a:gd name="connsiteX67" fmla="*/ 1237002 w 4761797"/>
              <a:gd name="connsiteY67" fmla="*/ 599752 h 4409679"/>
              <a:gd name="connsiteX68" fmla="*/ 1311967 w 4761797"/>
              <a:gd name="connsiteY68" fmla="*/ 674728 h 4409679"/>
              <a:gd name="connsiteX69" fmla="*/ 1237002 w 4761797"/>
              <a:gd name="connsiteY69" fmla="*/ 712216 h 4409679"/>
              <a:gd name="connsiteX70" fmla="*/ 712216 w 4761797"/>
              <a:gd name="connsiteY70" fmla="*/ 1274479 h 4409679"/>
              <a:gd name="connsiteX71" fmla="*/ 637239 w 4761797"/>
              <a:gd name="connsiteY71" fmla="*/ 1311967 h 4409679"/>
              <a:gd name="connsiteX72" fmla="*/ 599751 w 4761797"/>
              <a:gd name="connsiteY72" fmla="*/ 1274479 h 4409679"/>
              <a:gd name="connsiteX73" fmla="*/ 37488 w 4761797"/>
              <a:gd name="connsiteY73" fmla="*/ 712216 h 4409679"/>
              <a:gd name="connsiteX74" fmla="*/ 0 w 4761797"/>
              <a:gd name="connsiteY74" fmla="*/ 674728 h 4409679"/>
              <a:gd name="connsiteX75" fmla="*/ 37488 w 4761797"/>
              <a:gd name="connsiteY75" fmla="*/ 599752 h 4409679"/>
              <a:gd name="connsiteX76" fmla="*/ 599751 w 4761797"/>
              <a:gd name="connsiteY76" fmla="*/ 74965 h 4409679"/>
              <a:gd name="connsiteX77" fmla="*/ 637239 w 4761797"/>
              <a:gd name="connsiteY77"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3261 w 4761797"/>
              <a:gd name="connsiteY27" fmla="*/ 2610450 h 4409679"/>
              <a:gd name="connsiteX28" fmla="*/ 858908 w 4761797"/>
              <a:gd name="connsiteY28" fmla="*/ 2697843 h 4409679"/>
              <a:gd name="connsiteX29" fmla="*/ 374375 w 4761797"/>
              <a:gd name="connsiteY29" fmla="*/ 3596787 h 4409679"/>
              <a:gd name="connsiteX30" fmla="*/ 1417980 w 4761797"/>
              <a:gd name="connsiteY30" fmla="*/ 3559334 h 4409679"/>
              <a:gd name="connsiteX31" fmla="*/ 2759768 w 4761797"/>
              <a:gd name="connsiteY31" fmla="*/ 2922576 h 4409679"/>
              <a:gd name="connsiteX32" fmla="*/ 3952465 w 4761797"/>
              <a:gd name="connsiteY32" fmla="*/ 2023632 h 4409679"/>
              <a:gd name="connsiteX33" fmla="*/ 4138826 w 4761797"/>
              <a:gd name="connsiteY33" fmla="*/ 1798899 h 4409679"/>
              <a:gd name="connsiteX34" fmla="*/ 4474268 w 4761797"/>
              <a:gd name="connsiteY34" fmla="*/ 1087234 h 4409679"/>
              <a:gd name="connsiteX35" fmla="*/ 4138826 w 4761797"/>
              <a:gd name="connsiteY35" fmla="*/ 974873 h 4409679"/>
              <a:gd name="connsiteX36" fmla="*/ 4165395 w 4761797"/>
              <a:gd name="connsiteY36" fmla="*/ 700025 h 4409679"/>
              <a:gd name="connsiteX37" fmla="*/ 4311207 w 4761797"/>
              <a:gd name="connsiteY37" fmla="*/ 708003 h 4409679"/>
              <a:gd name="connsiteX38" fmla="*/ 4697899 w 4761797"/>
              <a:gd name="connsiteY38" fmla="*/ 937420 h 4409679"/>
              <a:gd name="connsiteX39" fmla="*/ 4362458 w 4761797"/>
              <a:gd name="connsiteY39" fmla="*/ 1986178 h 4409679"/>
              <a:gd name="connsiteX40" fmla="*/ 3989735 w 4761797"/>
              <a:gd name="connsiteY40" fmla="*/ 2360738 h 4409679"/>
              <a:gd name="connsiteX41" fmla="*/ 3989253 w 4761797"/>
              <a:gd name="connsiteY41" fmla="*/ 2361116 h 4409679"/>
              <a:gd name="connsiteX42" fmla="*/ 3943902 w 4761797"/>
              <a:gd name="connsiteY42" fmla="*/ 2721741 h 4409679"/>
              <a:gd name="connsiteX43" fmla="*/ 3841218 w 4761797"/>
              <a:gd name="connsiteY43" fmla="*/ 3064677 h 4409679"/>
              <a:gd name="connsiteX44" fmla="*/ 2318452 w 4761797"/>
              <a:gd name="connsiteY44" fmla="*/ 3936717 h 4409679"/>
              <a:gd name="connsiteX45" fmla="*/ 1721994 w 4761797"/>
              <a:gd name="connsiteY45" fmla="*/ 3781140 h 4409679"/>
              <a:gd name="connsiteX46" fmla="*/ 1716163 w 4761797"/>
              <a:gd name="connsiteY46" fmla="*/ 3784067 h 4409679"/>
              <a:gd name="connsiteX47" fmla="*/ 709817 w 4761797"/>
              <a:gd name="connsiteY47" fmla="*/ 4008800 h 4409679"/>
              <a:gd name="connsiteX48" fmla="*/ 113474 w 4761797"/>
              <a:gd name="connsiteY48" fmla="*/ 3746613 h 4409679"/>
              <a:gd name="connsiteX49" fmla="*/ 821638 w 4761797"/>
              <a:gd name="connsiteY49" fmla="*/ 2323284 h 4409679"/>
              <a:gd name="connsiteX50" fmla="*/ 896327 w 4761797"/>
              <a:gd name="connsiteY50" fmla="*/ 1985696 h 4409679"/>
              <a:gd name="connsiteX51" fmla="*/ 1344072 w 4761797"/>
              <a:gd name="connsiteY51" fmla="*/ 1199974 h 4409679"/>
              <a:gd name="connsiteX52" fmla="*/ 2491383 w 4761797"/>
              <a:gd name="connsiteY52" fmla="*/ 779042 h 4409679"/>
              <a:gd name="connsiteX53" fmla="*/ 3075538 w 4761797"/>
              <a:gd name="connsiteY53" fmla="*/ 926370 h 4409679"/>
              <a:gd name="connsiteX54" fmla="*/ 3095617 w 4761797"/>
              <a:gd name="connsiteY54" fmla="*/ 937273 h 4409679"/>
              <a:gd name="connsiteX55" fmla="*/ 3095221 w 4761797"/>
              <a:gd name="connsiteY55" fmla="*/ 937420 h 4409679"/>
              <a:gd name="connsiteX56" fmla="*/ 3098039 w 4761797"/>
              <a:gd name="connsiteY56" fmla="*/ 938588 h 4409679"/>
              <a:gd name="connsiteX57" fmla="*/ 3148954 w 4761797"/>
              <a:gd name="connsiteY57" fmla="*/ 966233 h 4409679"/>
              <a:gd name="connsiteX58" fmla="*/ 3164715 w 4761797"/>
              <a:gd name="connsiteY58" fmla="*/ 966233 h 4409679"/>
              <a:gd name="connsiteX59" fmla="*/ 3098039 w 4761797"/>
              <a:gd name="connsiteY59" fmla="*/ 938588 h 4409679"/>
              <a:gd name="connsiteX60" fmla="*/ 3095617 w 4761797"/>
              <a:gd name="connsiteY60" fmla="*/ 937273 h 4409679"/>
              <a:gd name="connsiteX61" fmla="*/ 3229162 w 4761797"/>
              <a:gd name="connsiteY61" fmla="*/ 887670 h 4409679"/>
              <a:gd name="connsiteX62" fmla="*/ 3617024 w 4761797"/>
              <a:gd name="connsiteY62" fmla="*/ 787593 h 4409679"/>
              <a:gd name="connsiteX63" fmla="*/ 4165395 w 4761797"/>
              <a:gd name="connsiteY63" fmla="*/ 700025 h 4409679"/>
              <a:gd name="connsiteX64" fmla="*/ 637239 w 4761797"/>
              <a:gd name="connsiteY64" fmla="*/ 0 h 4409679"/>
              <a:gd name="connsiteX65" fmla="*/ 712216 w 4761797"/>
              <a:gd name="connsiteY65" fmla="*/ 74965 h 4409679"/>
              <a:gd name="connsiteX66" fmla="*/ 1237002 w 4761797"/>
              <a:gd name="connsiteY66" fmla="*/ 599752 h 4409679"/>
              <a:gd name="connsiteX67" fmla="*/ 1311967 w 4761797"/>
              <a:gd name="connsiteY67" fmla="*/ 674728 h 4409679"/>
              <a:gd name="connsiteX68" fmla="*/ 1237002 w 4761797"/>
              <a:gd name="connsiteY68" fmla="*/ 712216 h 4409679"/>
              <a:gd name="connsiteX69" fmla="*/ 712216 w 4761797"/>
              <a:gd name="connsiteY69" fmla="*/ 1274479 h 4409679"/>
              <a:gd name="connsiteX70" fmla="*/ 637239 w 4761797"/>
              <a:gd name="connsiteY70" fmla="*/ 1311967 h 4409679"/>
              <a:gd name="connsiteX71" fmla="*/ 599751 w 4761797"/>
              <a:gd name="connsiteY71" fmla="*/ 1274479 h 4409679"/>
              <a:gd name="connsiteX72" fmla="*/ 37488 w 4761797"/>
              <a:gd name="connsiteY72" fmla="*/ 712216 h 4409679"/>
              <a:gd name="connsiteX73" fmla="*/ 0 w 4761797"/>
              <a:gd name="connsiteY73" fmla="*/ 674728 h 4409679"/>
              <a:gd name="connsiteX74" fmla="*/ 37488 w 4761797"/>
              <a:gd name="connsiteY74" fmla="*/ 599752 h 4409679"/>
              <a:gd name="connsiteX75" fmla="*/ 599751 w 4761797"/>
              <a:gd name="connsiteY75" fmla="*/ 74965 h 4409679"/>
              <a:gd name="connsiteX76" fmla="*/ 637239 w 4761797"/>
              <a:gd name="connsiteY76"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8908 w 4761797"/>
              <a:gd name="connsiteY27" fmla="*/ 2697843 h 4409679"/>
              <a:gd name="connsiteX28" fmla="*/ 374375 w 4761797"/>
              <a:gd name="connsiteY28" fmla="*/ 3596787 h 4409679"/>
              <a:gd name="connsiteX29" fmla="*/ 1417980 w 4761797"/>
              <a:gd name="connsiteY29" fmla="*/ 3559334 h 4409679"/>
              <a:gd name="connsiteX30" fmla="*/ 2759768 w 4761797"/>
              <a:gd name="connsiteY30" fmla="*/ 2922576 h 4409679"/>
              <a:gd name="connsiteX31" fmla="*/ 3952465 w 4761797"/>
              <a:gd name="connsiteY31" fmla="*/ 2023632 h 4409679"/>
              <a:gd name="connsiteX32" fmla="*/ 4138826 w 4761797"/>
              <a:gd name="connsiteY32" fmla="*/ 1798899 h 4409679"/>
              <a:gd name="connsiteX33" fmla="*/ 4474268 w 4761797"/>
              <a:gd name="connsiteY33" fmla="*/ 1087234 h 4409679"/>
              <a:gd name="connsiteX34" fmla="*/ 4138826 w 4761797"/>
              <a:gd name="connsiteY34" fmla="*/ 974873 h 4409679"/>
              <a:gd name="connsiteX35" fmla="*/ 4165395 w 4761797"/>
              <a:gd name="connsiteY35" fmla="*/ 700025 h 4409679"/>
              <a:gd name="connsiteX36" fmla="*/ 4311207 w 4761797"/>
              <a:gd name="connsiteY36" fmla="*/ 708003 h 4409679"/>
              <a:gd name="connsiteX37" fmla="*/ 4697899 w 4761797"/>
              <a:gd name="connsiteY37" fmla="*/ 937420 h 4409679"/>
              <a:gd name="connsiteX38" fmla="*/ 4362458 w 4761797"/>
              <a:gd name="connsiteY38" fmla="*/ 1986178 h 4409679"/>
              <a:gd name="connsiteX39" fmla="*/ 3989735 w 4761797"/>
              <a:gd name="connsiteY39" fmla="*/ 2360738 h 4409679"/>
              <a:gd name="connsiteX40" fmla="*/ 3989253 w 4761797"/>
              <a:gd name="connsiteY40" fmla="*/ 2361116 h 4409679"/>
              <a:gd name="connsiteX41" fmla="*/ 3943902 w 4761797"/>
              <a:gd name="connsiteY41" fmla="*/ 2721741 h 4409679"/>
              <a:gd name="connsiteX42" fmla="*/ 3841218 w 4761797"/>
              <a:gd name="connsiteY42" fmla="*/ 3064677 h 4409679"/>
              <a:gd name="connsiteX43" fmla="*/ 2318452 w 4761797"/>
              <a:gd name="connsiteY43" fmla="*/ 3936717 h 4409679"/>
              <a:gd name="connsiteX44" fmla="*/ 1721994 w 4761797"/>
              <a:gd name="connsiteY44" fmla="*/ 3781140 h 4409679"/>
              <a:gd name="connsiteX45" fmla="*/ 1716163 w 4761797"/>
              <a:gd name="connsiteY45" fmla="*/ 3784067 h 4409679"/>
              <a:gd name="connsiteX46" fmla="*/ 709817 w 4761797"/>
              <a:gd name="connsiteY46" fmla="*/ 4008800 h 4409679"/>
              <a:gd name="connsiteX47" fmla="*/ 113474 w 4761797"/>
              <a:gd name="connsiteY47" fmla="*/ 3746613 h 4409679"/>
              <a:gd name="connsiteX48" fmla="*/ 821638 w 4761797"/>
              <a:gd name="connsiteY48" fmla="*/ 2323284 h 4409679"/>
              <a:gd name="connsiteX49" fmla="*/ 896327 w 4761797"/>
              <a:gd name="connsiteY49" fmla="*/ 1985696 h 4409679"/>
              <a:gd name="connsiteX50" fmla="*/ 1344072 w 4761797"/>
              <a:gd name="connsiteY50" fmla="*/ 1199974 h 4409679"/>
              <a:gd name="connsiteX51" fmla="*/ 2491383 w 4761797"/>
              <a:gd name="connsiteY51" fmla="*/ 779042 h 4409679"/>
              <a:gd name="connsiteX52" fmla="*/ 3075538 w 4761797"/>
              <a:gd name="connsiteY52" fmla="*/ 926370 h 4409679"/>
              <a:gd name="connsiteX53" fmla="*/ 3095617 w 4761797"/>
              <a:gd name="connsiteY53" fmla="*/ 937273 h 4409679"/>
              <a:gd name="connsiteX54" fmla="*/ 3095221 w 4761797"/>
              <a:gd name="connsiteY54" fmla="*/ 937420 h 4409679"/>
              <a:gd name="connsiteX55" fmla="*/ 3098039 w 4761797"/>
              <a:gd name="connsiteY55" fmla="*/ 938588 h 4409679"/>
              <a:gd name="connsiteX56" fmla="*/ 3148954 w 4761797"/>
              <a:gd name="connsiteY56" fmla="*/ 966233 h 4409679"/>
              <a:gd name="connsiteX57" fmla="*/ 3164715 w 4761797"/>
              <a:gd name="connsiteY57" fmla="*/ 966233 h 4409679"/>
              <a:gd name="connsiteX58" fmla="*/ 3098039 w 4761797"/>
              <a:gd name="connsiteY58" fmla="*/ 938588 h 4409679"/>
              <a:gd name="connsiteX59" fmla="*/ 3095617 w 4761797"/>
              <a:gd name="connsiteY59" fmla="*/ 937273 h 4409679"/>
              <a:gd name="connsiteX60" fmla="*/ 3229162 w 4761797"/>
              <a:gd name="connsiteY60" fmla="*/ 887670 h 4409679"/>
              <a:gd name="connsiteX61" fmla="*/ 3617024 w 4761797"/>
              <a:gd name="connsiteY61" fmla="*/ 787593 h 4409679"/>
              <a:gd name="connsiteX62" fmla="*/ 4165395 w 4761797"/>
              <a:gd name="connsiteY62" fmla="*/ 700025 h 4409679"/>
              <a:gd name="connsiteX63" fmla="*/ 637239 w 4761797"/>
              <a:gd name="connsiteY63" fmla="*/ 0 h 4409679"/>
              <a:gd name="connsiteX64" fmla="*/ 712216 w 4761797"/>
              <a:gd name="connsiteY64" fmla="*/ 74965 h 4409679"/>
              <a:gd name="connsiteX65" fmla="*/ 1237002 w 4761797"/>
              <a:gd name="connsiteY65" fmla="*/ 599752 h 4409679"/>
              <a:gd name="connsiteX66" fmla="*/ 1311967 w 4761797"/>
              <a:gd name="connsiteY66" fmla="*/ 674728 h 4409679"/>
              <a:gd name="connsiteX67" fmla="*/ 1237002 w 4761797"/>
              <a:gd name="connsiteY67" fmla="*/ 712216 h 4409679"/>
              <a:gd name="connsiteX68" fmla="*/ 712216 w 4761797"/>
              <a:gd name="connsiteY68" fmla="*/ 1274479 h 4409679"/>
              <a:gd name="connsiteX69" fmla="*/ 637239 w 4761797"/>
              <a:gd name="connsiteY69" fmla="*/ 1311967 h 4409679"/>
              <a:gd name="connsiteX70" fmla="*/ 599751 w 4761797"/>
              <a:gd name="connsiteY70" fmla="*/ 1274479 h 4409679"/>
              <a:gd name="connsiteX71" fmla="*/ 37488 w 4761797"/>
              <a:gd name="connsiteY71" fmla="*/ 712216 h 4409679"/>
              <a:gd name="connsiteX72" fmla="*/ 0 w 4761797"/>
              <a:gd name="connsiteY72" fmla="*/ 674728 h 4409679"/>
              <a:gd name="connsiteX73" fmla="*/ 37488 w 4761797"/>
              <a:gd name="connsiteY73" fmla="*/ 599752 h 4409679"/>
              <a:gd name="connsiteX74" fmla="*/ 599751 w 4761797"/>
              <a:gd name="connsiteY74" fmla="*/ 74965 h 4409679"/>
              <a:gd name="connsiteX75" fmla="*/ 637239 w 4761797"/>
              <a:gd name="connsiteY75"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8908 w 4761797"/>
              <a:gd name="connsiteY27" fmla="*/ 2697843 h 4409679"/>
              <a:gd name="connsiteX28" fmla="*/ 374375 w 4761797"/>
              <a:gd name="connsiteY28" fmla="*/ 3596787 h 4409679"/>
              <a:gd name="connsiteX29" fmla="*/ 1417980 w 4761797"/>
              <a:gd name="connsiteY29" fmla="*/ 3559334 h 4409679"/>
              <a:gd name="connsiteX30" fmla="*/ 2759768 w 4761797"/>
              <a:gd name="connsiteY30" fmla="*/ 2922576 h 4409679"/>
              <a:gd name="connsiteX31" fmla="*/ 3952465 w 4761797"/>
              <a:gd name="connsiteY31" fmla="*/ 2023632 h 4409679"/>
              <a:gd name="connsiteX32" fmla="*/ 4138826 w 4761797"/>
              <a:gd name="connsiteY32" fmla="*/ 1798899 h 4409679"/>
              <a:gd name="connsiteX33" fmla="*/ 4474268 w 4761797"/>
              <a:gd name="connsiteY33" fmla="*/ 1087234 h 4409679"/>
              <a:gd name="connsiteX34" fmla="*/ 4138826 w 4761797"/>
              <a:gd name="connsiteY34" fmla="*/ 974873 h 4409679"/>
              <a:gd name="connsiteX35" fmla="*/ 4165395 w 4761797"/>
              <a:gd name="connsiteY35" fmla="*/ 700025 h 4409679"/>
              <a:gd name="connsiteX36" fmla="*/ 4311207 w 4761797"/>
              <a:gd name="connsiteY36" fmla="*/ 708003 h 4409679"/>
              <a:gd name="connsiteX37" fmla="*/ 4697899 w 4761797"/>
              <a:gd name="connsiteY37" fmla="*/ 937420 h 4409679"/>
              <a:gd name="connsiteX38" fmla="*/ 4362458 w 4761797"/>
              <a:gd name="connsiteY38" fmla="*/ 1986178 h 4409679"/>
              <a:gd name="connsiteX39" fmla="*/ 3989735 w 4761797"/>
              <a:gd name="connsiteY39" fmla="*/ 2360738 h 4409679"/>
              <a:gd name="connsiteX40" fmla="*/ 3989253 w 4761797"/>
              <a:gd name="connsiteY40" fmla="*/ 2361116 h 4409679"/>
              <a:gd name="connsiteX41" fmla="*/ 3943902 w 4761797"/>
              <a:gd name="connsiteY41" fmla="*/ 2721741 h 4409679"/>
              <a:gd name="connsiteX42" fmla="*/ 3841218 w 4761797"/>
              <a:gd name="connsiteY42" fmla="*/ 3064677 h 4409679"/>
              <a:gd name="connsiteX43" fmla="*/ 2318452 w 4761797"/>
              <a:gd name="connsiteY43" fmla="*/ 3936717 h 4409679"/>
              <a:gd name="connsiteX44" fmla="*/ 1721994 w 4761797"/>
              <a:gd name="connsiteY44" fmla="*/ 3781140 h 4409679"/>
              <a:gd name="connsiteX45" fmla="*/ 1716163 w 4761797"/>
              <a:gd name="connsiteY45" fmla="*/ 3784067 h 4409679"/>
              <a:gd name="connsiteX46" fmla="*/ 709817 w 4761797"/>
              <a:gd name="connsiteY46" fmla="*/ 4008800 h 4409679"/>
              <a:gd name="connsiteX47" fmla="*/ 113474 w 4761797"/>
              <a:gd name="connsiteY47" fmla="*/ 3746613 h 4409679"/>
              <a:gd name="connsiteX48" fmla="*/ 821638 w 4761797"/>
              <a:gd name="connsiteY48" fmla="*/ 2323284 h 4409679"/>
              <a:gd name="connsiteX49" fmla="*/ 896327 w 4761797"/>
              <a:gd name="connsiteY49" fmla="*/ 1985696 h 4409679"/>
              <a:gd name="connsiteX50" fmla="*/ 1344072 w 4761797"/>
              <a:gd name="connsiteY50" fmla="*/ 1199974 h 4409679"/>
              <a:gd name="connsiteX51" fmla="*/ 2491383 w 4761797"/>
              <a:gd name="connsiteY51" fmla="*/ 779042 h 4409679"/>
              <a:gd name="connsiteX52" fmla="*/ 3075538 w 4761797"/>
              <a:gd name="connsiteY52" fmla="*/ 926370 h 4409679"/>
              <a:gd name="connsiteX53" fmla="*/ 3095617 w 4761797"/>
              <a:gd name="connsiteY53" fmla="*/ 937273 h 4409679"/>
              <a:gd name="connsiteX54" fmla="*/ 3095221 w 4761797"/>
              <a:gd name="connsiteY54" fmla="*/ 937420 h 4409679"/>
              <a:gd name="connsiteX55" fmla="*/ 3098039 w 4761797"/>
              <a:gd name="connsiteY55" fmla="*/ 938588 h 4409679"/>
              <a:gd name="connsiteX56" fmla="*/ 3148954 w 4761797"/>
              <a:gd name="connsiteY56" fmla="*/ 966233 h 4409679"/>
              <a:gd name="connsiteX57" fmla="*/ 3098039 w 4761797"/>
              <a:gd name="connsiteY57" fmla="*/ 938588 h 4409679"/>
              <a:gd name="connsiteX58" fmla="*/ 3095617 w 4761797"/>
              <a:gd name="connsiteY58" fmla="*/ 937273 h 4409679"/>
              <a:gd name="connsiteX59" fmla="*/ 3229162 w 4761797"/>
              <a:gd name="connsiteY59" fmla="*/ 887670 h 4409679"/>
              <a:gd name="connsiteX60" fmla="*/ 3617024 w 4761797"/>
              <a:gd name="connsiteY60" fmla="*/ 787593 h 4409679"/>
              <a:gd name="connsiteX61" fmla="*/ 4165395 w 4761797"/>
              <a:gd name="connsiteY61" fmla="*/ 700025 h 4409679"/>
              <a:gd name="connsiteX62" fmla="*/ 637239 w 4761797"/>
              <a:gd name="connsiteY62" fmla="*/ 0 h 4409679"/>
              <a:gd name="connsiteX63" fmla="*/ 712216 w 4761797"/>
              <a:gd name="connsiteY63" fmla="*/ 74965 h 4409679"/>
              <a:gd name="connsiteX64" fmla="*/ 1237002 w 4761797"/>
              <a:gd name="connsiteY64" fmla="*/ 599752 h 4409679"/>
              <a:gd name="connsiteX65" fmla="*/ 1311967 w 4761797"/>
              <a:gd name="connsiteY65" fmla="*/ 674728 h 4409679"/>
              <a:gd name="connsiteX66" fmla="*/ 1237002 w 4761797"/>
              <a:gd name="connsiteY66" fmla="*/ 712216 h 4409679"/>
              <a:gd name="connsiteX67" fmla="*/ 712216 w 4761797"/>
              <a:gd name="connsiteY67" fmla="*/ 1274479 h 4409679"/>
              <a:gd name="connsiteX68" fmla="*/ 637239 w 4761797"/>
              <a:gd name="connsiteY68" fmla="*/ 1311967 h 4409679"/>
              <a:gd name="connsiteX69" fmla="*/ 599751 w 4761797"/>
              <a:gd name="connsiteY69" fmla="*/ 1274479 h 4409679"/>
              <a:gd name="connsiteX70" fmla="*/ 37488 w 4761797"/>
              <a:gd name="connsiteY70" fmla="*/ 712216 h 4409679"/>
              <a:gd name="connsiteX71" fmla="*/ 0 w 4761797"/>
              <a:gd name="connsiteY71" fmla="*/ 674728 h 4409679"/>
              <a:gd name="connsiteX72" fmla="*/ 37488 w 4761797"/>
              <a:gd name="connsiteY72" fmla="*/ 599752 h 4409679"/>
              <a:gd name="connsiteX73" fmla="*/ 599751 w 4761797"/>
              <a:gd name="connsiteY73" fmla="*/ 74965 h 4409679"/>
              <a:gd name="connsiteX74" fmla="*/ 637239 w 4761797"/>
              <a:gd name="connsiteY74"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8908 w 4761797"/>
              <a:gd name="connsiteY27" fmla="*/ 2697843 h 4409679"/>
              <a:gd name="connsiteX28" fmla="*/ 374375 w 4761797"/>
              <a:gd name="connsiteY28" fmla="*/ 3596787 h 4409679"/>
              <a:gd name="connsiteX29" fmla="*/ 1417980 w 4761797"/>
              <a:gd name="connsiteY29" fmla="*/ 3559334 h 4409679"/>
              <a:gd name="connsiteX30" fmla="*/ 2759768 w 4761797"/>
              <a:gd name="connsiteY30" fmla="*/ 2922576 h 4409679"/>
              <a:gd name="connsiteX31" fmla="*/ 3952465 w 4761797"/>
              <a:gd name="connsiteY31" fmla="*/ 2023632 h 4409679"/>
              <a:gd name="connsiteX32" fmla="*/ 4138826 w 4761797"/>
              <a:gd name="connsiteY32" fmla="*/ 1798899 h 4409679"/>
              <a:gd name="connsiteX33" fmla="*/ 4474268 w 4761797"/>
              <a:gd name="connsiteY33" fmla="*/ 1087234 h 4409679"/>
              <a:gd name="connsiteX34" fmla="*/ 4138826 w 4761797"/>
              <a:gd name="connsiteY34" fmla="*/ 974873 h 4409679"/>
              <a:gd name="connsiteX35" fmla="*/ 4165395 w 4761797"/>
              <a:gd name="connsiteY35" fmla="*/ 700025 h 4409679"/>
              <a:gd name="connsiteX36" fmla="*/ 4311207 w 4761797"/>
              <a:gd name="connsiteY36" fmla="*/ 708003 h 4409679"/>
              <a:gd name="connsiteX37" fmla="*/ 4697899 w 4761797"/>
              <a:gd name="connsiteY37" fmla="*/ 937420 h 4409679"/>
              <a:gd name="connsiteX38" fmla="*/ 4362458 w 4761797"/>
              <a:gd name="connsiteY38" fmla="*/ 1986178 h 4409679"/>
              <a:gd name="connsiteX39" fmla="*/ 3989735 w 4761797"/>
              <a:gd name="connsiteY39" fmla="*/ 2360738 h 4409679"/>
              <a:gd name="connsiteX40" fmla="*/ 3989253 w 4761797"/>
              <a:gd name="connsiteY40" fmla="*/ 2361116 h 4409679"/>
              <a:gd name="connsiteX41" fmla="*/ 3943902 w 4761797"/>
              <a:gd name="connsiteY41" fmla="*/ 2721741 h 4409679"/>
              <a:gd name="connsiteX42" fmla="*/ 3841218 w 4761797"/>
              <a:gd name="connsiteY42" fmla="*/ 3064677 h 4409679"/>
              <a:gd name="connsiteX43" fmla="*/ 2318452 w 4761797"/>
              <a:gd name="connsiteY43" fmla="*/ 3936717 h 4409679"/>
              <a:gd name="connsiteX44" fmla="*/ 1721994 w 4761797"/>
              <a:gd name="connsiteY44" fmla="*/ 3781140 h 4409679"/>
              <a:gd name="connsiteX45" fmla="*/ 1716163 w 4761797"/>
              <a:gd name="connsiteY45" fmla="*/ 3784067 h 4409679"/>
              <a:gd name="connsiteX46" fmla="*/ 709817 w 4761797"/>
              <a:gd name="connsiteY46" fmla="*/ 4008800 h 4409679"/>
              <a:gd name="connsiteX47" fmla="*/ 113474 w 4761797"/>
              <a:gd name="connsiteY47" fmla="*/ 3746613 h 4409679"/>
              <a:gd name="connsiteX48" fmla="*/ 821638 w 4761797"/>
              <a:gd name="connsiteY48" fmla="*/ 2323284 h 4409679"/>
              <a:gd name="connsiteX49" fmla="*/ 896327 w 4761797"/>
              <a:gd name="connsiteY49" fmla="*/ 1985696 h 4409679"/>
              <a:gd name="connsiteX50" fmla="*/ 1344072 w 4761797"/>
              <a:gd name="connsiteY50" fmla="*/ 1199974 h 4409679"/>
              <a:gd name="connsiteX51" fmla="*/ 2491383 w 4761797"/>
              <a:gd name="connsiteY51" fmla="*/ 779042 h 4409679"/>
              <a:gd name="connsiteX52" fmla="*/ 3075538 w 4761797"/>
              <a:gd name="connsiteY52" fmla="*/ 926370 h 4409679"/>
              <a:gd name="connsiteX53" fmla="*/ 3095617 w 4761797"/>
              <a:gd name="connsiteY53" fmla="*/ 937273 h 4409679"/>
              <a:gd name="connsiteX54" fmla="*/ 3095221 w 4761797"/>
              <a:gd name="connsiteY54" fmla="*/ 937420 h 4409679"/>
              <a:gd name="connsiteX55" fmla="*/ 3098039 w 4761797"/>
              <a:gd name="connsiteY55" fmla="*/ 938588 h 4409679"/>
              <a:gd name="connsiteX56" fmla="*/ 3098039 w 4761797"/>
              <a:gd name="connsiteY56" fmla="*/ 938588 h 4409679"/>
              <a:gd name="connsiteX57" fmla="*/ 3095617 w 4761797"/>
              <a:gd name="connsiteY57" fmla="*/ 937273 h 4409679"/>
              <a:gd name="connsiteX58" fmla="*/ 3229162 w 4761797"/>
              <a:gd name="connsiteY58" fmla="*/ 887670 h 4409679"/>
              <a:gd name="connsiteX59" fmla="*/ 3617024 w 4761797"/>
              <a:gd name="connsiteY59" fmla="*/ 787593 h 4409679"/>
              <a:gd name="connsiteX60" fmla="*/ 4165395 w 4761797"/>
              <a:gd name="connsiteY60" fmla="*/ 700025 h 4409679"/>
              <a:gd name="connsiteX61" fmla="*/ 637239 w 4761797"/>
              <a:gd name="connsiteY61" fmla="*/ 0 h 4409679"/>
              <a:gd name="connsiteX62" fmla="*/ 712216 w 4761797"/>
              <a:gd name="connsiteY62" fmla="*/ 74965 h 4409679"/>
              <a:gd name="connsiteX63" fmla="*/ 1237002 w 4761797"/>
              <a:gd name="connsiteY63" fmla="*/ 599752 h 4409679"/>
              <a:gd name="connsiteX64" fmla="*/ 1311967 w 4761797"/>
              <a:gd name="connsiteY64" fmla="*/ 674728 h 4409679"/>
              <a:gd name="connsiteX65" fmla="*/ 1237002 w 4761797"/>
              <a:gd name="connsiteY65" fmla="*/ 712216 h 4409679"/>
              <a:gd name="connsiteX66" fmla="*/ 712216 w 4761797"/>
              <a:gd name="connsiteY66" fmla="*/ 1274479 h 4409679"/>
              <a:gd name="connsiteX67" fmla="*/ 637239 w 4761797"/>
              <a:gd name="connsiteY67" fmla="*/ 1311967 h 4409679"/>
              <a:gd name="connsiteX68" fmla="*/ 599751 w 4761797"/>
              <a:gd name="connsiteY68" fmla="*/ 1274479 h 4409679"/>
              <a:gd name="connsiteX69" fmla="*/ 37488 w 4761797"/>
              <a:gd name="connsiteY69" fmla="*/ 712216 h 4409679"/>
              <a:gd name="connsiteX70" fmla="*/ 0 w 4761797"/>
              <a:gd name="connsiteY70" fmla="*/ 674728 h 4409679"/>
              <a:gd name="connsiteX71" fmla="*/ 37488 w 4761797"/>
              <a:gd name="connsiteY71" fmla="*/ 599752 h 4409679"/>
              <a:gd name="connsiteX72" fmla="*/ 599751 w 4761797"/>
              <a:gd name="connsiteY72" fmla="*/ 74965 h 4409679"/>
              <a:gd name="connsiteX73" fmla="*/ 637239 w 4761797"/>
              <a:gd name="connsiteY73"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8908 w 4761797"/>
              <a:gd name="connsiteY27" fmla="*/ 2697843 h 4409679"/>
              <a:gd name="connsiteX28" fmla="*/ 374375 w 4761797"/>
              <a:gd name="connsiteY28" fmla="*/ 3596787 h 4409679"/>
              <a:gd name="connsiteX29" fmla="*/ 1417980 w 4761797"/>
              <a:gd name="connsiteY29" fmla="*/ 3559334 h 4409679"/>
              <a:gd name="connsiteX30" fmla="*/ 2759768 w 4761797"/>
              <a:gd name="connsiteY30" fmla="*/ 2922576 h 4409679"/>
              <a:gd name="connsiteX31" fmla="*/ 3952465 w 4761797"/>
              <a:gd name="connsiteY31" fmla="*/ 2023632 h 4409679"/>
              <a:gd name="connsiteX32" fmla="*/ 4138826 w 4761797"/>
              <a:gd name="connsiteY32" fmla="*/ 1798899 h 4409679"/>
              <a:gd name="connsiteX33" fmla="*/ 4474268 w 4761797"/>
              <a:gd name="connsiteY33" fmla="*/ 1087234 h 4409679"/>
              <a:gd name="connsiteX34" fmla="*/ 4138826 w 4761797"/>
              <a:gd name="connsiteY34" fmla="*/ 974873 h 4409679"/>
              <a:gd name="connsiteX35" fmla="*/ 4165395 w 4761797"/>
              <a:gd name="connsiteY35" fmla="*/ 700025 h 4409679"/>
              <a:gd name="connsiteX36" fmla="*/ 4311207 w 4761797"/>
              <a:gd name="connsiteY36" fmla="*/ 708003 h 4409679"/>
              <a:gd name="connsiteX37" fmla="*/ 4697899 w 4761797"/>
              <a:gd name="connsiteY37" fmla="*/ 937420 h 4409679"/>
              <a:gd name="connsiteX38" fmla="*/ 4362458 w 4761797"/>
              <a:gd name="connsiteY38" fmla="*/ 1986178 h 4409679"/>
              <a:gd name="connsiteX39" fmla="*/ 3989735 w 4761797"/>
              <a:gd name="connsiteY39" fmla="*/ 2360738 h 4409679"/>
              <a:gd name="connsiteX40" fmla="*/ 3989253 w 4761797"/>
              <a:gd name="connsiteY40" fmla="*/ 2361116 h 4409679"/>
              <a:gd name="connsiteX41" fmla="*/ 3943902 w 4761797"/>
              <a:gd name="connsiteY41" fmla="*/ 2721741 h 4409679"/>
              <a:gd name="connsiteX42" fmla="*/ 3841218 w 4761797"/>
              <a:gd name="connsiteY42" fmla="*/ 3064677 h 4409679"/>
              <a:gd name="connsiteX43" fmla="*/ 2318452 w 4761797"/>
              <a:gd name="connsiteY43" fmla="*/ 3936717 h 4409679"/>
              <a:gd name="connsiteX44" fmla="*/ 1721994 w 4761797"/>
              <a:gd name="connsiteY44" fmla="*/ 3781140 h 4409679"/>
              <a:gd name="connsiteX45" fmla="*/ 1716163 w 4761797"/>
              <a:gd name="connsiteY45" fmla="*/ 3784067 h 4409679"/>
              <a:gd name="connsiteX46" fmla="*/ 709817 w 4761797"/>
              <a:gd name="connsiteY46" fmla="*/ 4008800 h 4409679"/>
              <a:gd name="connsiteX47" fmla="*/ 113474 w 4761797"/>
              <a:gd name="connsiteY47" fmla="*/ 3746613 h 4409679"/>
              <a:gd name="connsiteX48" fmla="*/ 821638 w 4761797"/>
              <a:gd name="connsiteY48" fmla="*/ 2323284 h 4409679"/>
              <a:gd name="connsiteX49" fmla="*/ 896327 w 4761797"/>
              <a:gd name="connsiteY49" fmla="*/ 1985696 h 4409679"/>
              <a:gd name="connsiteX50" fmla="*/ 1344072 w 4761797"/>
              <a:gd name="connsiteY50" fmla="*/ 1199974 h 4409679"/>
              <a:gd name="connsiteX51" fmla="*/ 2491383 w 4761797"/>
              <a:gd name="connsiteY51" fmla="*/ 779042 h 4409679"/>
              <a:gd name="connsiteX52" fmla="*/ 3075538 w 4761797"/>
              <a:gd name="connsiteY52" fmla="*/ 926370 h 4409679"/>
              <a:gd name="connsiteX53" fmla="*/ 3095617 w 4761797"/>
              <a:gd name="connsiteY53" fmla="*/ 937273 h 4409679"/>
              <a:gd name="connsiteX54" fmla="*/ 3095221 w 4761797"/>
              <a:gd name="connsiteY54" fmla="*/ 937420 h 4409679"/>
              <a:gd name="connsiteX55" fmla="*/ 3098039 w 4761797"/>
              <a:gd name="connsiteY55" fmla="*/ 938588 h 4409679"/>
              <a:gd name="connsiteX56" fmla="*/ 3098039 w 4761797"/>
              <a:gd name="connsiteY56" fmla="*/ 938588 h 4409679"/>
              <a:gd name="connsiteX57" fmla="*/ 3229162 w 4761797"/>
              <a:gd name="connsiteY57" fmla="*/ 887670 h 4409679"/>
              <a:gd name="connsiteX58" fmla="*/ 3617024 w 4761797"/>
              <a:gd name="connsiteY58" fmla="*/ 787593 h 4409679"/>
              <a:gd name="connsiteX59" fmla="*/ 4165395 w 4761797"/>
              <a:gd name="connsiteY59" fmla="*/ 700025 h 4409679"/>
              <a:gd name="connsiteX60" fmla="*/ 637239 w 4761797"/>
              <a:gd name="connsiteY60" fmla="*/ 0 h 4409679"/>
              <a:gd name="connsiteX61" fmla="*/ 712216 w 4761797"/>
              <a:gd name="connsiteY61" fmla="*/ 74965 h 4409679"/>
              <a:gd name="connsiteX62" fmla="*/ 1237002 w 4761797"/>
              <a:gd name="connsiteY62" fmla="*/ 599752 h 4409679"/>
              <a:gd name="connsiteX63" fmla="*/ 1311967 w 4761797"/>
              <a:gd name="connsiteY63" fmla="*/ 674728 h 4409679"/>
              <a:gd name="connsiteX64" fmla="*/ 1237002 w 4761797"/>
              <a:gd name="connsiteY64" fmla="*/ 712216 h 4409679"/>
              <a:gd name="connsiteX65" fmla="*/ 712216 w 4761797"/>
              <a:gd name="connsiteY65" fmla="*/ 1274479 h 4409679"/>
              <a:gd name="connsiteX66" fmla="*/ 637239 w 4761797"/>
              <a:gd name="connsiteY66" fmla="*/ 1311967 h 4409679"/>
              <a:gd name="connsiteX67" fmla="*/ 599751 w 4761797"/>
              <a:gd name="connsiteY67" fmla="*/ 1274479 h 4409679"/>
              <a:gd name="connsiteX68" fmla="*/ 37488 w 4761797"/>
              <a:gd name="connsiteY68" fmla="*/ 712216 h 4409679"/>
              <a:gd name="connsiteX69" fmla="*/ 0 w 4761797"/>
              <a:gd name="connsiteY69" fmla="*/ 674728 h 4409679"/>
              <a:gd name="connsiteX70" fmla="*/ 37488 w 4761797"/>
              <a:gd name="connsiteY70" fmla="*/ 599752 h 4409679"/>
              <a:gd name="connsiteX71" fmla="*/ 599751 w 4761797"/>
              <a:gd name="connsiteY71" fmla="*/ 74965 h 4409679"/>
              <a:gd name="connsiteX72" fmla="*/ 637239 w 4761797"/>
              <a:gd name="connsiteY72"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367946 w 4761797"/>
              <a:gd name="connsiteY17" fmla="*/ 1110661 h 4409679"/>
              <a:gd name="connsiteX18" fmla="*/ 3466595 w 4761797"/>
              <a:gd name="connsiteY18" fmla="*/ 1193397 h 4409679"/>
              <a:gd name="connsiteX19" fmla="*/ 3582738 w 4761797"/>
              <a:gd name="connsiteY19" fmla="*/ 1312220 h 4409679"/>
              <a:gd name="connsiteX20" fmla="*/ 3881231 w 4761797"/>
              <a:gd name="connsiteY20" fmla="*/ 1761204 h 4409679"/>
              <a:gd name="connsiteX21" fmla="*/ 3806611 w 4761797"/>
              <a:gd name="connsiteY21" fmla="*/ 1873450 h 4409679"/>
              <a:gd name="connsiteX22" fmla="*/ 2649956 w 4761797"/>
              <a:gd name="connsiteY22" fmla="*/ 2734000 h 4409679"/>
              <a:gd name="connsiteX23" fmla="*/ 1344072 w 4761797"/>
              <a:gd name="connsiteY23" fmla="*/ 3370057 h 4409679"/>
              <a:gd name="connsiteX24" fmla="*/ 1232136 w 4761797"/>
              <a:gd name="connsiteY24" fmla="*/ 3407476 h 4409679"/>
              <a:gd name="connsiteX25" fmla="*/ 882338 w 4761797"/>
              <a:gd name="connsiteY25" fmla="*/ 2752706 h 4409679"/>
              <a:gd name="connsiteX26" fmla="*/ 856367 w 4761797"/>
              <a:gd name="connsiteY26" fmla="*/ 2610450 h 4409679"/>
              <a:gd name="connsiteX27" fmla="*/ 858908 w 4761797"/>
              <a:gd name="connsiteY27" fmla="*/ 2697843 h 4409679"/>
              <a:gd name="connsiteX28" fmla="*/ 374375 w 4761797"/>
              <a:gd name="connsiteY28" fmla="*/ 3596787 h 4409679"/>
              <a:gd name="connsiteX29" fmla="*/ 1417980 w 4761797"/>
              <a:gd name="connsiteY29" fmla="*/ 3559334 h 4409679"/>
              <a:gd name="connsiteX30" fmla="*/ 2759768 w 4761797"/>
              <a:gd name="connsiteY30" fmla="*/ 2922576 h 4409679"/>
              <a:gd name="connsiteX31" fmla="*/ 3952465 w 4761797"/>
              <a:gd name="connsiteY31" fmla="*/ 2023632 h 4409679"/>
              <a:gd name="connsiteX32" fmla="*/ 4138826 w 4761797"/>
              <a:gd name="connsiteY32" fmla="*/ 1798899 h 4409679"/>
              <a:gd name="connsiteX33" fmla="*/ 4474268 w 4761797"/>
              <a:gd name="connsiteY33" fmla="*/ 1087234 h 4409679"/>
              <a:gd name="connsiteX34" fmla="*/ 4138826 w 4761797"/>
              <a:gd name="connsiteY34" fmla="*/ 974873 h 4409679"/>
              <a:gd name="connsiteX35" fmla="*/ 4165395 w 4761797"/>
              <a:gd name="connsiteY35" fmla="*/ 700025 h 4409679"/>
              <a:gd name="connsiteX36" fmla="*/ 4311207 w 4761797"/>
              <a:gd name="connsiteY36" fmla="*/ 708003 h 4409679"/>
              <a:gd name="connsiteX37" fmla="*/ 4697899 w 4761797"/>
              <a:gd name="connsiteY37" fmla="*/ 937420 h 4409679"/>
              <a:gd name="connsiteX38" fmla="*/ 4362458 w 4761797"/>
              <a:gd name="connsiteY38" fmla="*/ 1986178 h 4409679"/>
              <a:gd name="connsiteX39" fmla="*/ 3989735 w 4761797"/>
              <a:gd name="connsiteY39" fmla="*/ 2360738 h 4409679"/>
              <a:gd name="connsiteX40" fmla="*/ 3989253 w 4761797"/>
              <a:gd name="connsiteY40" fmla="*/ 2361116 h 4409679"/>
              <a:gd name="connsiteX41" fmla="*/ 3943902 w 4761797"/>
              <a:gd name="connsiteY41" fmla="*/ 2721741 h 4409679"/>
              <a:gd name="connsiteX42" fmla="*/ 3841218 w 4761797"/>
              <a:gd name="connsiteY42" fmla="*/ 3064677 h 4409679"/>
              <a:gd name="connsiteX43" fmla="*/ 2318452 w 4761797"/>
              <a:gd name="connsiteY43" fmla="*/ 3936717 h 4409679"/>
              <a:gd name="connsiteX44" fmla="*/ 1721994 w 4761797"/>
              <a:gd name="connsiteY44" fmla="*/ 3781140 h 4409679"/>
              <a:gd name="connsiteX45" fmla="*/ 1716163 w 4761797"/>
              <a:gd name="connsiteY45" fmla="*/ 3784067 h 4409679"/>
              <a:gd name="connsiteX46" fmla="*/ 709817 w 4761797"/>
              <a:gd name="connsiteY46" fmla="*/ 4008800 h 4409679"/>
              <a:gd name="connsiteX47" fmla="*/ 113474 w 4761797"/>
              <a:gd name="connsiteY47" fmla="*/ 3746613 h 4409679"/>
              <a:gd name="connsiteX48" fmla="*/ 821638 w 4761797"/>
              <a:gd name="connsiteY48" fmla="*/ 2323284 h 4409679"/>
              <a:gd name="connsiteX49" fmla="*/ 896327 w 4761797"/>
              <a:gd name="connsiteY49" fmla="*/ 1985696 h 4409679"/>
              <a:gd name="connsiteX50" fmla="*/ 1344072 w 4761797"/>
              <a:gd name="connsiteY50" fmla="*/ 1199974 h 4409679"/>
              <a:gd name="connsiteX51" fmla="*/ 2491383 w 4761797"/>
              <a:gd name="connsiteY51" fmla="*/ 779042 h 4409679"/>
              <a:gd name="connsiteX52" fmla="*/ 3075538 w 4761797"/>
              <a:gd name="connsiteY52" fmla="*/ 926370 h 4409679"/>
              <a:gd name="connsiteX53" fmla="*/ 3095617 w 4761797"/>
              <a:gd name="connsiteY53" fmla="*/ 937273 h 4409679"/>
              <a:gd name="connsiteX54" fmla="*/ 3095221 w 4761797"/>
              <a:gd name="connsiteY54" fmla="*/ 937420 h 4409679"/>
              <a:gd name="connsiteX55" fmla="*/ 3098039 w 4761797"/>
              <a:gd name="connsiteY55" fmla="*/ 938588 h 4409679"/>
              <a:gd name="connsiteX56" fmla="*/ 3229162 w 4761797"/>
              <a:gd name="connsiteY56" fmla="*/ 887670 h 4409679"/>
              <a:gd name="connsiteX57" fmla="*/ 3617024 w 4761797"/>
              <a:gd name="connsiteY57" fmla="*/ 787593 h 4409679"/>
              <a:gd name="connsiteX58" fmla="*/ 4165395 w 4761797"/>
              <a:gd name="connsiteY58" fmla="*/ 700025 h 4409679"/>
              <a:gd name="connsiteX59" fmla="*/ 637239 w 4761797"/>
              <a:gd name="connsiteY59" fmla="*/ 0 h 4409679"/>
              <a:gd name="connsiteX60" fmla="*/ 712216 w 4761797"/>
              <a:gd name="connsiteY60" fmla="*/ 74965 h 4409679"/>
              <a:gd name="connsiteX61" fmla="*/ 1237002 w 4761797"/>
              <a:gd name="connsiteY61" fmla="*/ 599752 h 4409679"/>
              <a:gd name="connsiteX62" fmla="*/ 1311967 w 4761797"/>
              <a:gd name="connsiteY62" fmla="*/ 674728 h 4409679"/>
              <a:gd name="connsiteX63" fmla="*/ 1237002 w 4761797"/>
              <a:gd name="connsiteY63" fmla="*/ 712216 h 4409679"/>
              <a:gd name="connsiteX64" fmla="*/ 712216 w 4761797"/>
              <a:gd name="connsiteY64" fmla="*/ 1274479 h 4409679"/>
              <a:gd name="connsiteX65" fmla="*/ 637239 w 4761797"/>
              <a:gd name="connsiteY65" fmla="*/ 1311967 h 4409679"/>
              <a:gd name="connsiteX66" fmla="*/ 599751 w 4761797"/>
              <a:gd name="connsiteY66" fmla="*/ 1274479 h 4409679"/>
              <a:gd name="connsiteX67" fmla="*/ 37488 w 4761797"/>
              <a:gd name="connsiteY67" fmla="*/ 712216 h 4409679"/>
              <a:gd name="connsiteX68" fmla="*/ 0 w 4761797"/>
              <a:gd name="connsiteY68" fmla="*/ 674728 h 4409679"/>
              <a:gd name="connsiteX69" fmla="*/ 37488 w 4761797"/>
              <a:gd name="connsiteY69" fmla="*/ 599752 h 4409679"/>
              <a:gd name="connsiteX70" fmla="*/ 599751 w 4761797"/>
              <a:gd name="connsiteY70" fmla="*/ 74965 h 4409679"/>
              <a:gd name="connsiteX71" fmla="*/ 637239 w 4761797"/>
              <a:gd name="connsiteY71"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367946 w 4761797"/>
              <a:gd name="connsiteY16" fmla="*/ 1101995 h 4409679"/>
              <a:gd name="connsiteX17" fmla="*/ 3466595 w 4761797"/>
              <a:gd name="connsiteY17" fmla="*/ 1193397 h 4409679"/>
              <a:gd name="connsiteX18" fmla="*/ 3582738 w 4761797"/>
              <a:gd name="connsiteY18" fmla="*/ 1312220 h 4409679"/>
              <a:gd name="connsiteX19" fmla="*/ 3881231 w 4761797"/>
              <a:gd name="connsiteY19" fmla="*/ 1761204 h 4409679"/>
              <a:gd name="connsiteX20" fmla="*/ 3806611 w 4761797"/>
              <a:gd name="connsiteY20" fmla="*/ 1873450 h 4409679"/>
              <a:gd name="connsiteX21" fmla="*/ 2649956 w 4761797"/>
              <a:gd name="connsiteY21" fmla="*/ 2734000 h 4409679"/>
              <a:gd name="connsiteX22" fmla="*/ 1344072 w 4761797"/>
              <a:gd name="connsiteY22" fmla="*/ 3370057 h 4409679"/>
              <a:gd name="connsiteX23" fmla="*/ 1232136 w 4761797"/>
              <a:gd name="connsiteY23" fmla="*/ 3407476 h 4409679"/>
              <a:gd name="connsiteX24" fmla="*/ 882338 w 4761797"/>
              <a:gd name="connsiteY24" fmla="*/ 2752706 h 4409679"/>
              <a:gd name="connsiteX25" fmla="*/ 856367 w 4761797"/>
              <a:gd name="connsiteY25" fmla="*/ 2610450 h 4409679"/>
              <a:gd name="connsiteX26" fmla="*/ 858908 w 4761797"/>
              <a:gd name="connsiteY26" fmla="*/ 2697843 h 4409679"/>
              <a:gd name="connsiteX27" fmla="*/ 374375 w 4761797"/>
              <a:gd name="connsiteY27" fmla="*/ 3596787 h 4409679"/>
              <a:gd name="connsiteX28" fmla="*/ 1417980 w 4761797"/>
              <a:gd name="connsiteY28" fmla="*/ 3559334 h 4409679"/>
              <a:gd name="connsiteX29" fmla="*/ 2759768 w 4761797"/>
              <a:gd name="connsiteY29" fmla="*/ 2922576 h 4409679"/>
              <a:gd name="connsiteX30" fmla="*/ 3952465 w 4761797"/>
              <a:gd name="connsiteY30" fmla="*/ 2023632 h 4409679"/>
              <a:gd name="connsiteX31" fmla="*/ 4138826 w 4761797"/>
              <a:gd name="connsiteY31" fmla="*/ 1798899 h 4409679"/>
              <a:gd name="connsiteX32" fmla="*/ 4474268 w 4761797"/>
              <a:gd name="connsiteY32" fmla="*/ 1087234 h 4409679"/>
              <a:gd name="connsiteX33" fmla="*/ 4138826 w 4761797"/>
              <a:gd name="connsiteY33" fmla="*/ 974873 h 4409679"/>
              <a:gd name="connsiteX34" fmla="*/ 4165395 w 4761797"/>
              <a:gd name="connsiteY34" fmla="*/ 700025 h 4409679"/>
              <a:gd name="connsiteX35" fmla="*/ 4311207 w 4761797"/>
              <a:gd name="connsiteY35" fmla="*/ 708003 h 4409679"/>
              <a:gd name="connsiteX36" fmla="*/ 4697899 w 4761797"/>
              <a:gd name="connsiteY36" fmla="*/ 937420 h 4409679"/>
              <a:gd name="connsiteX37" fmla="*/ 4362458 w 4761797"/>
              <a:gd name="connsiteY37" fmla="*/ 1986178 h 4409679"/>
              <a:gd name="connsiteX38" fmla="*/ 3989735 w 4761797"/>
              <a:gd name="connsiteY38" fmla="*/ 2360738 h 4409679"/>
              <a:gd name="connsiteX39" fmla="*/ 3989253 w 4761797"/>
              <a:gd name="connsiteY39" fmla="*/ 2361116 h 4409679"/>
              <a:gd name="connsiteX40" fmla="*/ 3943902 w 4761797"/>
              <a:gd name="connsiteY40" fmla="*/ 2721741 h 4409679"/>
              <a:gd name="connsiteX41" fmla="*/ 3841218 w 4761797"/>
              <a:gd name="connsiteY41" fmla="*/ 3064677 h 4409679"/>
              <a:gd name="connsiteX42" fmla="*/ 2318452 w 4761797"/>
              <a:gd name="connsiteY42" fmla="*/ 3936717 h 4409679"/>
              <a:gd name="connsiteX43" fmla="*/ 1721994 w 4761797"/>
              <a:gd name="connsiteY43" fmla="*/ 3781140 h 4409679"/>
              <a:gd name="connsiteX44" fmla="*/ 1716163 w 4761797"/>
              <a:gd name="connsiteY44" fmla="*/ 3784067 h 4409679"/>
              <a:gd name="connsiteX45" fmla="*/ 709817 w 4761797"/>
              <a:gd name="connsiteY45" fmla="*/ 4008800 h 4409679"/>
              <a:gd name="connsiteX46" fmla="*/ 113474 w 4761797"/>
              <a:gd name="connsiteY46" fmla="*/ 3746613 h 4409679"/>
              <a:gd name="connsiteX47" fmla="*/ 821638 w 4761797"/>
              <a:gd name="connsiteY47" fmla="*/ 2323284 h 4409679"/>
              <a:gd name="connsiteX48" fmla="*/ 896327 w 4761797"/>
              <a:gd name="connsiteY48" fmla="*/ 1985696 h 4409679"/>
              <a:gd name="connsiteX49" fmla="*/ 1344072 w 4761797"/>
              <a:gd name="connsiteY49" fmla="*/ 1199974 h 4409679"/>
              <a:gd name="connsiteX50" fmla="*/ 2491383 w 4761797"/>
              <a:gd name="connsiteY50" fmla="*/ 779042 h 4409679"/>
              <a:gd name="connsiteX51" fmla="*/ 3075538 w 4761797"/>
              <a:gd name="connsiteY51" fmla="*/ 926370 h 4409679"/>
              <a:gd name="connsiteX52" fmla="*/ 3095617 w 4761797"/>
              <a:gd name="connsiteY52" fmla="*/ 937273 h 4409679"/>
              <a:gd name="connsiteX53" fmla="*/ 3095221 w 4761797"/>
              <a:gd name="connsiteY53" fmla="*/ 937420 h 4409679"/>
              <a:gd name="connsiteX54" fmla="*/ 3098039 w 4761797"/>
              <a:gd name="connsiteY54" fmla="*/ 938588 h 4409679"/>
              <a:gd name="connsiteX55" fmla="*/ 3229162 w 4761797"/>
              <a:gd name="connsiteY55" fmla="*/ 887670 h 4409679"/>
              <a:gd name="connsiteX56" fmla="*/ 3617024 w 4761797"/>
              <a:gd name="connsiteY56" fmla="*/ 787593 h 4409679"/>
              <a:gd name="connsiteX57" fmla="*/ 4165395 w 4761797"/>
              <a:gd name="connsiteY57" fmla="*/ 700025 h 4409679"/>
              <a:gd name="connsiteX58" fmla="*/ 637239 w 4761797"/>
              <a:gd name="connsiteY58" fmla="*/ 0 h 4409679"/>
              <a:gd name="connsiteX59" fmla="*/ 712216 w 4761797"/>
              <a:gd name="connsiteY59" fmla="*/ 74965 h 4409679"/>
              <a:gd name="connsiteX60" fmla="*/ 1237002 w 4761797"/>
              <a:gd name="connsiteY60" fmla="*/ 599752 h 4409679"/>
              <a:gd name="connsiteX61" fmla="*/ 1311967 w 4761797"/>
              <a:gd name="connsiteY61" fmla="*/ 674728 h 4409679"/>
              <a:gd name="connsiteX62" fmla="*/ 1237002 w 4761797"/>
              <a:gd name="connsiteY62" fmla="*/ 712216 h 4409679"/>
              <a:gd name="connsiteX63" fmla="*/ 712216 w 4761797"/>
              <a:gd name="connsiteY63" fmla="*/ 1274479 h 4409679"/>
              <a:gd name="connsiteX64" fmla="*/ 637239 w 4761797"/>
              <a:gd name="connsiteY64" fmla="*/ 1311967 h 4409679"/>
              <a:gd name="connsiteX65" fmla="*/ 599751 w 4761797"/>
              <a:gd name="connsiteY65" fmla="*/ 1274479 h 4409679"/>
              <a:gd name="connsiteX66" fmla="*/ 37488 w 4761797"/>
              <a:gd name="connsiteY66" fmla="*/ 712216 h 4409679"/>
              <a:gd name="connsiteX67" fmla="*/ 0 w 4761797"/>
              <a:gd name="connsiteY67" fmla="*/ 674728 h 4409679"/>
              <a:gd name="connsiteX68" fmla="*/ 37488 w 4761797"/>
              <a:gd name="connsiteY68" fmla="*/ 599752 h 4409679"/>
              <a:gd name="connsiteX69" fmla="*/ 599751 w 4761797"/>
              <a:gd name="connsiteY69" fmla="*/ 74965 h 4409679"/>
              <a:gd name="connsiteX70" fmla="*/ 637239 w 4761797"/>
              <a:gd name="connsiteY70"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6367 w 4761797"/>
              <a:gd name="connsiteY24" fmla="*/ 2610450 h 4409679"/>
              <a:gd name="connsiteX25" fmla="*/ 858908 w 4761797"/>
              <a:gd name="connsiteY25" fmla="*/ 2697843 h 4409679"/>
              <a:gd name="connsiteX26" fmla="*/ 374375 w 4761797"/>
              <a:gd name="connsiteY26" fmla="*/ 3596787 h 4409679"/>
              <a:gd name="connsiteX27" fmla="*/ 1417980 w 4761797"/>
              <a:gd name="connsiteY27" fmla="*/ 3559334 h 4409679"/>
              <a:gd name="connsiteX28" fmla="*/ 2759768 w 4761797"/>
              <a:gd name="connsiteY28" fmla="*/ 2922576 h 4409679"/>
              <a:gd name="connsiteX29" fmla="*/ 3952465 w 4761797"/>
              <a:gd name="connsiteY29" fmla="*/ 2023632 h 4409679"/>
              <a:gd name="connsiteX30" fmla="*/ 4138826 w 4761797"/>
              <a:gd name="connsiteY30" fmla="*/ 1798899 h 4409679"/>
              <a:gd name="connsiteX31" fmla="*/ 4474268 w 4761797"/>
              <a:gd name="connsiteY31" fmla="*/ 1087234 h 4409679"/>
              <a:gd name="connsiteX32" fmla="*/ 4138826 w 4761797"/>
              <a:gd name="connsiteY32" fmla="*/ 974873 h 4409679"/>
              <a:gd name="connsiteX33" fmla="*/ 4165395 w 4761797"/>
              <a:gd name="connsiteY33" fmla="*/ 700025 h 4409679"/>
              <a:gd name="connsiteX34" fmla="*/ 4311207 w 4761797"/>
              <a:gd name="connsiteY34" fmla="*/ 708003 h 4409679"/>
              <a:gd name="connsiteX35" fmla="*/ 4697899 w 4761797"/>
              <a:gd name="connsiteY35" fmla="*/ 937420 h 4409679"/>
              <a:gd name="connsiteX36" fmla="*/ 4362458 w 4761797"/>
              <a:gd name="connsiteY36" fmla="*/ 1986178 h 4409679"/>
              <a:gd name="connsiteX37" fmla="*/ 3989735 w 4761797"/>
              <a:gd name="connsiteY37" fmla="*/ 2360738 h 4409679"/>
              <a:gd name="connsiteX38" fmla="*/ 3989253 w 4761797"/>
              <a:gd name="connsiteY38" fmla="*/ 2361116 h 4409679"/>
              <a:gd name="connsiteX39" fmla="*/ 3943902 w 4761797"/>
              <a:gd name="connsiteY39" fmla="*/ 2721741 h 4409679"/>
              <a:gd name="connsiteX40" fmla="*/ 3841218 w 4761797"/>
              <a:gd name="connsiteY40" fmla="*/ 3064677 h 4409679"/>
              <a:gd name="connsiteX41" fmla="*/ 2318452 w 4761797"/>
              <a:gd name="connsiteY41" fmla="*/ 3936717 h 4409679"/>
              <a:gd name="connsiteX42" fmla="*/ 1721994 w 4761797"/>
              <a:gd name="connsiteY42" fmla="*/ 3781140 h 4409679"/>
              <a:gd name="connsiteX43" fmla="*/ 1716163 w 4761797"/>
              <a:gd name="connsiteY43" fmla="*/ 3784067 h 4409679"/>
              <a:gd name="connsiteX44" fmla="*/ 709817 w 4761797"/>
              <a:gd name="connsiteY44" fmla="*/ 4008800 h 4409679"/>
              <a:gd name="connsiteX45" fmla="*/ 113474 w 4761797"/>
              <a:gd name="connsiteY45" fmla="*/ 3746613 h 4409679"/>
              <a:gd name="connsiteX46" fmla="*/ 821638 w 4761797"/>
              <a:gd name="connsiteY46" fmla="*/ 2323284 h 4409679"/>
              <a:gd name="connsiteX47" fmla="*/ 896327 w 4761797"/>
              <a:gd name="connsiteY47" fmla="*/ 1985696 h 4409679"/>
              <a:gd name="connsiteX48" fmla="*/ 1344072 w 4761797"/>
              <a:gd name="connsiteY48" fmla="*/ 1199974 h 4409679"/>
              <a:gd name="connsiteX49" fmla="*/ 2491383 w 4761797"/>
              <a:gd name="connsiteY49" fmla="*/ 779042 h 4409679"/>
              <a:gd name="connsiteX50" fmla="*/ 3075538 w 4761797"/>
              <a:gd name="connsiteY50" fmla="*/ 926370 h 4409679"/>
              <a:gd name="connsiteX51" fmla="*/ 3095617 w 4761797"/>
              <a:gd name="connsiteY51" fmla="*/ 937273 h 4409679"/>
              <a:gd name="connsiteX52" fmla="*/ 3095221 w 4761797"/>
              <a:gd name="connsiteY52" fmla="*/ 937420 h 4409679"/>
              <a:gd name="connsiteX53" fmla="*/ 3098039 w 4761797"/>
              <a:gd name="connsiteY53" fmla="*/ 938588 h 4409679"/>
              <a:gd name="connsiteX54" fmla="*/ 3229162 w 4761797"/>
              <a:gd name="connsiteY54" fmla="*/ 887670 h 4409679"/>
              <a:gd name="connsiteX55" fmla="*/ 3617024 w 4761797"/>
              <a:gd name="connsiteY55" fmla="*/ 787593 h 4409679"/>
              <a:gd name="connsiteX56" fmla="*/ 4165395 w 4761797"/>
              <a:gd name="connsiteY56" fmla="*/ 700025 h 4409679"/>
              <a:gd name="connsiteX57" fmla="*/ 637239 w 4761797"/>
              <a:gd name="connsiteY57" fmla="*/ 0 h 4409679"/>
              <a:gd name="connsiteX58" fmla="*/ 712216 w 4761797"/>
              <a:gd name="connsiteY58" fmla="*/ 74965 h 4409679"/>
              <a:gd name="connsiteX59" fmla="*/ 1237002 w 4761797"/>
              <a:gd name="connsiteY59" fmla="*/ 599752 h 4409679"/>
              <a:gd name="connsiteX60" fmla="*/ 1311967 w 4761797"/>
              <a:gd name="connsiteY60" fmla="*/ 674728 h 4409679"/>
              <a:gd name="connsiteX61" fmla="*/ 1237002 w 4761797"/>
              <a:gd name="connsiteY61" fmla="*/ 712216 h 4409679"/>
              <a:gd name="connsiteX62" fmla="*/ 712216 w 4761797"/>
              <a:gd name="connsiteY62" fmla="*/ 1274479 h 4409679"/>
              <a:gd name="connsiteX63" fmla="*/ 637239 w 4761797"/>
              <a:gd name="connsiteY63" fmla="*/ 1311967 h 4409679"/>
              <a:gd name="connsiteX64" fmla="*/ 599751 w 4761797"/>
              <a:gd name="connsiteY64" fmla="*/ 1274479 h 4409679"/>
              <a:gd name="connsiteX65" fmla="*/ 37488 w 4761797"/>
              <a:gd name="connsiteY65" fmla="*/ 712216 h 4409679"/>
              <a:gd name="connsiteX66" fmla="*/ 0 w 4761797"/>
              <a:gd name="connsiteY66" fmla="*/ 674728 h 4409679"/>
              <a:gd name="connsiteX67" fmla="*/ 37488 w 4761797"/>
              <a:gd name="connsiteY67" fmla="*/ 599752 h 4409679"/>
              <a:gd name="connsiteX68" fmla="*/ 599751 w 4761797"/>
              <a:gd name="connsiteY68" fmla="*/ 74965 h 4409679"/>
              <a:gd name="connsiteX69" fmla="*/ 637239 w 4761797"/>
              <a:gd name="connsiteY69"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6367 w 4761797"/>
              <a:gd name="connsiteY24" fmla="*/ 2610450 h 4409679"/>
              <a:gd name="connsiteX25" fmla="*/ 858908 w 4761797"/>
              <a:gd name="connsiteY25" fmla="*/ 2697843 h 4409679"/>
              <a:gd name="connsiteX26" fmla="*/ 374375 w 4761797"/>
              <a:gd name="connsiteY26" fmla="*/ 3596787 h 4409679"/>
              <a:gd name="connsiteX27" fmla="*/ 1417980 w 4761797"/>
              <a:gd name="connsiteY27" fmla="*/ 3559334 h 4409679"/>
              <a:gd name="connsiteX28" fmla="*/ 2759768 w 4761797"/>
              <a:gd name="connsiteY28" fmla="*/ 2922576 h 4409679"/>
              <a:gd name="connsiteX29" fmla="*/ 3952465 w 4761797"/>
              <a:gd name="connsiteY29" fmla="*/ 2023632 h 4409679"/>
              <a:gd name="connsiteX30" fmla="*/ 4138826 w 4761797"/>
              <a:gd name="connsiteY30" fmla="*/ 1798899 h 4409679"/>
              <a:gd name="connsiteX31" fmla="*/ 4474268 w 4761797"/>
              <a:gd name="connsiteY31" fmla="*/ 1087234 h 4409679"/>
              <a:gd name="connsiteX32" fmla="*/ 4138826 w 4761797"/>
              <a:gd name="connsiteY32" fmla="*/ 974873 h 4409679"/>
              <a:gd name="connsiteX33" fmla="*/ 4165395 w 4761797"/>
              <a:gd name="connsiteY33" fmla="*/ 700025 h 4409679"/>
              <a:gd name="connsiteX34" fmla="*/ 4311207 w 4761797"/>
              <a:gd name="connsiteY34" fmla="*/ 708003 h 4409679"/>
              <a:gd name="connsiteX35" fmla="*/ 4697899 w 4761797"/>
              <a:gd name="connsiteY35" fmla="*/ 937420 h 4409679"/>
              <a:gd name="connsiteX36" fmla="*/ 4362458 w 4761797"/>
              <a:gd name="connsiteY36" fmla="*/ 1986178 h 4409679"/>
              <a:gd name="connsiteX37" fmla="*/ 3989735 w 4761797"/>
              <a:gd name="connsiteY37" fmla="*/ 2360738 h 4409679"/>
              <a:gd name="connsiteX38" fmla="*/ 3989253 w 4761797"/>
              <a:gd name="connsiteY38" fmla="*/ 2361116 h 4409679"/>
              <a:gd name="connsiteX39" fmla="*/ 3943902 w 4761797"/>
              <a:gd name="connsiteY39" fmla="*/ 2721741 h 4409679"/>
              <a:gd name="connsiteX40" fmla="*/ 3841218 w 4761797"/>
              <a:gd name="connsiteY40" fmla="*/ 3064677 h 4409679"/>
              <a:gd name="connsiteX41" fmla="*/ 2318452 w 4761797"/>
              <a:gd name="connsiteY41" fmla="*/ 3936717 h 4409679"/>
              <a:gd name="connsiteX42" fmla="*/ 1721994 w 4761797"/>
              <a:gd name="connsiteY42" fmla="*/ 3781140 h 4409679"/>
              <a:gd name="connsiteX43" fmla="*/ 1716163 w 4761797"/>
              <a:gd name="connsiteY43" fmla="*/ 3784067 h 4409679"/>
              <a:gd name="connsiteX44" fmla="*/ 709817 w 4761797"/>
              <a:gd name="connsiteY44" fmla="*/ 4008800 h 4409679"/>
              <a:gd name="connsiteX45" fmla="*/ 113474 w 4761797"/>
              <a:gd name="connsiteY45" fmla="*/ 3746613 h 4409679"/>
              <a:gd name="connsiteX46" fmla="*/ 821638 w 4761797"/>
              <a:gd name="connsiteY46" fmla="*/ 2323284 h 4409679"/>
              <a:gd name="connsiteX47" fmla="*/ 896327 w 4761797"/>
              <a:gd name="connsiteY47" fmla="*/ 1985696 h 4409679"/>
              <a:gd name="connsiteX48" fmla="*/ 1344072 w 4761797"/>
              <a:gd name="connsiteY48" fmla="*/ 1199974 h 4409679"/>
              <a:gd name="connsiteX49" fmla="*/ 2491383 w 4761797"/>
              <a:gd name="connsiteY49" fmla="*/ 779042 h 4409679"/>
              <a:gd name="connsiteX50" fmla="*/ 3075538 w 4761797"/>
              <a:gd name="connsiteY50" fmla="*/ 926370 h 4409679"/>
              <a:gd name="connsiteX51" fmla="*/ 3095617 w 4761797"/>
              <a:gd name="connsiteY51" fmla="*/ 937273 h 4409679"/>
              <a:gd name="connsiteX52" fmla="*/ 3095221 w 4761797"/>
              <a:gd name="connsiteY52" fmla="*/ 937420 h 4409679"/>
              <a:gd name="connsiteX53" fmla="*/ 3229162 w 4761797"/>
              <a:gd name="connsiteY53" fmla="*/ 887670 h 4409679"/>
              <a:gd name="connsiteX54" fmla="*/ 3617024 w 4761797"/>
              <a:gd name="connsiteY54" fmla="*/ 787593 h 4409679"/>
              <a:gd name="connsiteX55" fmla="*/ 4165395 w 4761797"/>
              <a:gd name="connsiteY55" fmla="*/ 700025 h 4409679"/>
              <a:gd name="connsiteX56" fmla="*/ 637239 w 4761797"/>
              <a:gd name="connsiteY56" fmla="*/ 0 h 4409679"/>
              <a:gd name="connsiteX57" fmla="*/ 712216 w 4761797"/>
              <a:gd name="connsiteY57" fmla="*/ 74965 h 4409679"/>
              <a:gd name="connsiteX58" fmla="*/ 1237002 w 4761797"/>
              <a:gd name="connsiteY58" fmla="*/ 599752 h 4409679"/>
              <a:gd name="connsiteX59" fmla="*/ 1311967 w 4761797"/>
              <a:gd name="connsiteY59" fmla="*/ 674728 h 4409679"/>
              <a:gd name="connsiteX60" fmla="*/ 1237002 w 4761797"/>
              <a:gd name="connsiteY60" fmla="*/ 712216 h 4409679"/>
              <a:gd name="connsiteX61" fmla="*/ 712216 w 4761797"/>
              <a:gd name="connsiteY61" fmla="*/ 1274479 h 4409679"/>
              <a:gd name="connsiteX62" fmla="*/ 637239 w 4761797"/>
              <a:gd name="connsiteY62" fmla="*/ 1311967 h 4409679"/>
              <a:gd name="connsiteX63" fmla="*/ 599751 w 4761797"/>
              <a:gd name="connsiteY63" fmla="*/ 1274479 h 4409679"/>
              <a:gd name="connsiteX64" fmla="*/ 37488 w 4761797"/>
              <a:gd name="connsiteY64" fmla="*/ 712216 h 4409679"/>
              <a:gd name="connsiteX65" fmla="*/ 0 w 4761797"/>
              <a:gd name="connsiteY65" fmla="*/ 674728 h 4409679"/>
              <a:gd name="connsiteX66" fmla="*/ 37488 w 4761797"/>
              <a:gd name="connsiteY66" fmla="*/ 599752 h 4409679"/>
              <a:gd name="connsiteX67" fmla="*/ 599751 w 4761797"/>
              <a:gd name="connsiteY67" fmla="*/ 74965 h 4409679"/>
              <a:gd name="connsiteX68" fmla="*/ 637239 w 4761797"/>
              <a:gd name="connsiteY68"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6367 w 4761797"/>
              <a:gd name="connsiteY24" fmla="*/ 2610450 h 4409679"/>
              <a:gd name="connsiteX25" fmla="*/ 858908 w 4761797"/>
              <a:gd name="connsiteY25" fmla="*/ 2697843 h 4409679"/>
              <a:gd name="connsiteX26" fmla="*/ 374375 w 4761797"/>
              <a:gd name="connsiteY26" fmla="*/ 3596787 h 4409679"/>
              <a:gd name="connsiteX27" fmla="*/ 1417980 w 4761797"/>
              <a:gd name="connsiteY27" fmla="*/ 3559334 h 4409679"/>
              <a:gd name="connsiteX28" fmla="*/ 2759768 w 4761797"/>
              <a:gd name="connsiteY28" fmla="*/ 2922576 h 4409679"/>
              <a:gd name="connsiteX29" fmla="*/ 3952465 w 4761797"/>
              <a:gd name="connsiteY29" fmla="*/ 2023632 h 4409679"/>
              <a:gd name="connsiteX30" fmla="*/ 4138826 w 4761797"/>
              <a:gd name="connsiteY30" fmla="*/ 1798899 h 4409679"/>
              <a:gd name="connsiteX31" fmla="*/ 4474268 w 4761797"/>
              <a:gd name="connsiteY31" fmla="*/ 1087234 h 4409679"/>
              <a:gd name="connsiteX32" fmla="*/ 4138826 w 4761797"/>
              <a:gd name="connsiteY32" fmla="*/ 974873 h 4409679"/>
              <a:gd name="connsiteX33" fmla="*/ 4165395 w 4761797"/>
              <a:gd name="connsiteY33" fmla="*/ 700025 h 4409679"/>
              <a:gd name="connsiteX34" fmla="*/ 4311207 w 4761797"/>
              <a:gd name="connsiteY34" fmla="*/ 708003 h 4409679"/>
              <a:gd name="connsiteX35" fmla="*/ 4697899 w 4761797"/>
              <a:gd name="connsiteY35" fmla="*/ 937420 h 4409679"/>
              <a:gd name="connsiteX36" fmla="*/ 4362458 w 4761797"/>
              <a:gd name="connsiteY36" fmla="*/ 1986178 h 4409679"/>
              <a:gd name="connsiteX37" fmla="*/ 3989735 w 4761797"/>
              <a:gd name="connsiteY37" fmla="*/ 2360738 h 4409679"/>
              <a:gd name="connsiteX38" fmla="*/ 3989253 w 4761797"/>
              <a:gd name="connsiteY38" fmla="*/ 2361116 h 4409679"/>
              <a:gd name="connsiteX39" fmla="*/ 3943902 w 4761797"/>
              <a:gd name="connsiteY39" fmla="*/ 2721741 h 4409679"/>
              <a:gd name="connsiteX40" fmla="*/ 3841218 w 4761797"/>
              <a:gd name="connsiteY40" fmla="*/ 3064677 h 4409679"/>
              <a:gd name="connsiteX41" fmla="*/ 2318452 w 4761797"/>
              <a:gd name="connsiteY41" fmla="*/ 3936717 h 4409679"/>
              <a:gd name="connsiteX42" fmla="*/ 1721994 w 4761797"/>
              <a:gd name="connsiteY42" fmla="*/ 3781140 h 4409679"/>
              <a:gd name="connsiteX43" fmla="*/ 1716163 w 4761797"/>
              <a:gd name="connsiteY43" fmla="*/ 3784067 h 4409679"/>
              <a:gd name="connsiteX44" fmla="*/ 709817 w 4761797"/>
              <a:gd name="connsiteY44" fmla="*/ 4008800 h 4409679"/>
              <a:gd name="connsiteX45" fmla="*/ 113474 w 4761797"/>
              <a:gd name="connsiteY45" fmla="*/ 3746613 h 4409679"/>
              <a:gd name="connsiteX46" fmla="*/ 821638 w 4761797"/>
              <a:gd name="connsiteY46" fmla="*/ 2323284 h 4409679"/>
              <a:gd name="connsiteX47" fmla="*/ 896327 w 4761797"/>
              <a:gd name="connsiteY47" fmla="*/ 1985696 h 4409679"/>
              <a:gd name="connsiteX48" fmla="*/ 1344072 w 4761797"/>
              <a:gd name="connsiteY48" fmla="*/ 1199974 h 4409679"/>
              <a:gd name="connsiteX49" fmla="*/ 2491383 w 4761797"/>
              <a:gd name="connsiteY49" fmla="*/ 779042 h 4409679"/>
              <a:gd name="connsiteX50" fmla="*/ 3075538 w 4761797"/>
              <a:gd name="connsiteY50" fmla="*/ 926370 h 4409679"/>
              <a:gd name="connsiteX51" fmla="*/ 3095617 w 4761797"/>
              <a:gd name="connsiteY51" fmla="*/ 937273 h 4409679"/>
              <a:gd name="connsiteX52" fmla="*/ 3229162 w 4761797"/>
              <a:gd name="connsiteY52" fmla="*/ 887670 h 4409679"/>
              <a:gd name="connsiteX53" fmla="*/ 3617024 w 4761797"/>
              <a:gd name="connsiteY53" fmla="*/ 787593 h 4409679"/>
              <a:gd name="connsiteX54" fmla="*/ 4165395 w 4761797"/>
              <a:gd name="connsiteY54" fmla="*/ 700025 h 4409679"/>
              <a:gd name="connsiteX55" fmla="*/ 637239 w 4761797"/>
              <a:gd name="connsiteY55" fmla="*/ 0 h 4409679"/>
              <a:gd name="connsiteX56" fmla="*/ 712216 w 4761797"/>
              <a:gd name="connsiteY56" fmla="*/ 74965 h 4409679"/>
              <a:gd name="connsiteX57" fmla="*/ 1237002 w 4761797"/>
              <a:gd name="connsiteY57" fmla="*/ 599752 h 4409679"/>
              <a:gd name="connsiteX58" fmla="*/ 1311967 w 4761797"/>
              <a:gd name="connsiteY58" fmla="*/ 674728 h 4409679"/>
              <a:gd name="connsiteX59" fmla="*/ 1237002 w 4761797"/>
              <a:gd name="connsiteY59" fmla="*/ 712216 h 4409679"/>
              <a:gd name="connsiteX60" fmla="*/ 712216 w 4761797"/>
              <a:gd name="connsiteY60" fmla="*/ 1274479 h 4409679"/>
              <a:gd name="connsiteX61" fmla="*/ 637239 w 4761797"/>
              <a:gd name="connsiteY61" fmla="*/ 1311967 h 4409679"/>
              <a:gd name="connsiteX62" fmla="*/ 599751 w 4761797"/>
              <a:gd name="connsiteY62" fmla="*/ 1274479 h 4409679"/>
              <a:gd name="connsiteX63" fmla="*/ 37488 w 4761797"/>
              <a:gd name="connsiteY63" fmla="*/ 712216 h 4409679"/>
              <a:gd name="connsiteX64" fmla="*/ 0 w 4761797"/>
              <a:gd name="connsiteY64" fmla="*/ 674728 h 4409679"/>
              <a:gd name="connsiteX65" fmla="*/ 37488 w 4761797"/>
              <a:gd name="connsiteY65" fmla="*/ 599752 h 4409679"/>
              <a:gd name="connsiteX66" fmla="*/ 599751 w 4761797"/>
              <a:gd name="connsiteY66" fmla="*/ 74965 h 4409679"/>
              <a:gd name="connsiteX67" fmla="*/ 637239 w 4761797"/>
              <a:gd name="connsiteY67"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8908 w 4761797"/>
              <a:gd name="connsiteY24" fmla="*/ 2697843 h 4409679"/>
              <a:gd name="connsiteX25" fmla="*/ 374375 w 4761797"/>
              <a:gd name="connsiteY25" fmla="*/ 3596787 h 4409679"/>
              <a:gd name="connsiteX26" fmla="*/ 1417980 w 4761797"/>
              <a:gd name="connsiteY26" fmla="*/ 3559334 h 4409679"/>
              <a:gd name="connsiteX27" fmla="*/ 2759768 w 4761797"/>
              <a:gd name="connsiteY27" fmla="*/ 2922576 h 4409679"/>
              <a:gd name="connsiteX28" fmla="*/ 3952465 w 4761797"/>
              <a:gd name="connsiteY28" fmla="*/ 2023632 h 4409679"/>
              <a:gd name="connsiteX29" fmla="*/ 4138826 w 4761797"/>
              <a:gd name="connsiteY29" fmla="*/ 1798899 h 4409679"/>
              <a:gd name="connsiteX30" fmla="*/ 4474268 w 4761797"/>
              <a:gd name="connsiteY30" fmla="*/ 1087234 h 4409679"/>
              <a:gd name="connsiteX31" fmla="*/ 4138826 w 4761797"/>
              <a:gd name="connsiteY31" fmla="*/ 974873 h 4409679"/>
              <a:gd name="connsiteX32" fmla="*/ 4165395 w 4761797"/>
              <a:gd name="connsiteY32" fmla="*/ 700025 h 4409679"/>
              <a:gd name="connsiteX33" fmla="*/ 4311207 w 4761797"/>
              <a:gd name="connsiteY33" fmla="*/ 708003 h 4409679"/>
              <a:gd name="connsiteX34" fmla="*/ 4697899 w 4761797"/>
              <a:gd name="connsiteY34" fmla="*/ 937420 h 4409679"/>
              <a:gd name="connsiteX35" fmla="*/ 4362458 w 4761797"/>
              <a:gd name="connsiteY35" fmla="*/ 1986178 h 4409679"/>
              <a:gd name="connsiteX36" fmla="*/ 3989735 w 4761797"/>
              <a:gd name="connsiteY36" fmla="*/ 2360738 h 4409679"/>
              <a:gd name="connsiteX37" fmla="*/ 3989253 w 4761797"/>
              <a:gd name="connsiteY37" fmla="*/ 2361116 h 4409679"/>
              <a:gd name="connsiteX38" fmla="*/ 3943902 w 4761797"/>
              <a:gd name="connsiteY38" fmla="*/ 2721741 h 4409679"/>
              <a:gd name="connsiteX39" fmla="*/ 3841218 w 4761797"/>
              <a:gd name="connsiteY39" fmla="*/ 3064677 h 4409679"/>
              <a:gd name="connsiteX40" fmla="*/ 2318452 w 4761797"/>
              <a:gd name="connsiteY40" fmla="*/ 3936717 h 4409679"/>
              <a:gd name="connsiteX41" fmla="*/ 1721994 w 4761797"/>
              <a:gd name="connsiteY41" fmla="*/ 3781140 h 4409679"/>
              <a:gd name="connsiteX42" fmla="*/ 1716163 w 4761797"/>
              <a:gd name="connsiteY42" fmla="*/ 3784067 h 4409679"/>
              <a:gd name="connsiteX43" fmla="*/ 709817 w 4761797"/>
              <a:gd name="connsiteY43" fmla="*/ 4008800 h 4409679"/>
              <a:gd name="connsiteX44" fmla="*/ 113474 w 4761797"/>
              <a:gd name="connsiteY44" fmla="*/ 3746613 h 4409679"/>
              <a:gd name="connsiteX45" fmla="*/ 821638 w 4761797"/>
              <a:gd name="connsiteY45" fmla="*/ 2323284 h 4409679"/>
              <a:gd name="connsiteX46" fmla="*/ 896327 w 4761797"/>
              <a:gd name="connsiteY46" fmla="*/ 1985696 h 4409679"/>
              <a:gd name="connsiteX47" fmla="*/ 1344072 w 4761797"/>
              <a:gd name="connsiteY47" fmla="*/ 1199974 h 4409679"/>
              <a:gd name="connsiteX48" fmla="*/ 2491383 w 4761797"/>
              <a:gd name="connsiteY48" fmla="*/ 779042 h 4409679"/>
              <a:gd name="connsiteX49" fmla="*/ 3075538 w 4761797"/>
              <a:gd name="connsiteY49" fmla="*/ 926370 h 4409679"/>
              <a:gd name="connsiteX50" fmla="*/ 3095617 w 4761797"/>
              <a:gd name="connsiteY50" fmla="*/ 937273 h 4409679"/>
              <a:gd name="connsiteX51" fmla="*/ 3229162 w 4761797"/>
              <a:gd name="connsiteY51" fmla="*/ 887670 h 4409679"/>
              <a:gd name="connsiteX52" fmla="*/ 3617024 w 4761797"/>
              <a:gd name="connsiteY52" fmla="*/ 787593 h 4409679"/>
              <a:gd name="connsiteX53" fmla="*/ 4165395 w 4761797"/>
              <a:gd name="connsiteY53" fmla="*/ 700025 h 4409679"/>
              <a:gd name="connsiteX54" fmla="*/ 637239 w 4761797"/>
              <a:gd name="connsiteY54" fmla="*/ 0 h 4409679"/>
              <a:gd name="connsiteX55" fmla="*/ 712216 w 4761797"/>
              <a:gd name="connsiteY55" fmla="*/ 74965 h 4409679"/>
              <a:gd name="connsiteX56" fmla="*/ 1237002 w 4761797"/>
              <a:gd name="connsiteY56" fmla="*/ 599752 h 4409679"/>
              <a:gd name="connsiteX57" fmla="*/ 1311967 w 4761797"/>
              <a:gd name="connsiteY57" fmla="*/ 674728 h 4409679"/>
              <a:gd name="connsiteX58" fmla="*/ 1237002 w 4761797"/>
              <a:gd name="connsiteY58" fmla="*/ 712216 h 4409679"/>
              <a:gd name="connsiteX59" fmla="*/ 712216 w 4761797"/>
              <a:gd name="connsiteY59" fmla="*/ 1274479 h 4409679"/>
              <a:gd name="connsiteX60" fmla="*/ 637239 w 4761797"/>
              <a:gd name="connsiteY60" fmla="*/ 1311967 h 4409679"/>
              <a:gd name="connsiteX61" fmla="*/ 599751 w 4761797"/>
              <a:gd name="connsiteY61" fmla="*/ 1274479 h 4409679"/>
              <a:gd name="connsiteX62" fmla="*/ 37488 w 4761797"/>
              <a:gd name="connsiteY62" fmla="*/ 712216 h 4409679"/>
              <a:gd name="connsiteX63" fmla="*/ 0 w 4761797"/>
              <a:gd name="connsiteY63" fmla="*/ 674728 h 4409679"/>
              <a:gd name="connsiteX64" fmla="*/ 37488 w 4761797"/>
              <a:gd name="connsiteY64" fmla="*/ 599752 h 4409679"/>
              <a:gd name="connsiteX65" fmla="*/ 599751 w 4761797"/>
              <a:gd name="connsiteY65" fmla="*/ 74965 h 4409679"/>
              <a:gd name="connsiteX66" fmla="*/ 637239 w 4761797"/>
              <a:gd name="connsiteY66"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8908 w 4761797"/>
              <a:gd name="connsiteY24" fmla="*/ 2697843 h 4409679"/>
              <a:gd name="connsiteX25" fmla="*/ 374375 w 4761797"/>
              <a:gd name="connsiteY25" fmla="*/ 3596787 h 4409679"/>
              <a:gd name="connsiteX26" fmla="*/ 1417980 w 4761797"/>
              <a:gd name="connsiteY26" fmla="*/ 3559334 h 4409679"/>
              <a:gd name="connsiteX27" fmla="*/ 2759768 w 4761797"/>
              <a:gd name="connsiteY27" fmla="*/ 2922576 h 4409679"/>
              <a:gd name="connsiteX28" fmla="*/ 3952465 w 4761797"/>
              <a:gd name="connsiteY28" fmla="*/ 2023632 h 4409679"/>
              <a:gd name="connsiteX29" fmla="*/ 4138826 w 4761797"/>
              <a:gd name="connsiteY29" fmla="*/ 1798899 h 4409679"/>
              <a:gd name="connsiteX30" fmla="*/ 4474268 w 4761797"/>
              <a:gd name="connsiteY30" fmla="*/ 1087234 h 4409679"/>
              <a:gd name="connsiteX31" fmla="*/ 4138826 w 4761797"/>
              <a:gd name="connsiteY31" fmla="*/ 974873 h 4409679"/>
              <a:gd name="connsiteX32" fmla="*/ 4165395 w 4761797"/>
              <a:gd name="connsiteY32" fmla="*/ 700025 h 4409679"/>
              <a:gd name="connsiteX33" fmla="*/ 4311207 w 4761797"/>
              <a:gd name="connsiteY33" fmla="*/ 708003 h 4409679"/>
              <a:gd name="connsiteX34" fmla="*/ 4697899 w 4761797"/>
              <a:gd name="connsiteY34" fmla="*/ 937420 h 4409679"/>
              <a:gd name="connsiteX35" fmla="*/ 4362458 w 4761797"/>
              <a:gd name="connsiteY35" fmla="*/ 1986178 h 4409679"/>
              <a:gd name="connsiteX36" fmla="*/ 3989735 w 4761797"/>
              <a:gd name="connsiteY36" fmla="*/ 2360738 h 4409679"/>
              <a:gd name="connsiteX37" fmla="*/ 3989253 w 4761797"/>
              <a:gd name="connsiteY37" fmla="*/ 2361116 h 4409679"/>
              <a:gd name="connsiteX38" fmla="*/ 3943902 w 4761797"/>
              <a:gd name="connsiteY38" fmla="*/ 2721741 h 4409679"/>
              <a:gd name="connsiteX39" fmla="*/ 3841218 w 4761797"/>
              <a:gd name="connsiteY39" fmla="*/ 3064677 h 4409679"/>
              <a:gd name="connsiteX40" fmla="*/ 2318452 w 4761797"/>
              <a:gd name="connsiteY40" fmla="*/ 3936717 h 4409679"/>
              <a:gd name="connsiteX41" fmla="*/ 1721994 w 4761797"/>
              <a:gd name="connsiteY41" fmla="*/ 3781140 h 4409679"/>
              <a:gd name="connsiteX42" fmla="*/ 1716163 w 4761797"/>
              <a:gd name="connsiteY42" fmla="*/ 3784067 h 4409679"/>
              <a:gd name="connsiteX43" fmla="*/ 709817 w 4761797"/>
              <a:gd name="connsiteY43" fmla="*/ 4008800 h 4409679"/>
              <a:gd name="connsiteX44" fmla="*/ 113474 w 4761797"/>
              <a:gd name="connsiteY44" fmla="*/ 3746613 h 4409679"/>
              <a:gd name="connsiteX45" fmla="*/ 821638 w 4761797"/>
              <a:gd name="connsiteY45" fmla="*/ 2323284 h 4409679"/>
              <a:gd name="connsiteX46" fmla="*/ 896327 w 4761797"/>
              <a:gd name="connsiteY46" fmla="*/ 1985696 h 4409679"/>
              <a:gd name="connsiteX47" fmla="*/ 1344072 w 4761797"/>
              <a:gd name="connsiteY47" fmla="*/ 1199974 h 4409679"/>
              <a:gd name="connsiteX48" fmla="*/ 2491383 w 4761797"/>
              <a:gd name="connsiteY48" fmla="*/ 779042 h 4409679"/>
              <a:gd name="connsiteX49" fmla="*/ 3075538 w 4761797"/>
              <a:gd name="connsiteY49" fmla="*/ 926370 h 4409679"/>
              <a:gd name="connsiteX50" fmla="*/ 3095617 w 4761797"/>
              <a:gd name="connsiteY50" fmla="*/ 937273 h 4409679"/>
              <a:gd name="connsiteX51" fmla="*/ 3229162 w 4761797"/>
              <a:gd name="connsiteY51" fmla="*/ 887670 h 4409679"/>
              <a:gd name="connsiteX52" fmla="*/ 3617024 w 4761797"/>
              <a:gd name="connsiteY52" fmla="*/ 787593 h 4409679"/>
              <a:gd name="connsiteX53" fmla="*/ 4165395 w 4761797"/>
              <a:gd name="connsiteY53" fmla="*/ 700025 h 4409679"/>
              <a:gd name="connsiteX54" fmla="*/ 637239 w 4761797"/>
              <a:gd name="connsiteY54" fmla="*/ 0 h 4409679"/>
              <a:gd name="connsiteX55" fmla="*/ 712216 w 4761797"/>
              <a:gd name="connsiteY55" fmla="*/ 74965 h 4409679"/>
              <a:gd name="connsiteX56" fmla="*/ 1237002 w 4761797"/>
              <a:gd name="connsiteY56" fmla="*/ 599752 h 4409679"/>
              <a:gd name="connsiteX57" fmla="*/ 1311967 w 4761797"/>
              <a:gd name="connsiteY57" fmla="*/ 674728 h 4409679"/>
              <a:gd name="connsiteX58" fmla="*/ 1237002 w 4761797"/>
              <a:gd name="connsiteY58" fmla="*/ 712216 h 4409679"/>
              <a:gd name="connsiteX59" fmla="*/ 712216 w 4761797"/>
              <a:gd name="connsiteY59" fmla="*/ 1274479 h 4409679"/>
              <a:gd name="connsiteX60" fmla="*/ 637239 w 4761797"/>
              <a:gd name="connsiteY60" fmla="*/ 1311967 h 4409679"/>
              <a:gd name="connsiteX61" fmla="*/ 599751 w 4761797"/>
              <a:gd name="connsiteY61" fmla="*/ 1274479 h 4409679"/>
              <a:gd name="connsiteX62" fmla="*/ 37488 w 4761797"/>
              <a:gd name="connsiteY62" fmla="*/ 712216 h 4409679"/>
              <a:gd name="connsiteX63" fmla="*/ 0 w 4761797"/>
              <a:gd name="connsiteY63" fmla="*/ 674728 h 4409679"/>
              <a:gd name="connsiteX64" fmla="*/ 37488 w 4761797"/>
              <a:gd name="connsiteY64" fmla="*/ 599752 h 4409679"/>
              <a:gd name="connsiteX65" fmla="*/ 599751 w 4761797"/>
              <a:gd name="connsiteY65" fmla="*/ 74965 h 4409679"/>
              <a:gd name="connsiteX66" fmla="*/ 637239 w 4761797"/>
              <a:gd name="connsiteY66"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8908 w 4761797"/>
              <a:gd name="connsiteY24" fmla="*/ 2697843 h 4409679"/>
              <a:gd name="connsiteX25" fmla="*/ 374375 w 4761797"/>
              <a:gd name="connsiteY25" fmla="*/ 3596787 h 4409679"/>
              <a:gd name="connsiteX26" fmla="*/ 1417980 w 4761797"/>
              <a:gd name="connsiteY26" fmla="*/ 3559334 h 4409679"/>
              <a:gd name="connsiteX27" fmla="*/ 2759768 w 4761797"/>
              <a:gd name="connsiteY27" fmla="*/ 2922576 h 4409679"/>
              <a:gd name="connsiteX28" fmla="*/ 3952465 w 4761797"/>
              <a:gd name="connsiteY28" fmla="*/ 2023632 h 4409679"/>
              <a:gd name="connsiteX29" fmla="*/ 4138826 w 4761797"/>
              <a:gd name="connsiteY29" fmla="*/ 1798899 h 4409679"/>
              <a:gd name="connsiteX30" fmla="*/ 4474268 w 4761797"/>
              <a:gd name="connsiteY30" fmla="*/ 1087234 h 4409679"/>
              <a:gd name="connsiteX31" fmla="*/ 4138826 w 4761797"/>
              <a:gd name="connsiteY31" fmla="*/ 974873 h 4409679"/>
              <a:gd name="connsiteX32" fmla="*/ 4165395 w 4761797"/>
              <a:gd name="connsiteY32" fmla="*/ 700025 h 4409679"/>
              <a:gd name="connsiteX33" fmla="*/ 4311207 w 4761797"/>
              <a:gd name="connsiteY33" fmla="*/ 708003 h 4409679"/>
              <a:gd name="connsiteX34" fmla="*/ 4697899 w 4761797"/>
              <a:gd name="connsiteY34" fmla="*/ 937420 h 4409679"/>
              <a:gd name="connsiteX35" fmla="*/ 4362458 w 4761797"/>
              <a:gd name="connsiteY35" fmla="*/ 1986178 h 4409679"/>
              <a:gd name="connsiteX36" fmla="*/ 3989735 w 4761797"/>
              <a:gd name="connsiteY36" fmla="*/ 2360738 h 4409679"/>
              <a:gd name="connsiteX37" fmla="*/ 3989253 w 4761797"/>
              <a:gd name="connsiteY37" fmla="*/ 2361116 h 4409679"/>
              <a:gd name="connsiteX38" fmla="*/ 3943902 w 4761797"/>
              <a:gd name="connsiteY38" fmla="*/ 2721741 h 4409679"/>
              <a:gd name="connsiteX39" fmla="*/ 3841218 w 4761797"/>
              <a:gd name="connsiteY39" fmla="*/ 3064677 h 4409679"/>
              <a:gd name="connsiteX40" fmla="*/ 2318452 w 4761797"/>
              <a:gd name="connsiteY40" fmla="*/ 3936717 h 4409679"/>
              <a:gd name="connsiteX41" fmla="*/ 1721994 w 4761797"/>
              <a:gd name="connsiteY41" fmla="*/ 3781140 h 4409679"/>
              <a:gd name="connsiteX42" fmla="*/ 1716163 w 4761797"/>
              <a:gd name="connsiteY42" fmla="*/ 3784067 h 4409679"/>
              <a:gd name="connsiteX43" fmla="*/ 709817 w 4761797"/>
              <a:gd name="connsiteY43" fmla="*/ 4008800 h 4409679"/>
              <a:gd name="connsiteX44" fmla="*/ 113474 w 4761797"/>
              <a:gd name="connsiteY44" fmla="*/ 3746613 h 4409679"/>
              <a:gd name="connsiteX45" fmla="*/ 821638 w 4761797"/>
              <a:gd name="connsiteY45" fmla="*/ 2323284 h 4409679"/>
              <a:gd name="connsiteX46" fmla="*/ 896327 w 4761797"/>
              <a:gd name="connsiteY46" fmla="*/ 1985696 h 4409679"/>
              <a:gd name="connsiteX47" fmla="*/ 1344072 w 4761797"/>
              <a:gd name="connsiteY47" fmla="*/ 1199974 h 4409679"/>
              <a:gd name="connsiteX48" fmla="*/ 2491383 w 4761797"/>
              <a:gd name="connsiteY48" fmla="*/ 779042 h 4409679"/>
              <a:gd name="connsiteX49" fmla="*/ 3075538 w 4761797"/>
              <a:gd name="connsiteY49" fmla="*/ 926370 h 4409679"/>
              <a:gd name="connsiteX50" fmla="*/ 3095617 w 4761797"/>
              <a:gd name="connsiteY50" fmla="*/ 937273 h 4409679"/>
              <a:gd name="connsiteX51" fmla="*/ 3229162 w 4761797"/>
              <a:gd name="connsiteY51" fmla="*/ 887670 h 4409679"/>
              <a:gd name="connsiteX52" fmla="*/ 3617024 w 4761797"/>
              <a:gd name="connsiteY52" fmla="*/ 787593 h 4409679"/>
              <a:gd name="connsiteX53" fmla="*/ 4165395 w 4761797"/>
              <a:gd name="connsiteY53" fmla="*/ 700025 h 4409679"/>
              <a:gd name="connsiteX54" fmla="*/ 637239 w 4761797"/>
              <a:gd name="connsiteY54" fmla="*/ 0 h 4409679"/>
              <a:gd name="connsiteX55" fmla="*/ 712216 w 4761797"/>
              <a:gd name="connsiteY55" fmla="*/ 74965 h 4409679"/>
              <a:gd name="connsiteX56" fmla="*/ 1237002 w 4761797"/>
              <a:gd name="connsiteY56" fmla="*/ 599752 h 4409679"/>
              <a:gd name="connsiteX57" fmla="*/ 1311967 w 4761797"/>
              <a:gd name="connsiteY57" fmla="*/ 674728 h 4409679"/>
              <a:gd name="connsiteX58" fmla="*/ 1237002 w 4761797"/>
              <a:gd name="connsiteY58" fmla="*/ 712216 h 4409679"/>
              <a:gd name="connsiteX59" fmla="*/ 712216 w 4761797"/>
              <a:gd name="connsiteY59" fmla="*/ 1274479 h 4409679"/>
              <a:gd name="connsiteX60" fmla="*/ 637239 w 4761797"/>
              <a:gd name="connsiteY60" fmla="*/ 1311967 h 4409679"/>
              <a:gd name="connsiteX61" fmla="*/ 599751 w 4761797"/>
              <a:gd name="connsiteY61" fmla="*/ 1274479 h 4409679"/>
              <a:gd name="connsiteX62" fmla="*/ 37488 w 4761797"/>
              <a:gd name="connsiteY62" fmla="*/ 712216 h 4409679"/>
              <a:gd name="connsiteX63" fmla="*/ 0 w 4761797"/>
              <a:gd name="connsiteY63" fmla="*/ 674728 h 4409679"/>
              <a:gd name="connsiteX64" fmla="*/ 37488 w 4761797"/>
              <a:gd name="connsiteY64" fmla="*/ 599752 h 4409679"/>
              <a:gd name="connsiteX65" fmla="*/ 599751 w 4761797"/>
              <a:gd name="connsiteY65" fmla="*/ 74965 h 4409679"/>
              <a:gd name="connsiteX66" fmla="*/ 637239 w 4761797"/>
              <a:gd name="connsiteY66" fmla="*/ 0 h 4409679"/>
              <a:gd name="connsiteX0" fmla="*/ 4063449 w 4761797"/>
              <a:gd name="connsiteY0" fmla="*/ 3626137 h 4409679"/>
              <a:gd name="connsiteX1" fmla="*/ 4063449 w 4761797"/>
              <a:gd name="connsiteY1" fmla="*/ 3663453 h 4409679"/>
              <a:gd name="connsiteX2" fmla="*/ 4391441 w 4761797"/>
              <a:gd name="connsiteY2" fmla="*/ 3999250 h 4409679"/>
              <a:gd name="connsiteX3" fmla="*/ 4427884 w 4761797"/>
              <a:gd name="connsiteY3" fmla="*/ 4036566 h 4409679"/>
              <a:gd name="connsiteX4" fmla="*/ 4391441 w 4761797"/>
              <a:gd name="connsiteY4" fmla="*/ 4036566 h 4409679"/>
              <a:gd name="connsiteX5" fmla="*/ 4063449 w 4761797"/>
              <a:gd name="connsiteY5" fmla="*/ 4372363 h 4409679"/>
              <a:gd name="connsiteX6" fmla="*/ 4063449 w 4761797"/>
              <a:gd name="connsiteY6" fmla="*/ 4409679 h 4409679"/>
              <a:gd name="connsiteX7" fmla="*/ 4027005 w 4761797"/>
              <a:gd name="connsiteY7" fmla="*/ 4372363 h 4409679"/>
              <a:gd name="connsiteX8" fmla="*/ 3699013 w 4761797"/>
              <a:gd name="connsiteY8" fmla="*/ 4036566 h 4409679"/>
              <a:gd name="connsiteX9" fmla="*/ 3662570 w 4761797"/>
              <a:gd name="connsiteY9" fmla="*/ 4036566 h 4409679"/>
              <a:gd name="connsiteX10" fmla="*/ 3699013 w 4761797"/>
              <a:gd name="connsiteY10" fmla="*/ 3999250 h 4409679"/>
              <a:gd name="connsiteX11" fmla="*/ 4027005 w 4761797"/>
              <a:gd name="connsiteY11" fmla="*/ 3663453 h 4409679"/>
              <a:gd name="connsiteX12" fmla="*/ 4063449 w 4761797"/>
              <a:gd name="connsiteY12" fmla="*/ 3626137 h 4409679"/>
              <a:gd name="connsiteX13" fmla="*/ 4138826 w 4761797"/>
              <a:gd name="connsiteY13" fmla="*/ 974873 h 4409679"/>
              <a:gd name="connsiteX14" fmla="*/ 3691564 w 4761797"/>
              <a:gd name="connsiteY14" fmla="*/ 1049781 h 4409679"/>
              <a:gd name="connsiteX15" fmla="*/ 3393393 w 4761797"/>
              <a:gd name="connsiteY15" fmla="*/ 1124699 h 4409679"/>
              <a:gd name="connsiteX16" fmla="*/ 3466595 w 4761797"/>
              <a:gd name="connsiteY16" fmla="*/ 1193397 h 4409679"/>
              <a:gd name="connsiteX17" fmla="*/ 3582738 w 4761797"/>
              <a:gd name="connsiteY17" fmla="*/ 1312220 h 4409679"/>
              <a:gd name="connsiteX18" fmla="*/ 3881231 w 4761797"/>
              <a:gd name="connsiteY18" fmla="*/ 1761204 h 4409679"/>
              <a:gd name="connsiteX19" fmla="*/ 3806611 w 4761797"/>
              <a:gd name="connsiteY19" fmla="*/ 1873450 h 4409679"/>
              <a:gd name="connsiteX20" fmla="*/ 2649956 w 4761797"/>
              <a:gd name="connsiteY20" fmla="*/ 2734000 h 4409679"/>
              <a:gd name="connsiteX21" fmla="*/ 1344072 w 4761797"/>
              <a:gd name="connsiteY21" fmla="*/ 3370057 h 4409679"/>
              <a:gd name="connsiteX22" fmla="*/ 1232136 w 4761797"/>
              <a:gd name="connsiteY22" fmla="*/ 3407476 h 4409679"/>
              <a:gd name="connsiteX23" fmla="*/ 882338 w 4761797"/>
              <a:gd name="connsiteY23" fmla="*/ 2752706 h 4409679"/>
              <a:gd name="connsiteX24" fmla="*/ 858908 w 4761797"/>
              <a:gd name="connsiteY24" fmla="*/ 2697843 h 4409679"/>
              <a:gd name="connsiteX25" fmla="*/ 374375 w 4761797"/>
              <a:gd name="connsiteY25" fmla="*/ 3596787 h 4409679"/>
              <a:gd name="connsiteX26" fmla="*/ 1417980 w 4761797"/>
              <a:gd name="connsiteY26" fmla="*/ 3559334 h 4409679"/>
              <a:gd name="connsiteX27" fmla="*/ 2759768 w 4761797"/>
              <a:gd name="connsiteY27" fmla="*/ 2922576 h 4409679"/>
              <a:gd name="connsiteX28" fmla="*/ 3952465 w 4761797"/>
              <a:gd name="connsiteY28" fmla="*/ 2023632 h 4409679"/>
              <a:gd name="connsiteX29" fmla="*/ 4138826 w 4761797"/>
              <a:gd name="connsiteY29" fmla="*/ 1798899 h 4409679"/>
              <a:gd name="connsiteX30" fmla="*/ 4474268 w 4761797"/>
              <a:gd name="connsiteY30" fmla="*/ 1087234 h 4409679"/>
              <a:gd name="connsiteX31" fmla="*/ 4138826 w 4761797"/>
              <a:gd name="connsiteY31" fmla="*/ 974873 h 4409679"/>
              <a:gd name="connsiteX32" fmla="*/ 4165395 w 4761797"/>
              <a:gd name="connsiteY32" fmla="*/ 700025 h 4409679"/>
              <a:gd name="connsiteX33" fmla="*/ 4311207 w 4761797"/>
              <a:gd name="connsiteY33" fmla="*/ 708003 h 4409679"/>
              <a:gd name="connsiteX34" fmla="*/ 4697899 w 4761797"/>
              <a:gd name="connsiteY34" fmla="*/ 937420 h 4409679"/>
              <a:gd name="connsiteX35" fmla="*/ 4362458 w 4761797"/>
              <a:gd name="connsiteY35" fmla="*/ 1986178 h 4409679"/>
              <a:gd name="connsiteX36" fmla="*/ 3989735 w 4761797"/>
              <a:gd name="connsiteY36" fmla="*/ 2360738 h 4409679"/>
              <a:gd name="connsiteX37" fmla="*/ 3989253 w 4761797"/>
              <a:gd name="connsiteY37" fmla="*/ 2361116 h 4409679"/>
              <a:gd name="connsiteX38" fmla="*/ 3943902 w 4761797"/>
              <a:gd name="connsiteY38" fmla="*/ 2721741 h 4409679"/>
              <a:gd name="connsiteX39" fmla="*/ 3841218 w 4761797"/>
              <a:gd name="connsiteY39" fmla="*/ 3064677 h 4409679"/>
              <a:gd name="connsiteX40" fmla="*/ 2318452 w 4761797"/>
              <a:gd name="connsiteY40" fmla="*/ 3936717 h 4409679"/>
              <a:gd name="connsiteX41" fmla="*/ 1721994 w 4761797"/>
              <a:gd name="connsiteY41" fmla="*/ 3781140 h 4409679"/>
              <a:gd name="connsiteX42" fmla="*/ 1716163 w 4761797"/>
              <a:gd name="connsiteY42" fmla="*/ 3784067 h 4409679"/>
              <a:gd name="connsiteX43" fmla="*/ 709817 w 4761797"/>
              <a:gd name="connsiteY43" fmla="*/ 4008800 h 4409679"/>
              <a:gd name="connsiteX44" fmla="*/ 113474 w 4761797"/>
              <a:gd name="connsiteY44" fmla="*/ 3746613 h 4409679"/>
              <a:gd name="connsiteX45" fmla="*/ 821638 w 4761797"/>
              <a:gd name="connsiteY45" fmla="*/ 2323284 h 4409679"/>
              <a:gd name="connsiteX46" fmla="*/ 896327 w 4761797"/>
              <a:gd name="connsiteY46" fmla="*/ 1985696 h 4409679"/>
              <a:gd name="connsiteX47" fmla="*/ 1344072 w 4761797"/>
              <a:gd name="connsiteY47" fmla="*/ 1199974 h 4409679"/>
              <a:gd name="connsiteX48" fmla="*/ 2491383 w 4761797"/>
              <a:gd name="connsiteY48" fmla="*/ 779042 h 4409679"/>
              <a:gd name="connsiteX49" fmla="*/ 3075538 w 4761797"/>
              <a:gd name="connsiteY49" fmla="*/ 926370 h 4409679"/>
              <a:gd name="connsiteX50" fmla="*/ 3095617 w 4761797"/>
              <a:gd name="connsiteY50" fmla="*/ 937273 h 4409679"/>
              <a:gd name="connsiteX51" fmla="*/ 3229162 w 4761797"/>
              <a:gd name="connsiteY51" fmla="*/ 887670 h 4409679"/>
              <a:gd name="connsiteX52" fmla="*/ 3617024 w 4761797"/>
              <a:gd name="connsiteY52" fmla="*/ 787593 h 4409679"/>
              <a:gd name="connsiteX53" fmla="*/ 4165395 w 4761797"/>
              <a:gd name="connsiteY53" fmla="*/ 700025 h 4409679"/>
              <a:gd name="connsiteX54" fmla="*/ 637239 w 4761797"/>
              <a:gd name="connsiteY54" fmla="*/ 0 h 4409679"/>
              <a:gd name="connsiteX55" fmla="*/ 712216 w 4761797"/>
              <a:gd name="connsiteY55" fmla="*/ 74965 h 4409679"/>
              <a:gd name="connsiteX56" fmla="*/ 1237002 w 4761797"/>
              <a:gd name="connsiteY56" fmla="*/ 599752 h 4409679"/>
              <a:gd name="connsiteX57" fmla="*/ 1311967 w 4761797"/>
              <a:gd name="connsiteY57" fmla="*/ 674728 h 4409679"/>
              <a:gd name="connsiteX58" fmla="*/ 1237002 w 4761797"/>
              <a:gd name="connsiteY58" fmla="*/ 712216 h 4409679"/>
              <a:gd name="connsiteX59" fmla="*/ 712216 w 4761797"/>
              <a:gd name="connsiteY59" fmla="*/ 1274479 h 4409679"/>
              <a:gd name="connsiteX60" fmla="*/ 637239 w 4761797"/>
              <a:gd name="connsiteY60" fmla="*/ 1311967 h 4409679"/>
              <a:gd name="connsiteX61" fmla="*/ 599751 w 4761797"/>
              <a:gd name="connsiteY61" fmla="*/ 1274479 h 4409679"/>
              <a:gd name="connsiteX62" fmla="*/ 37488 w 4761797"/>
              <a:gd name="connsiteY62" fmla="*/ 712216 h 4409679"/>
              <a:gd name="connsiteX63" fmla="*/ 0 w 4761797"/>
              <a:gd name="connsiteY63" fmla="*/ 674728 h 4409679"/>
              <a:gd name="connsiteX64" fmla="*/ 37488 w 4761797"/>
              <a:gd name="connsiteY64" fmla="*/ 599752 h 4409679"/>
              <a:gd name="connsiteX65" fmla="*/ 599751 w 4761797"/>
              <a:gd name="connsiteY65" fmla="*/ 74965 h 4409679"/>
              <a:gd name="connsiteX66" fmla="*/ 637239 w 4761797"/>
              <a:gd name="connsiteY66" fmla="*/ 0 h 44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61797" h="4409679">
                <a:moveTo>
                  <a:pt x="4063449" y="3626137"/>
                </a:moveTo>
                <a:lnTo>
                  <a:pt x="4063449" y="3663453"/>
                </a:lnTo>
                <a:cubicBezTo>
                  <a:pt x="4063449" y="3850010"/>
                  <a:pt x="4209223" y="3999250"/>
                  <a:pt x="4391441" y="3999250"/>
                </a:cubicBezTo>
                <a:cubicBezTo>
                  <a:pt x="4427884" y="3999250"/>
                  <a:pt x="4427884" y="3999250"/>
                  <a:pt x="4427884" y="4036566"/>
                </a:cubicBezTo>
                <a:lnTo>
                  <a:pt x="4391441" y="4036566"/>
                </a:lnTo>
                <a:cubicBezTo>
                  <a:pt x="4209223" y="4036566"/>
                  <a:pt x="4063449" y="4185807"/>
                  <a:pt x="4063449" y="4372363"/>
                </a:cubicBezTo>
                <a:lnTo>
                  <a:pt x="4063449" y="4409679"/>
                </a:lnTo>
                <a:cubicBezTo>
                  <a:pt x="4027005" y="4409679"/>
                  <a:pt x="4027005" y="4409679"/>
                  <a:pt x="4027005" y="4372363"/>
                </a:cubicBezTo>
                <a:cubicBezTo>
                  <a:pt x="4027005" y="4185807"/>
                  <a:pt x="3881231" y="4036566"/>
                  <a:pt x="3699013" y="4036566"/>
                </a:cubicBezTo>
                <a:lnTo>
                  <a:pt x="3662570" y="4036566"/>
                </a:lnTo>
                <a:cubicBezTo>
                  <a:pt x="3662570" y="3999250"/>
                  <a:pt x="3699013" y="3999250"/>
                  <a:pt x="3699013" y="3999250"/>
                </a:cubicBezTo>
                <a:cubicBezTo>
                  <a:pt x="3881231" y="3999250"/>
                  <a:pt x="4027005" y="3850010"/>
                  <a:pt x="4027005" y="3663453"/>
                </a:cubicBezTo>
                <a:cubicBezTo>
                  <a:pt x="4027005" y="3663453"/>
                  <a:pt x="4027005" y="3626137"/>
                  <a:pt x="4063449" y="3626137"/>
                </a:cubicBezTo>
                <a:close/>
                <a:moveTo>
                  <a:pt x="4138826" y="974873"/>
                </a:moveTo>
                <a:cubicBezTo>
                  <a:pt x="3989735" y="974873"/>
                  <a:pt x="3840655" y="1012327"/>
                  <a:pt x="3691564" y="1049781"/>
                </a:cubicBezTo>
                <a:cubicBezTo>
                  <a:pt x="3579754" y="1087234"/>
                  <a:pt x="3505203" y="1087234"/>
                  <a:pt x="3393393" y="1124699"/>
                </a:cubicBezTo>
                <a:lnTo>
                  <a:pt x="3466595" y="1193397"/>
                </a:lnTo>
                <a:cubicBezTo>
                  <a:pt x="3506658" y="1230520"/>
                  <a:pt x="3545427" y="1270128"/>
                  <a:pt x="3582738" y="1312220"/>
                </a:cubicBezTo>
                <a:cubicBezTo>
                  <a:pt x="3694674" y="1424466"/>
                  <a:pt x="3806611" y="1611539"/>
                  <a:pt x="3881231" y="1761204"/>
                </a:cubicBezTo>
                <a:cubicBezTo>
                  <a:pt x="3872490" y="1801333"/>
                  <a:pt x="3843915" y="1836031"/>
                  <a:pt x="3806611" y="1873450"/>
                </a:cubicBezTo>
                <a:cubicBezTo>
                  <a:pt x="3470802" y="2210189"/>
                  <a:pt x="3060385" y="2472088"/>
                  <a:pt x="2649956" y="2734000"/>
                </a:cubicBezTo>
                <a:cubicBezTo>
                  <a:pt x="2239538" y="2995911"/>
                  <a:pt x="1791805" y="3220403"/>
                  <a:pt x="1344072" y="3370057"/>
                </a:cubicBezTo>
                <a:cubicBezTo>
                  <a:pt x="1313560" y="3386386"/>
                  <a:pt x="1295293" y="3393189"/>
                  <a:pt x="1232136" y="3407476"/>
                </a:cubicBezTo>
                <a:cubicBezTo>
                  <a:pt x="1064232" y="3220397"/>
                  <a:pt x="942969" y="2995905"/>
                  <a:pt x="882338" y="2752706"/>
                </a:cubicBezTo>
                <a:lnTo>
                  <a:pt x="858908" y="2697843"/>
                </a:lnTo>
                <a:cubicBezTo>
                  <a:pt x="448915" y="3109856"/>
                  <a:pt x="262554" y="3484415"/>
                  <a:pt x="374375" y="3596787"/>
                </a:cubicBezTo>
                <a:cubicBezTo>
                  <a:pt x="448915" y="3746613"/>
                  <a:pt x="821638" y="3746613"/>
                  <a:pt x="1417980" y="3559334"/>
                </a:cubicBezTo>
                <a:cubicBezTo>
                  <a:pt x="1865243" y="3409508"/>
                  <a:pt x="2349776" y="3184775"/>
                  <a:pt x="2759768" y="2922576"/>
                </a:cubicBezTo>
                <a:cubicBezTo>
                  <a:pt x="3207031" y="2660390"/>
                  <a:pt x="3579754" y="2360738"/>
                  <a:pt x="3952465" y="2023632"/>
                </a:cubicBezTo>
                <a:cubicBezTo>
                  <a:pt x="4027017" y="1948725"/>
                  <a:pt x="4101557" y="1873818"/>
                  <a:pt x="4138826" y="1798899"/>
                </a:cubicBezTo>
                <a:cubicBezTo>
                  <a:pt x="4474268" y="1424340"/>
                  <a:pt x="4511549" y="1162153"/>
                  <a:pt x="4474268" y="1087234"/>
                </a:cubicBezTo>
                <a:cubicBezTo>
                  <a:pt x="4436998" y="1049781"/>
                  <a:pt x="4325188" y="974873"/>
                  <a:pt x="4138826" y="974873"/>
                </a:cubicBezTo>
                <a:close/>
                <a:moveTo>
                  <a:pt x="4165395" y="700025"/>
                </a:moveTo>
                <a:cubicBezTo>
                  <a:pt x="4217154" y="699514"/>
                  <a:pt x="4265782" y="702149"/>
                  <a:pt x="4311207" y="708003"/>
                </a:cubicBezTo>
                <a:cubicBezTo>
                  <a:pt x="4492909" y="731407"/>
                  <a:pt x="4623359" y="806315"/>
                  <a:pt x="4697899" y="937420"/>
                </a:cubicBezTo>
                <a:cubicBezTo>
                  <a:pt x="4846991" y="1199606"/>
                  <a:pt x="4735181" y="1536712"/>
                  <a:pt x="4362458" y="1986178"/>
                </a:cubicBezTo>
                <a:cubicBezTo>
                  <a:pt x="4250637" y="2136004"/>
                  <a:pt x="4101557" y="2248377"/>
                  <a:pt x="3989735" y="2360738"/>
                </a:cubicBezTo>
                <a:lnTo>
                  <a:pt x="3989253" y="2361116"/>
                </a:lnTo>
                <a:lnTo>
                  <a:pt x="3943902" y="2721741"/>
                </a:lnTo>
                <a:cubicBezTo>
                  <a:pt x="3915895" y="2839187"/>
                  <a:pt x="3878557" y="2951938"/>
                  <a:pt x="3841218" y="3064677"/>
                </a:cubicBezTo>
                <a:cubicBezTo>
                  <a:pt x="3533164" y="3656601"/>
                  <a:pt x="2931059" y="3973711"/>
                  <a:pt x="2318452" y="3936717"/>
                </a:cubicBezTo>
                <a:lnTo>
                  <a:pt x="1721994" y="3781140"/>
                </a:lnTo>
                <a:lnTo>
                  <a:pt x="1716163" y="3784067"/>
                </a:lnTo>
                <a:cubicBezTo>
                  <a:pt x="1380711" y="3896428"/>
                  <a:pt x="1045269" y="3971347"/>
                  <a:pt x="709817" y="4008800"/>
                </a:cubicBezTo>
                <a:cubicBezTo>
                  <a:pt x="411645" y="4008800"/>
                  <a:pt x="225284" y="3896428"/>
                  <a:pt x="113474" y="3746613"/>
                </a:cubicBezTo>
                <a:cubicBezTo>
                  <a:pt x="-72887" y="3484415"/>
                  <a:pt x="150744" y="2922576"/>
                  <a:pt x="821638" y="2323284"/>
                </a:cubicBezTo>
                <a:lnTo>
                  <a:pt x="896327" y="1985696"/>
                </a:lnTo>
                <a:cubicBezTo>
                  <a:pt x="970959" y="1686366"/>
                  <a:pt x="1120199" y="1387047"/>
                  <a:pt x="1344072" y="1199974"/>
                </a:cubicBezTo>
                <a:cubicBezTo>
                  <a:pt x="1679869" y="900643"/>
                  <a:pt x="2090286" y="760344"/>
                  <a:pt x="2491383" y="779042"/>
                </a:cubicBezTo>
                <a:cubicBezTo>
                  <a:pt x="2691932" y="788397"/>
                  <a:pt x="2890147" y="837507"/>
                  <a:pt x="3075538" y="926370"/>
                </a:cubicBezTo>
                <a:lnTo>
                  <a:pt x="3095617" y="937273"/>
                </a:lnTo>
                <a:lnTo>
                  <a:pt x="3229162" y="887670"/>
                </a:lnTo>
                <a:cubicBezTo>
                  <a:pt x="3358446" y="843774"/>
                  <a:pt x="3477253" y="815684"/>
                  <a:pt x="3617024" y="787593"/>
                </a:cubicBezTo>
                <a:cubicBezTo>
                  <a:pt x="3826672" y="731404"/>
                  <a:pt x="4010119" y="701558"/>
                  <a:pt x="4165395" y="700025"/>
                </a:cubicBezTo>
                <a:close/>
                <a:moveTo>
                  <a:pt x="637239" y="0"/>
                </a:moveTo>
                <a:cubicBezTo>
                  <a:pt x="674728" y="0"/>
                  <a:pt x="712216" y="37488"/>
                  <a:pt x="712216" y="74965"/>
                </a:cubicBezTo>
                <a:cubicBezTo>
                  <a:pt x="712216" y="374846"/>
                  <a:pt x="937121" y="599752"/>
                  <a:pt x="1237002" y="599752"/>
                </a:cubicBezTo>
                <a:cubicBezTo>
                  <a:pt x="1274479" y="599752"/>
                  <a:pt x="1311967" y="637239"/>
                  <a:pt x="1311967" y="674728"/>
                </a:cubicBezTo>
                <a:cubicBezTo>
                  <a:pt x="1311967" y="674728"/>
                  <a:pt x="1274479" y="712216"/>
                  <a:pt x="1237002" y="712216"/>
                </a:cubicBezTo>
                <a:cubicBezTo>
                  <a:pt x="937121" y="712216"/>
                  <a:pt x="712216" y="937121"/>
                  <a:pt x="712216" y="1274479"/>
                </a:cubicBezTo>
                <a:cubicBezTo>
                  <a:pt x="712216" y="1274479"/>
                  <a:pt x="674728" y="1311967"/>
                  <a:pt x="637239" y="1311967"/>
                </a:cubicBezTo>
                <a:lnTo>
                  <a:pt x="599751" y="1274479"/>
                </a:lnTo>
                <a:cubicBezTo>
                  <a:pt x="599751" y="937121"/>
                  <a:pt x="337358" y="712216"/>
                  <a:pt x="37488" y="712216"/>
                </a:cubicBezTo>
                <a:lnTo>
                  <a:pt x="0" y="674728"/>
                </a:lnTo>
                <a:cubicBezTo>
                  <a:pt x="0" y="637239"/>
                  <a:pt x="0" y="599752"/>
                  <a:pt x="37488" y="599752"/>
                </a:cubicBezTo>
                <a:cubicBezTo>
                  <a:pt x="337358" y="599752"/>
                  <a:pt x="599751" y="374846"/>
                  <a:pt x="599751" y="74965"/>
                </a:cubicBezTo>
                <a:cubicBezTo>
                  <a:pt x="599751" y="37488"/>
                  <a:pt x="637239" y="0"/>
                  <a:pt x="637239"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 name="Group 4">
            <a:extLst>
              <a:ext uri="{FF2B5EF4-FFF2-40B4-BE49-F238E27FC236}">
                <a16:creationId xmlns:a16="http://schemas.microsoft.com/office/drawing/2014/main" id="{1BEE9B70-5938-468E-8667-BCE1438CB66A}"/>
              </a:ext>
            </a:extLst>
          </p:cNvPr>
          <p:cNvGrpSpPr/>
          <p:nvPr/>
        </p:nvGrpSpPr>
        <p:grpSpPr>
          <a:xfrm>
            <a:off x="6837959" y="3258151"/>
            <a:ext cx="871912" cy="1298648"/>
            <a:chOff x="6690034" y="1281804"/>
            <a:chExt cx="871912" cy="1298648"/>
          </a:xfrm>
        </p:grpSpPr>
        <p:sp>
          <p:nvSpPr>
            <p:cNvPr id="46" name="Arrow: Up 45">
              <a:extLst>
                <a:ext uri="{FF2B5EF4-FFF2-40B4-BE49-F238E27FC236}">
                  <a16:creationId xmlns:a16="http://schemas.microsoft.com/office/drawing/2014/main" id="{AB8448A6-C087-4EE2-B0AD-9C3094AF3160}"/>
                </a:ext>
              </a:extLst>
            </p:cNvPr>
            <p:cNvSpPr/>
            <p:nvPr/>
          </p:nvSpPr>
          <p:spPr bwMode="auto">
            <a:xfrm>
              <a:off x="7066614" y="1847158"/>
              <a:ext cx="136188" cy="290264"/>
            </a:xfrm>
            <a:custGeom>
              <a:avLst/>
              <a:gdLst>
                <a:gd name="connsiteX0" fmla="*/ 0 w 272376"/>
                <a:gd name="connsiteY0" fmla="*/ 148434 h 438698"/>
                <a:gd name="connsiteX1" fmla="*/ 136188 w 272376"/>
                <a:gd name="connsiteY1" fmla="*/ 0 h 438698"/>
                <a:gd name="connsiteX2" fmla="*/ 272376 w 272376"/>
                <a:gd name="connsiteY2" fmla="*/ 148434 h 438698"/>
                <a:gd name="connsiteX3" fmla="*/ 204282 w 272376"/>
                <a:gd name="connsiteY3" fmla="*/ 148434 h 438698"/>
                <a:gd name="connsiteX4" fmla="*/ 204282 w 272376"/>
                <a:gd name="connsiteY4" fmla="*/ 438698 h 438698"/>
                <a:gd name="connsiteX5" fmla="*/ 68094 w 272376"/>
                <a:gd name="connsiteY5" fmla="*/ 438698 h 438698"/>
                <a:gd name="connsiteX6" fmla="*/ 68094 w 272376"/>
                <a:gd name="connsiteY6" fmla="*/ 148434 h 438698"/>
                <a:gd name="connsiteX7" fmla="*/ 0 w 272376"/>
                <a:gd name="connsiteY7" fmla="*/ 148434 h 438698"/>
                <a:gd name="connsiteX0" fmla="*/ 0 w 204282"/>
                <a:gd name="connsiteY0" fmla="*/ 148434 h 438698"/>
                <a:gd name="connsiteX1" fmla="*/ 68094 w 204282"/>
                <a:gd name="connsiteY1" fmla="*/ 0 h 438698"/>
                <a:gd name="connsiteX2" fmla="*/ 204282 w 204282"/>
                <a:gd name="connsiteY2" fmla="*/ 148434 h 438698"/>
                <a:gd name="connsiteX3" fmla="*/ 136188 w 204282"/>
                <a:gd name="connsiteY3" fmla="*/ 148434 h 438698"/>
                <a:gd name="connsiteX4" fmla="*/ 136188 w 204282"/>
                <a:gd name="connsiteY4" fmla="*/ 438698 h 438698"/>
                <a:gd name="connsiteX5" fmla="*/ 0 w 204282"/>
                <a:gd name="connsiteY5" fmla="*/ 438698 h 438698"/>
                <a:gd name="connsiteX6" fmla="*/ 0 w 204282"/>
                <a:gd name="connsiteY6" fmla="*/ 148434 h 438698"/>
                <a:gd name="connsiteX0" fmla="*/ 0 w 136188"/>
                <a:gd name="connsiteY0" fmla="*/ 148434 h 438698"/>
                <a:gd name="connsiteX1" fmla="*/ 68094 w 136188"/>
                <a:gd name="connsiteY1" fmla="*/ 0 h 438698"/>
                <a:gd name="connsiteX2" fmla="*/ 136188 w 136188"/>
                <a:gd name="connsiteY2" fmla="*/ 148434 h 438698"/>
                <a:gd name="connsiteX3" fmla="*/ 136188 w 136188"/>
                <a:gd name="connsiteY3" fmla="*/ 438698 h 438698"/>
                <a:gd name="connsiteX4" fmla="*/ 0 w 136188"/>
                <a:gd name="connsiteY4" fmla="*/ 438698 h 438698"/>
                <a:gd name="connsiteX5" fmla="*/ 0 w 136188"/>
                <a:gd name="connsiteY5" fmla="*/ 148434 h 438698"/>
                <a:gd name="connsiteX0" fmla="*/ 0 w 136188"/>
                <a:gd name="connsiteY0" fmla="*/ 0 h 290264"/>
                <a:gd name="connsiteX1" fmla="*/ 136188 w 136188"/>
                <a:gd name="connsiteY1" fmla="*/ 0 h 290264"/>
                <a:gd name="connsiteX2" fmla="*/ 136188 w 136188"/>
                <a:gd name="connsiteY2" fmla="*/ 290264 h 290264"/>
                <a:gd name="connsiteX3" fmla="*/ 0 w 136188"/>
                <a:gd name="connsiteY3" fmla="*/ 290264 h 290264"/>
                <a:gd name="connsiteX4" fmla="*/ 0 w 136188"/>
                <a:gd name="connsiteY4" fmla="*/ 0 h 290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88" h="290264">
                  <a:moveTo>
                    <a:pt x="0" y="0"/>
                  </a:moveTo>
                  <a:lnTo>
                    <a:pt x="136188" y="0"/>
                  </a:lnTo>
                  <a:lnTo>
                    <a:pt x="136188" y="290264"/>
                  </a:lnTo>
                  <a:lnTo>
                    <a:pt x="0" y="290264"/>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Freeform 182">
              <a:extLst>
                <a:ext uri="{FF2B5EF4-FFF2-40B4-BE49-F238E27FC236}">
                  <a16:creationId xmlns:a16="http://schemas.microsoft.com/office/drawing/2014/main" id="{A229E54D-B24A-4D6E-A486-A3409C93FBD0}"/>
                </a:ext>
              </a:extLst>
            </p:cNvPr>
            <p:cNvSpPr/>
            <p:nvPr/>
          </p:nvSpPr>
          <p:spPr bwMode="auto">
            <a:xfrm>
              <a:off x="6868414" y="1904821"/>
              <a:ext cx="526786" cy="6756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Freeform 146">
              <a:extLst>
                <a:ext uri="{FF2B5EF4-FFF2-40B4-BE49-F238E27FC236}">
                  <a16:creationId xmlns:a16="http://schemas.microsoft.com/office/drawing/2014/main" id="{72E088C4-A8DC-4FC3-B5F6-08522E726173}"/>
                </a:ext>
              </a:extLst>
            </p:cNvPr>
            <p:cNvSpPr>
              <a:spLocks noChangeAspect="1"/>
            </p:cNvSpPr>
            <p:nvPr/>
          </p:nvSpPr>
          <p:spPr bwMode="auto">
            <a:xfrm>
              <a:off x="6690034" y="1281804"/>
              <a:ext cx="871912" cy="552190"/>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961" b="1" i="0" u="none" strike="noStrike" kern="120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4" name="Arrow: Up 3">
              <a:extLst>
                <a:ext uri="{FF2B5EF4-FFF2-40B4-BE49-F238E27FC236}">
                  <a16:creationId xmlns:a16="http://schemas.microsoft.com/office/drawing/2014/main" id="{6A8DDB47-11EC-45EF-B31D-59CE5B429AC9}"/>
                </a:ext>
              </a:extLst>
            </p:cNvPr>
            <p:cNvSpPr/>
            <p:nvPr/>
          </p:nvSpPr>
          <p:spPr bwMode="auto">
            <a:xfrm>
              <a:off x="6998520" y="1585232"/>
              <a:ext cx="272376" cy="438698"/>
            </a:xfrm>
            <a:prstGeom prst="upArrow">
              <a:avLst>
                <a:gd name="adj1" fmla="val 50000"/>
                <a:gd name="adj2" fmla="val 5449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4" name="Group 53">
            <a:extLst>
              <a:ext uri="{FF2B5EF4-FFF2-40B4-BE49-F238E27FC236}">
                <a16:creationId xmlns:a16="http://schemas.microsoft.com/office/drawing/2014/main" id="{898C8A13-9BA7-4216-9E78-671A4372F19A}"/>
              </a:ext>
            </a:extLst>
          </p:cNvPr>
          <p:cNvGrpSpPr/>
          <p:nvPr/>
        </p:nvGrpSpPr>
        <p:grpSpPr>
          <a:xfrm>
            <a:off x="4461718" y="3510206"/>
            <a:ext cx="979603" cy="979603"/>
            <a:chOff x="4088333" y="2853036"/>
            <a:chExt cx="979603" cy="979603"/>
          </a:xfrm>
        </p:grpSpPr>
        <p:sp>
          <p:nvSpPr>
            <p:cNvPr id="47" name="Freeform 182">
              <a:extLst>
                <a:ext uri="{FF2B5EF4-FFF2-40B4-BE49-F238E27FC236}">
                  <a16:creationId xmlns:a16="http://schemas.microsoft.com/office/drawing/2014/main" id="{184F5D33-8A3C-4892-AE93-E5B0376622F0}"/>
                </a:ext>
              </a:extLst>
            </p:cNvPr>
            <p:cNvSpPr/>
            <p:nvPr/>
          </p:nvSpPr>
          <p:spPr bwMode="auto">
            <a:xfrm>
              <a:off x="4214029" y="2933817"/>
              <a:ext cx="526786" cy="675631"/>
            </a:xfrm>
            <a:custGeom>
              <a:avLst/>
              <a:gdLst>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143359 h 1866625"/>
                <a:gd name="connsiteX30" fmla="*/ 21049 w 1455401"/>
                <a:gd name="connsiteY30" fmla="*/ 1033051 h 1866625"/>
                <a:gd name="connsiteX31" fmla="*/ 15633 w 1455401"/>
                <a:gd name="connsiteY31" fmla="*/ 1030526 h 1866625"/>
                <a:gd name="connsiteX32" fmla="*/ 0 w 1455401"/>
                <a:gd name="connsiteY32" fmla="*/ 1017423 h 1866625"/>
                <a:gd name="connsiteX33" fmla="*/ 1 w 1455401"/>
                <a:gd name="connsiteY33" fmla="*/ 296841 h 1866625"/>
                <a:gd name="connsiteX34" fmla="*/ 0 w 1455401"/>
                <a:gd name="connsiteY34" fmla="*/ 296838 h 1866625"/>
                <a:gd name="connsiteX35" fmla="*/ 1 w 1455401"/>
                <a:gd name="connsiteY35" fmla="*/ 296835 h 1866625"/>
                <a:gd name="connsiteX36" fmla="*/ 3758 w 1455401"/>
                <a:gd name="connsiteY36" fmla="*/ 266488 h 1866625"/>
                <a:gd name="connsiteX37" fmla="*/ 727700 w 1455401"/>
                <a:gd name="connsiteY3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5633 w 1455401"/>
                <a:gd name="connsiteY28" fmla="*/ 1140834 h 1866625"/>
                <a:gd name="connsiteX29" fmla="*/ 21049 w 1455401"/>
                <a:gd name="connsiteY29" fmla="*/ 1033051 h 1866625"/>
                <a:gd name="connsiteX30" fmla="*/ 15633 w 1455401"/>
                <a:gd name="connsiteY30" fmla="*/ 1030526 h 1866625"/>
                <a:gd name="connsiteX31" fmla="*/ 0 w 1455401"/>
                <a:gd name="connsiteY31" fmla="*/ 1017423 h 1866625"/>
                <a:gd name="connsiteX32" fmla="*/ 1 w 1455401"/>
                <a:gd name="connsiteY32" fmla="*/ 296841 h 1866625"/>
                <a:gd name="connsiteX33" fmla="*/ 0 w 1455401"/>
                <a:gd name="connsiteY33" fmla="*/ 296838 h 1866625"/>
                <a:gd name="connsiteX34" fmla="*/ 1 w 1455401"/>
                <a:gd name="connsiteY34" fmla="*/ 296835 h 1866625"/>
                <a:gd name="connsiteX35" fmla="*/ 3758 w 1455401"/>
                <a:gd name="connsiteY35" fmla="*/ 266488 h 1866625"/>
                <a:gd name="connsiteX36" fmla="*/ 727700 w 1455401"/>
                <a:gd name="connsiteY3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15633 w 1455401"/>
                <a:gd name="connsiteY29" fmla="*/ 1030526 h 1866625"/>
                <a:gd name="connsiteX30" fmla="*/ 0 w 1455401"/>
                <a:gd name="connsiteY30" fmla="*/ 1017423 h 1866625"/>
                <a:gd name="connsiteX31" fmla="*/ 1 w 1455401"/>
                <a:gd name="connsiteY31" fmla="*/ 296841 h 1866625"/>
                <a:gd name="connsiteX32" fmla="*/ 0 w 1455401"/>
                <a:gd name="connsiteY32" fmla="*/ 296838 h 1866625"/>
                <a:gd name="connsiteX33" fmla="*/ 1 w 1455401"/>
                <a:gd name="connsiteY33" fmla="*/ 296835 h 1866625"/>
                <a:gd name="connsiteX34" fmla="*/ 3758 w 1455401"/>
                <a:gd name="connsiteY34" fmla="*/ 266488 h 1866625"/>
                <a:gd name="connsiteX35" fmla="*/ 727700 w 1455401"/>
                <a:gd name="connsiteY35"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21049 w 1455401"/>
                <a:gd name="connsiteY28" fmla="*/ 1033051 h 1866625"/>
                <a:gd name="connsiteX29" fmla="*/ 0 w 1455401"/>
                <a:gd name="connsiteY29" fmla="*/ 1017423 h 1866625"/>
                <a:gd name="connsiteX30" fmla="*/ 1 w 1455401"/>
                <a:gd name="connsiteY30" fmla="*/ 296841 h 1866625"/>
                <a:gd name="connsiteX31" fmla="*/ 0 w 1455401"/>
                <a:gd name="connsiteY31" fmla="*/ 296838 h 1866625"/>
                <a:gd name="connsiteX32" fmla="*/ 1 w 1455401"/>
                <a:gd name="connsiteY32" fmla="*/ 296835 h 1866625"/>
                <a:gd name="connsiteX33" fmla="*/ 3758 w 1455401"/>
                <a:gd name="connsiteY33" fmla="*/ 266488 h 1866625"/>
                <a:gd name="connsiteX34" fmla="*/ 727700 w 1455401"/>
                <a:gd name="connsiteY34"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0 w 1455401"/>
                <a:gd name="connsiteY28" fmla="*/ 1017423 h 1866625"/>
                <a:gd name="connsiteX29" fmla="*/ 1 w 1455401"/>
                <a:gd name="connsiteY29" fmla="*/ 296841 h 1866625"/>
                <a:gd name="connsiteX30" fmla="*/ 0 w 1455401"/>
                <a:gd name="connsiteY30" fmla="*/ 296838 h 1866625"/>
                <a:gd name="connsiteX31" fmla="*/ 1 w 1455401"/>
                <a:gd name="connsiteY31" fmla="*/ 296835 h 1866625"/>
                <a:gd name="connsiteX32" fmla="*/ 3758 w 1455401"/>
                <a:gd name="connsiteY32" fmla="*/ 266488 h 1866625"/>
                <a:gd name="connsiteX33" fmla="*/ 727700 w 1455401"/>
                <a:gd name="connsiteY33"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1127733 h 1866625"/>
                <a:gd name="connsiteX28" fmla="*/ 1 w 1455401"/>
                <a:gd name="connsiteY28" fmla="*/ 296841 h 1866625"/>
                <a:gd name="connsiteX29" fmla="*/ 0 w 1455401"/>
                <a:gd name="connsiteY29" fmla="*/ 296838 h 1866625"/>
                <a:gd name="connsiteX30" fmla="*/ 1 w 1455401"/>
                <a:gd name="connsiteY30" fmla="*/ 296835 h 1866625"/>
                <a:gd name="connsiteX31" fmla="*/ 3758 w 1455401"/>
                <a:gd name="connsiteY31" fmla="*/ 266488 h 1866625"/>
                <a:gd name="connsiteX32" fmla="*/ 727700 w 1455401"/>
                <a:gd name="connsiteY32"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033050 h 1866625"/>
                <a:gd name="connsiteX13" fmla="*/ 1434352 w 1455401"/>
                <a:gd name="connsiteY13" fmla="*/ 1143359 h 1866625"/>
                <a:gd name="connsiteX14" fmla="*/ 1439768 w 1455401"/>
                <a:gd name="connsiteY14" fmla="*/ 1140834 h 1866625"/>
                <a:gd name="connsiteX15" fmla="*/ 1455401 w 1455401"/>
                <a:gd name="connsiteY15" fmla="*/ 1127732 h 1866625"/>
                <a:gd name="connsiteX16" fmla="*/ 1455401 w 1455401"/>
                <a:gd name="connsiteY16" fmla="*/ 1569784 h 1866625"/>
                <a:gd name="connsiteX17" fmla="*/ 1455401 w 1455401"/>
                <a:gd name="connsiteY17" fmla="*/ 1569787 h 1866625"/>
                <a:gd name="connsiteX18" fmla="*/ 1455401 w 1455401"/>
                <a:gd name="connsiteY18" fmla="*/ 1569790 h 1866625"/>
                <a:gd name="connsiteX19" fmla="*/ 1455401 w 1455401"/>
                <a:gd name="connsiteY19" fmla="*/ 1578767 h 1866625"/>
                <a:gd name="connsiteX20" fmla="*/ 1454289 w 1455401"/>
                <a:gd name="connsiteY20" fmla="*/ 1578767 h 1866625"/>
                <a:gd name="connsiteX21" fmla="*/ 1451644 w 1455401"/>
                <a:gd name="connsiteY21" fmla="*/ 1600137 h 1866625"/>
                <a:gd name="connsiteX22" fmla="*/ 727701 w 1455401"/>
                <a:gd name="connsiteY22" fmla="*/ 1866625 h 1866625"/>
                <a:gd name="connsiteX23" fmla="*/ 3758 w 1455401"/>
                <a:gd name="connsiteY23" fmla="*/ 1600137 h 1866625"/>
                <a:gd name="connsiteX24" fmla="*/ 1113 w 1455401"/>
                <a:gd name="connsiteY24" fmla="*/ 1578767 h 1866625"/>
                <a:gd name="connsiteX25" fmla="*/ 1 w 1455401"/>
                <a:gd name="connsiteY25" fmla="*/ 1578767 h 1866625"/>
                <a:gd name="connsiteX26" fmla="*/ 1 w 1455401"/>
                <a:gd name="connsiteY26" fmla="*/ 1569787 h 1866625"/>
                <a:gd name="connsiteX27" fmla="*/ 1 w 1455401"/>
                <a:gd name="connsiteY27" fmla="*/ 296841 h 1866625"/>
                <a:gd name="connsiteX28" fmla="*/ 0 w 1455401"/>
                <a:gd name="connsiteY28" fmla="*/ 296838 h 1866625"/>
                <a:gd name="connsiteX29" fmla="*/ 1 w 1455401"/>
                <a:gd name="connsiteY29" fmla="*/ 296835 h 1866625"/>
                <a:gd name="connsiteX30" fmla="*/ 3758 w 1455401"/>
                <a:gd name="connsiteY30" fmla="*/ 266488 h 1866625"/>
                <a:gd name="connsiteX31" fmla="*/ 727700 w 1455401"/>
                <a:gd name="connsiteY31"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9767 w 1455401"/>
                <a:gd name="connsiteY11" fmla="*/ 1030526 h 1866625"/>
                <a:gd name="connsiteX12" fmla="*/ 1434352 w 1455401"/>
                <a:gd name="connsiteY12" fmla="*/ 1143359 h 1866625"/>
                <a:gd name="connsiteX13" fmla="*/ 1439768 w 1455401"/>
                <a:gd name="connsiteY13" fmla="*/ 1140834 h 1866625"/>
                <a:gd name="connsiteX14" fmla="*/ 1455401 w 1455401"/>
                <a:gd name="connsiteY14" fmla="*/ 1127732 h 1866625"/>
                <a:gd name="connsiteX15" fmla="*/ 1455401 w 1455401"/>
                <a:gd name="connsiteY15" fmla="*/ 1569784 h 1866625"/>
                <a:gd name="connsiteX16" fmla="*/ 1455401 w 1455401"/>
                <a:gd name="connsiteY16" fmla="*/ 1569787 h 1866625"/>
                <a:gd name="connsiteX17" fmla="*/ 1455401 w 1455401"/>
                <a:gd name="connsiteY17" fmla="*/ 1569790 h 1866625"/>
                <a:gd name="connsiteX18" fmla="*/ 1455401 w 1455401"/>
                <a:gd name="connsiteY18" fmla="*/ 1578767 h 1866625"/>
                <a:gd name="connsiteX19" fmla="*/ 1454289 w 1455401"/>
                <a:gd name="connsiteY19" fmla="*/ 1578767 h 1866625"/>
                <a:gd name="connsiteX20" fmla="*/ 1451644 w 1455401"/>
                <a:gd name="connsiteY20" fmla="*/ 1600137 h 1866625"/>
                <a:gd name="connsiteX21" fmla="*/ 727701 w 1455401"/>
                <a:gd name="connsiteY21" fmla="*/ 1866625 h 1866625"/>
                <a:gd name="connsiteX22" fmla="*/ 3758 w 1455401"/>
                <a:gd name="connsiteY22" fmla="*/ 1600137 h 1866625"/>
                <a:gd name="connsiteX23" fmla="*/ 1113 w 1455401"/>
                <a:gd name="connsiteY23" fmla="*/ 1578767 h 1866625"/>
                <a:gd name="connsiteX24" fmla="*/ 1 w 1455401"/>
                <a:gd name="connsiteY24" fmla="*/ 1578767 h 1866625"/>
                <a:gd name="connsiteX25" fmla="*/ 1 w 1455401"/>
                <a:gd name="connsiteY25" fmla="*/ 1569787 h 1866625"/>
                <a:gd name="connsiteX26" fmla="*/ 1 w 1455401"/>
                <a:gd name="connsiteY26" fmla="*/ 296841 h 1866625"/>
                <a:gd name="connsiteX27" fmla="*/ 0 w 1455401"/>
                <a:gd name="connsiteY27" fmla="*/ 296838 h 1866625"/>
                <a:gd name="connsiteX28" fmla="*/ 1 w 1455401"/>
                <a:gd name="connsiteY28" fmla="*/ 296835 h 1866625"/>
                <a:gd name="connsiteX29" fmla="*/ 3758 w 1455401"/>
                <a:gd name="connsiteY29" fmla="*/ 266488 h 1866625"/>
                <a:gd name="connsiteX30" fmla="*/ 727700 w 1455401"/>
                <a:gd name="connsiteY30"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017423 h 1866625"/>
                <a:gd name="connsiteX11" fmla="*/ 1434352 w 1455401"/>
                <a:gd name="connsiteY11" fmla="*/ 1143359 h 1866625"/>
                <a:gd name="connsiteX12" fmla="*/ 1439768 w 1455401"/>
                <a:gd name="connsiteY12" fmla="*/ 1140834 h 1866625"/>
                <a:gd name="connsiteX13" fmla="*/ 1455401 w 1455401"/>
                <a:gd name="connsiteY13" fmla="*/ 1127732 h 1866625"/>
                <a:gd name="connsiteX14" fmla="*/ 1455401 w 1455401"/>
                <a:gd name="connsiteY14" fmla="*/ 1569784 h 1866625"/>
                <a:gd name="connsiteX15" fmla="*/ 1455401 w 1455401"/>
                <a:gd name="connsiteY15" fmla="*/ 1569787 h 1866625"/>
                <a:gd name="connsiteX16" fmla="*/ 1455401 w 1455401"/>
                <a:gd name="connsiteY16" fmla="*/ 1569790 h 1866625"/>
                <a:gd name="connsiteX17" fmla="*/ 1455401 w 1455401"/>
                <a:gd name="connsiteY17" fmla="*/ 1578767 h 1866625"/>
                <a:gd name="connsiteX18" fmla="*/ 1454289 w 1455401"/>
                <a:gd name="connsiteY18" fmla="*/ 1578767 h 1866625"/>
                <a:gd name="connsiteX19" fmla="*/ 1451644 w 1455401"/>
                <a:gd name="connsiteY19" fmla="*/ 1600137 h 1866625"/>
                <a:gd name="connsiteX20" fmla="*/ 727701 w 1455401"/>
                <a:gd name="connsiteY20" fmla="*/ 1866625 h 1866625"/>
                <a:gd name="connsiteX21" fmla="*/ 3758 w 1455401"/>
                <a:gd name="connsiteY21" fmla="*/ 1600137 h 1866625"/>
                <a:gd name="connsiteX22" fmla="*/ 1113 w 1455401"/>
                <a:gd name="connsiteY22" fmla="*/ 1578767 h 1866625"/>
                <a:gd name="connsiteX23" fmla="*/ 1 w 1455401"/>
                <a:gd name="connsiteY23" fmla="*/ 1578767 h 1866625"/>
                <a:gd name="connsiteX24" fmla="*/ 1 w 1455401"/>
                <a:gd name="connsiteY24" fmla="*/ 1569787 h 1866625"/>
                <a:gd name="connsiteX25" fmla="*/ 1 w 1455401"/>
                <a:gd name="connsiteY25" fmla="*/ 296841 h 1866625"/>
                <a:gd name="connsiteX26" fmla="*/ 0 w 1455401"/>
                <a:gd name="connsiteY26" fmla="*/ 296838 h 1866625"/>
                <a:gd name="connsiteX27" fmla="*/ 1 w 1455401"/>
                <a:gd name="connsiteY27" fmla="*/ 296835 h 1866625"/>
                <a:gd name="connsiteX28" fmla="*/ 3758 w 1455401"/>
                <a:gd name="connsiteY28" fmla="*/ 266488 h 1866625"/>
                <a:gd name="connsiteX29" fmla="*/ 727700 w 1455401"/>
                <a:gd name="connsiteY29"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127732 h 1866625"/>
                <a:gd name="connsiteX13" fmla="*/ 1455401 w 1455401"/>
                <a:gd name="connsiteY13" fmla="*/ 1569784 h 1866625"/>
                <a:gd name="connsiteX14" fmla="*/ 1455401 w 1455401"/>
                <a:gd name="connsiteY14" fmla="*/ 1569787 h 1866625"/>
                <a:gd name="connsiteX15" fmla="*/ 1455401 w 1455401"/>
                <a:gd name="connsiteY15" fmla="*/ 1569790 h 1866625"/>
                <a:gd name="connsiteX16" fmla="*/ 1455401 w 1455401"/>
                <a:gd name="connsiteY16" fmla="*/ 1578767 h 1866625"/>
                <a:gd name="connsiteX17" fmla="*/ 1454289 w 1455401"/>
                <a:gd name="connsiteY17" fmla="*/ 1578767 h 1866625"/>
                <a:gd name="connsiteX18" fmla="*/ 1451644 w 1455401"/>
                <a:gd name="connsiteY18" fmla="*/ 1600137 h 1866625"/>
                <a:gd name="connsiteX19" fmla="*/ 727701 w 1455401"/>
                <a:gd name="connsiteY19" fmla="*/ 1866625 h 1866625"/>
                <a:gd name="connsiteX20" fmla="*/ 3758 w 1455401"/>
                <a:gd name="connsiteY20" fmla="*/ 1600137 h 1866625"/>
                <a:gd name="connsiteX21" fmla="*/ 1113 w 1455401"/>
                <a:gd name="connsiteY21" fmla="*/ 1578767 h 1866625"/>
                <a:gd name="connsiteX22" fmla="*/ 1 w 1455401"/>
                <a:gd name="connsiteY22" fmla="*/ 1578767 h 1866625"/>
                <a:gd name="connsiteX23" fmla="*/ 1 w 1455401"/>
                <a:gd name="connsiteY23" fmla="*/ 1569787 h 1866625"/>
                <a:gd name="connsiteX24" fmla="*/ 1 w 1455401"/>
                <a:gd name="connsiteY24" fmla="*/ 296841 h 1866625"/>
                <a:gd name="connsiteX25" fmla="*/ 0 w 1455401"/>
                <a:gd name="connsiteY25" fmla="*/ 296838 h 1866625"/>
                <a:gd name="connsiteX26" fmla="*/ 1 w 1455401"/>
                <a:gd name="connsiteY26" fmla="*/ 296835 h 1866625"/>
                <a:gd name="connsiteX27" fmla="*/ 3758 w 1455401"/>
                <a:gd name="connsiteY27" fmla="*/ 266488 h 1866625"/>
                <a:gd name="connsiteX28" fmla="*/ 727700 w 1455401"/>
                <a:gd name="connsiteY28"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39768 w 1455401"/>
                <a:gd name="connsiteY11" fmla="*/ 1140834 h 1866625"/>
                <a:gd name="connsiteX12" fmla="*/ 1455401 w 1455401"/>
                <a:gd name="connsiteY12" fmla="*/ 1569784 h 1866625"/>
                <a:gd name="connsiteX13" fmla="*/ 1455401 w 1455401"/>
                <a:gd name="connsiteY13" fmla="*/ 1569787 h 1866625"/>
                <a:gd name="connsiteX14" fmla="*/ 1455401 w 1455401"/>
                <a:gd name="connsiteY14" fmla="*/ 1569790 h 1866625"/>
                <a:gd name="connsiteX15" fmla="*/ 1455401 w 1455401"/>
                <a:gd name="connsiteY15" fmla="*/ 1578767 h 1866625"/>
                <a:gd name="connsiteX16" fmla="*/ 1454289 w 1455401"/>
                <a:gd name="connsiteY16" fmla="*/ 1578767 h 1866625"/>
                <a:gd name="connsiteX17" fmla="*/ 1451644 w 1455401"/>
                <a:gd name="connsiteY17" fmla="*/ 1600137 h 1866625"/>
                <a:gd name="connsiteX18" fmla="*/ 727701 w 1455401"/>
                <a:gd name="connsiteY18" fmla="*/ 1866625 h 1866625"/>
                <a:gd name="connsiteX19" fmla="*/ 3758 w 1455401"/>
                <a:gd name="connsiteY19" fmla="*/ 1600137 h 1866625"/>
                <a:gd name="connsiteX20" fmla="*/ 1113 w 1455401"/>
                <a:gd name="connsiteY20" fmla="*/ 1578767 h 1866625"/>
                <a:gd name="connsiteX21" fmla="*/ 1 w 1455401"/>
                <a:gd name="connsiteY21" fmla="*/ 1578767 h 1866625"/>
                <a:gd name="connsiteX22" fmla="*/ 1 w 1455401"/>
                <a:gd name="connsiteY22" fmla="*/ 1569787 h 1866625"/>
                <a:gd name="connsiteX23" fmla="*/ 1 w 1455401"/>
                <a:gd name="connsiteY23" fmla="*/ 296841 h 1866625"/>
                <a:gd name="connsiteX24" fmla="*/ 0 w 1455401"/>
                <a:gd name="connsiteY24" fmla="*/ 296838 h 1866625"/>
                <a:gd name="connsiteX25" fmla="*/ 1 w 1455401"/>
                <a:gd name="connsiteY25" fmla="*/ 296835 h 1866625"/>
                <a:gd name="connsiteX26" fmla="*/ 3758 w 1455401"/>
                <a:gd name="connsiteY26" fmla="*/ 266488 h 1866625"/>
                <a:gd name="connsiteX27" fmla="*/ 727700 w 1455401"/>
                <a:gd name="connsiteY27"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34352 w 1455401"/>
                <a:gd name="connsiteY10" fmla="*/ 1143359 h 1866625"/>
                <a:gd name="connsiteX11" fmla="*/ 1455401 w 1455401"/>
                <a:gd name="connsiteY11" fmla="*/ 1569784 h 1866625"/>
                <a:gd name="connsiteX12" fmla="*/ 1455401 w 1455401"/>
                <a:gd name="connsiteY12" fmla="*/ 1569787 h 1866625"/>
                <a:gd name="connsiteX13" fmla="*/ 1455401 w 1455401"/>
                <a:gd name="connsiteY13" fmla="*/ 1569790 h 1866625"/>
                <a:gd name="connsiteX14" fmla="*/ 1455401 w 1455401"/>
                <a:gd name="connsiteY14" fmla="*/ 1578767 h 1866625"/>
                <a:gd name="connsiteX15" fmla="*/ 1454289 w 1455401"/>
                <a:gd name="connsiteY15" fmla="*/ 1578767 h 1866625"/>
                <a:gd name="connsiteX16" fmla="*/ 1451644 w 1455401"/>
                <a:gd name="connsiteY16" fmla="*/ 1600137 h 1866625"/>
                <a:gd name="connsiteX17" fmla="*/ 727701 w 1455401"/>
                <a:gd name="connsiteY17" fmla="*/ 1866625 h 1866625"/>
                <a:gd name="connsiteX18" fmla="*/ 3758 w 1455401"/>
                <a:gd name="connsiteY18" fmla="*/ 1600137 h 1866625"/>
                <a:gd name="connsiteX19" fmla="*/ 1113 w 1455401"/>
                <a:gd name="connsiteY19" fmla="*/ 1578767 h 1866625"/>
                <a:gd name="connsiteX20" fmla="*/ 1 w 1455401"/>
                <a:gd name="connsiteY20" fmla="*/ 1578767 h 1866625"/>
                <a:gd name="connsiteX21" fmla="*/ 1 w 1455401"/>
                <a:gd name="connsiteY21" fmla="*/ 1569787 h 1866625"/>
                <a:gd name="connsiteX22" fmla="*/ 1 w 1455401"/>
                <a:gd name="connsiteY22" fmla="*/ 296841 h 1866625"/>
                <a:gd name="connsiteX23" fmla="*/ 0 w 1455401"/>
                <a:gd name="connsiteY23" fmla="*/ 296838 h 1866625"/>
                <a:gd name="connsiteX24" fmla="*/ 1 w 1455401"/>
                <a:gd name="connsiteY24" fmla="*/ 296835 h 1866625"/>
                <a:gd name="connsiteX25" fmla="*/ 3758 w 1455401"/>
                <a:gd name="connsiteY25" fmla="*/ 266488 h 1866625"/>
                <a:gd name="connsiteX26" fmla="*/ 727700 w 1455401"/>
                <a:gd name="connsiteY26" fmla="*/ 0 h 1866625"/>
                <a:gd name="connsiteX0" fmla="*/ 727701 w 1455401"/>
                <a:gd name="connsiteY0" fmla="*/ 107085 h 1866625"/>
                <a:gd name="connsiteX1" fmla="*/ 225411 w 1455401"/>
                <a:gd name="connsiteY1" fmla="*/ 254506 h 1866625"/>
                <a:gd name="connsiteX2" fmla="*/ 727701 w 1455401"/>
                <a:gd name="connsiteY2" fmla="*/ 401926 h 1866625"/>
                <a:gd name="connsiteX3" fmla="*/ 1229991 w 1455401"/>
                <a:gd name="connsiteY3" fmla="*/ 254506 h 1866625"/>
                <a:gd name="connsiteX4" fmla="*/ 727701 w 1455401"/>
                <a:gd name="connsiteY4" fmla="*/ 107085 h 1866625"/>
                <a:gd name="connsiteX5" fmla="*/ 727700 w 1455401"/>
                <a:gd name="connsiteY5" fmla="*/ 0 h 1866625"/>
                <a:gd name="connsiteX6" fmla="*/ 1451644 w 1455401"/>
                <a:gd name="connsiteY6" fmla="*/ 266488 h 1866625"/>
                <a:gd name="connsiteX7" fmla="*/ 1454289 w 1455401"/>
                <a:gd name="connsiteY7" fmla="*/ 287858 h 1866625"/>
                <a:gd name="connsiteX8" fmla="*/ 1455400 w 1455401"/>
                <a:gd name="connsiteY8" fmla="*/ 287858 h 1866625"/>
                <a:gd name="connsiteX9" fmla="*/ 1455400 w 1455401"/>
                <a:gd name="connsiteY9" fmla="*/ 296838 h 1866625"/>
                <a:gd name="connsiteX10" fmla="*/ 1455401 w 1455401"/>
                <a:gd name="connsiteY10" fmla="*/ 1569784 h 1866625"/>
                <a:gd name="connsiteX11" fmla="*/ 1455401 w 1455401"/>
                <a:gd name="connsiteY11" fmla="*/ 1569787 h 1866625"/>
                <a:gd name="connsiteX12" fmla="*/ 1455401 w 1455401"/>
                <a:gd name="connsiteY12" fmla="*/ 1569790 h 1866625"/>
                <a:gd name="connsiteX13" fmla="*/ 1455401 w 1455401"/>
                <a:gd name="connsiteY13" fmla="*/ 1578767 h 1866625"/>
                <a:gd name="connsiteX14" fmla="*/ 1454289 w 1455401"/>
                <a:gd name="connsiteY14" fmla="*/ 1578767 h 1866625"/>
                <a:gd name="connsiteX15" fmla="*/ 1451644 w 1455401"/>
                <a:gd name="connsiteY15" fmla="*/ 1600137 h 1866625"/>
                <a:gd name="connsiteX16" fmla="*/ 727701 w 1455401"/>
                <a:gd name="connsiteY16" fmla="*/ 1866625 h 1866625"/>
                <a:gd name="connsiteX17" fmla="*/ 3758 w 1455401"/>
                <a:gd name="connsiteY17" fmla="*/ 1600137 h 1866625"/>
                <a:gd name="connsiteX18" fmla="*/ 1113 w 1455401"/>
                <a:gd name="connsiteY18" fmla="*/ 1578767 h 1866625"/>
                <a:gd name="connsiteX19" fmla="*/ 1 w 1455401"/>
                <a:gd name="connsiteY19" fmla="*/ 1578767 h 1866625"/>
                <a:gd name="connsiteX20" fmla="*/ 1 w 1455401"/>
                <a:gd name="connsiteY20" fmla="*/ 1569787 h 1866625"/>
                <a:gd name="connsiteX21" fmla="*/ 1 w 1455401"/>
                <a:gd name="connsiteY21" fmla="*/ 296841 h 1866625"/>
                <a:gd name="connsiteX22" fmla="*/ 0 w 1455401"/>
                <a:gd name="connsiteY22" fmla="*/ 296838 h 1866625"/>
                <a:gd name="connsiteX23" fmla="*/ 1 w 1455401"/>
                <a:gd name="connsiteY23" fmla="*/ 296835 h 1866625"/>
                <a:gd name="connsiteX24" fmla="*/ 3758 w 1455401"/>
                <a:gd name="connsiteY24" fmla="*/ 266488 h 1866625"/>
                <a:gd name="connsiteX25" fmla="*/ 727700 w 1455401"/>
                <a:gd name="connsiteY25"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5401" h="1866625">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cubicBezTo>
                    <a:pt x="1" y="158359"/>
                    <a:pt x="0" y="296839"/>
                    <a:pt x="0" y="296838"/>
                  </a:cubicBezTo>
                  <a:cubicBezTo>
                    <a:pt x="0" y="296837"/>
                    <a:pt x="1" y="296836"/>
                    <a:pt x="1" y="296835"/>
                  </a:cubicBezTo>
                  <a:lnTo>
                    <a:pt x="3758" y="266488"/>
                  </a:lnTo>
                  <a:cubicBezTo>
                    <a:pt x="41023" y="116806"/>
                    <a:pt x="350921" y="0"/>
                    <a:pt x="7277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Freeform: Shape 68">
              <a:extLst>
                <a:ext uri="{FF2B5EF4-FFF2-40B4-BE49-F238E27FC236}">
                  <a16:creationId xmlns:a16="http://schemas.microsoft.com/office/drawing/2014/main" id="{30750083-925F-41C2-9A6C-28981AD6C19A}"/>
                </a:ext>
              </a:extLst>
            </p:cNvPr>
            <p:cNvSpPr/>
            <p:nvPr/>
          </p:nvSpPr>
          <p:spPr>
            <a:xfrm>
              <a:off x="4872764" y="2853036"/>
              <a:ext cx="195172" cy="195172"/>
            </a:xfrm>
            <a:custGeom>
              <a:avLst/>
              <a:gdLst>
                <a:gd name="connsiteX0" fmla="*/ 0 w 195172"/>
                <a:gd name="connsiteY0" fmla="*/ 0 h 195172"/>
                <a:gd name="connsiteX1" fmla="*/ 195172 w 195172"/>
                <a:gd name="connsiteY1" fmla="*/ 0 h 195172"/>
                <a:gd name="connsiteX2" fmla="*/ 195172 w 195172"/>
                <a:gd name="connsiteY2" fmla="*/ 195172 h 195172"/>
                <a:gd name="connsiteX3" fmla="*/ 111528 w 195172"/>
                <a:gd name="connsiteY3" fmla="*/ 195172 h 195172"/>
                <a:gd name="connsiteX4" fmla="*/ 111528 w 195172"/>
                <a:gd name="connsiteY4" fmla="*/ 83646 h 195172"/>
                <a:gd name="connsiteX5" fmla="*/ 0 w 195172"/>
                <a:gd name="connsiteY5" fmla="*/ 83646 h 195172"/>
                <a:gd name="connsiteX6" fmla="*/ 0 w 195172"/>
                <a:gd name="connsiteY6" fmla="*/ 0 h 1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2" h="195172">
                  <a:moveTo>
                    <a:pt x="0" y="0"/>
                  </a:moveTo>
                  <a:lnTo>
                    <a:pt x="195172" y="0"/>
                  </a:lnTo>
                  <a:lnTo>
                    <a:pt x="195172" y="195172"/>
                  </a:lnTo>
                  <a:lnTo>
                    <a:pt x="111528" y="195172"/>
                  </a:lnTo>
                  <a:lnTo>
                    <a:pt x="111528" y="83646"/>
                  </a:lnTo>
                  <a:lnTo>
                    <a:pt x="0" y="83646"/>
                  </a:lnTo>
                  <a:lnTo>
                    <a:pt x="0" y="0"/>
                  </a:lnTo>
                  <a:close/>
                </a:path>
              </a:pathLst>
            </a:custGeom>
            <a:solidFill>
              <a:schemeClr val="accent2"/>
            </a:solidFill>
            <a:ln w="424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8" name="Freeform: Shape 67">
              <a:extLst>
                <a:ext uri="{FF2B5EF4-FFF2-40B4-BE49-F238E27FC236}">
                  <a16:creationId xmlns:a16="http://schemas.microsoft.com/office/drawing/2014/main" id="{FC71324E-8E0B-4BEF-8D22-8E18DFDA8FD8}"/>
                </a:ext>
              </a:extLst>
            </p:cNvPr>
            <p:cNvSpPr/>
            <p:nvPr/>
          </p:nvSpPr>
          <p:spPr>
            <a:xfrm>
              <a:off x="4442106" y="3274383"/>
              <a:ext cx="549365" cy="468933"/>
            </a:xfrm>
            <a:custGeom>
              <a:avLst/>
              <a:gdLst>
                <a:gd name="connsiteX0" fmla="*/ 168663 w 549365"/>
                <a:gd name="connsiteY0" fmla="*/ 0 h 468933"/>
                <a:gd name="connsiteX1" fmla="*/ 201885 w 549365"/>
                <a:gd name="connsiteY1" fmla="*/ 33222 h 468933"/>
                <a:gd name="connsiteX2" fmla="*/ 168663 w 549365"/>
                <a:gd name="connsiteY2" fmla="*/ 66443 h 468933"/>
                <a:gd name="connsiteX3" fmla="*/ 168655 w 549365"/>
                <a:gd name="connsiteY3" fmla="*/ 66451 h 468933"/>
                <a:gd name="connsiteX4" fmla="*/ 168663 w 549365"/>
                <a:gd name="connsiteY4" fmla="*/ 133312 h 468933"/>
                <a:gd name="connsiteX5" fmla="*/ 285364 w 549365"/>
                <a:gd name="connsiteY5" fmla="*/ 250013 h 468933"/>
                <a:gd name="connsiteX6" fmla="*/ 370547 w 549365"/>
                <a:gd name="connsiteY6" fmla="*/ 164830 h 468933"/>
                <a:gd name="connsiteX7" fmla="*/ 360619 w 549365"/>
                <a:gd name="connsiteY7" fmla="*/ 92019 h 468933"/>
                <a:gd name="connsiteX8" fmla="*/ 475748 w 549365"/>
                <a:gd name="connsiteY8" fmla="*/ 26407 h 468933"/>
                <a:gd name="connsiteX9" fmla="*/ 418249 w 549365"/>
                <a:gd name="connsiteY9" fmla="*/ 83905 h 468933"/>
                <a:gd name="connsiteX10" fmla="*/ 487248 w 549365"/>
                <a:gd name="connsiteY10" fmla="*/ 150349 h 468933"/>
                <a:gd name="connsiteX11" fmla="*/ 546024 w 549365"/>
                <a:gd name="connsiteY11" fmla="*/ 94979 h 468933"/>
                <a:gd name="connsiteX12" fmla="*/ 534788 w 549365"/>
                <a:gd name="connsiteY12" fmla="*/ 169971 h 468933"/>
                <a:gd name="connsiteX13" fmla="*/ 405472 w 549365"/>
                <a:gd name="connsiteY13" fmla="*/ 198903 h 468933"/>
                <a:gd name="connsiteX14" fmla="*/ 320289 w 549365"/>
                <a:gd name="connsiteY14" fmla="*/ 284086 h 468933"/>
                <a:gd name="connsiteX15" fmla="*/ 470211 w 549365"/>
                <a:gd name="connsiteY15" fmla="*/ 435712 h 468933"/>
                <a:gd name="connsiteX16" fmla="*/ 436990 w 549365"/>
                <a:gd name="connsiteY16" fmla="*/ 468933 h 468933"/>
                <a:gd name="connsiteX17" fmla="*/ 286642 w 549365"/>
                <a:gd name="connsiteY17" fmla="*/ 318585 h 468933"/>
                <a:gd name="connsiteX18" fmla="*/ 136294 w 549365"/>
                <a:gd name="connsiteY18" fmla="*/ 468933 h 468933"/>
                <a:gd name="connsiteX19" fmla="*/ 103073 w 549365"/>
                <a:gd name="connsiteY19" fmla="*/ 435712 h 468933"/>
                <a:gd name="connsiteX20" fmla="*/ 250013 w 549365"/>
                <a:gd name="connsiteY20" fmla="*/ 285364 h 468933"/>
                <a:gd name="connsiteX21" fmla="*/ 133312 w 549365"/>
                <a:gd name="connsiteY21" fmla="*/ 168663 h 468933"/>
                <a:gd name="connsiteX22" fmla="*/ 99878 w 549365"/>
                <a:gd name="connsiteY22" fmla="*/ 168876 h 468933"/>
                <a:gd name="connsiteX23" fmla="*/ 100091 w 549365"/>
                <a:gd name="connsiteY23" fmla="*/ 202311 h 468933"/>
                <a:gd name="connsiteX24" fmla="*/ 66870 w 549365"/>
                <a:gd name="connsiteY24" fmla="*/ 235532 h 468933"/>
                <a:gd name="connsiteX25" fmla="*/ 0 w 549365"/>
                <a:gd name="connsiteY25" fmla="*/ 168663 h 468933"/>
                <a:gd name="connsiteX26" fmla="*/ 33222 w 549365"/>
                <a:gd name="connsiteY26" fmla="*/ 135442 h 468933"/>
                <a:gd name="connsiteX27" fmla="*/ 66444 w 549365"/>
                <a:gd name="connsiteY27" fmla="*/ 135442 h 468933"/>
                <a:gd name="connsiteX28" fmla="*/ 66444 w 549365"/>
                <a:gd name="connsiteY28" fmla="*/ 102220 h 468933"/>
                <a:gd name="connsiteX29" fmla="*/ 126072 w 549365"/>
                <a:gd name="connsiteY29" fmla="*/ 42592 h 468933"/>
                <a:gd name="connsiteX30" fmla="*/ 168663 w 549365"/>
                <a:gd name="connsiteY30" fmla="*/ 0 h 46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9365" h="468933">
                  <a:moveTo>
                    <a:pt x="168663" y="0"/>
                  </a:moveTo>
                  <a:lnTo>
                    <a:pt x="201885" y="33222"/>
                  </a:lnTo>
                  <a:lnTo>
                    <a:pt x="168663" y="66443"/>
                  </a:lnTo>
                  <a:cubicBezTo>
                    <a:pt x="168659" y="66447"/>
                    <a:pt x="168659" y="66447"/>
                    <a:pt x="168655" y="66451"/>
                  </a:cubicBezTo>
                  <a:cubicBezTo>
                    <a:pt x="150196" y="84919"/>
                    <a:pt x="150200" y="114852"/>
                    <a:pt x="168663" y="133312"/>
                  </a:cubicBezTo>
                  <a:lnTo>
                    <a:pt x="285364" y="250013"/>
                  </a:lnTo>
                  <a:lnTo>
                    <a:pt x="370547" y="164830"/>
                  </a:lnTo>
                  <a:cubicBezTo>
                    <a:pt x="357463" y="142925"/>
                    <a:pt x="353877" y="116628"/>
                    <a:pt x="360619" y="92019"/>
                  </a:cubicBezTo>
                  <a:cubicBezTo>
                    <a:pt x="374291" y="42110"/>
                    <a:pt x="425839" y="12735"/>
                    <a:pt x="475748" y="26407"/>
                  </a:cubicBezTo>
                  <a:lnTo>
                    <a:pt x="418249" y="83905"/>
                  </a:lnTo>
                  <a:lnTo>
                    <a:pt x="487248" y="150349"/>
                  </a:lnTo>
                  <a:lnTo>
                    <a:pt x="546024" y="94979"/>
                  </a:lnTo>
                  <a:cubicBezTo>
                    <a:pt x="553013" y="120441"/>
                    <a:pt x="548933" y="147674"/>
                    <a:pt x="534788" y="169971"/>
                  </a:cubicBezTo>
                  <a:cubicBezTo>
                    <a:pt x="507070" y="213670"/>
                    <a:pt x="449171" y="226622"/>
                    <a:pt x="405472" y="198903"/>
                  </a:cubicBezTo>
                  <a:lnTo>
                    <a:pt x="320289" y="284086"/>
                  </a:lnTo>
                  <a:lnTo>
                    <a:pt x="470211" y="435712"/>
                  </a:lnTo>
                  <a:lnTo>
                    <a:pt x="436990" y="468933"/>
                  </a:lnTo>
                  <a:lnTo>
                    <a:pt x="286642" y="318585"/>
                  </a:lnTo>
                  <a:lnTo>
                    <a:pt x="136294" y="468933"/>
                  </a:lnTo>
                  <a:lnTo>
                    <a:pt x="103073" y="435712"/>
                  </a:lnTo>
                  <a:lnTo>
                    <a:pt x="250013" y="285364"/>
                  </a:lnTo>
                  <a:lnTo>
                    <a:pt x="133312" y="168663"/>
                  </a:lnTo>
                  <a:cubicBezTo>
                    <a:pt x="124019" y="159489"/>
                    <a:pt x="109052" y="159583"/>
                    <a:pt x="99878" y="168876"/>
                  </a:cubicBezTo>
                  <a:cubicBezTo>
                    <a:pt x="90704" y="178170"/>
                    <a:pt x="90798" y="193136"/>
                    <a:pt x="100091" y="202311"/>
                  </a:cubicBezTo>
                  <a:lnTo>
                    <a:pt x="66870" y="235532"/>
                  </a:lnTo>
                  <a:lnTo>
                    <a:pt x="0" y="168663"/>
                  </a:lnTo>
                  <a:lnTo>
                    <a:pt x="33222" y="135442"/>
                  </a:lnTo>
                  <a:cubicBezTo>
                    <a:pt x="42396" y="144616"/>
                    <a:pt x="57269" y="144616"/>
                    <a:pt x="66444" y="135442"/>
                  </a:cubicBezTo>
                  <a:cubicBezTo>
                    <a:pt x="75618" y="126268"/>
                    <a:pt x="75618" y="111394"/>
                    <a:pt x="66444" y="102220"/>
                  </a:cubicBezTo>
                  <a:lnTo>
                    <a:pt x="126072" y="42592"/>
                  </a:lnTo>
                  <a:lnTo>
                    <a:pt x="168663" y="0"/>
                  </a:lnTo>
                  <a:close/>
                </a:path>
              </a:pathLst>
            </a:custGeom>
            <a:solidFill>
              <a:schemeClr val="accent2"/>
            </a:solidFill>
            <a:ln w="424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7" name="Freeform: Shape 66">
              <a:extLst>
                <a:ext uri="{FF2B5EF4-FFF2-40B4-BE49-F238E27FC236}">
                  <a16:creationId xmlns:a16="http://schemas.microsoft.com/office/drawing/2014/main" id="{BE9E5E24-E8C3-443A-831A-4FCD1B9AEB11}"/>
                </a:ext>
              </a:extLst>
            </p:cNvPr>
            <p:cNvSpPr/>
            <p:nvPr/>
          </p:nvSpPr>
          <p:spPr>
            <a:xfrm>
              <a:off x="4088333" y="3645393"/>
              <a:ext cx="187246" cy="187246"/>
            </a:xfrm>
            <a:custGeom>
              <a:avLst/>
              <a:gdLst>
                <a:gd name="connsiteX0" fmla="*/ 0 w 187246"/>
                <a:gd name="connsiteY0" fmla="*/ 0 h 187246"/>
                <a:gd name="connsiteX1" fmla="*/ 80249 w 187246"/>
                <a:gd name="connsiteY1" fmla="*/ 0 h 187246"/>
                <a:gd name="connsiteX2" fmla="*/ 80249 w 187246"/>
                <a:gd name="connsiteY2" fmla="*/ 106998 h 187246"/>
                <a:gd name="connsiteX3" fmla="*/ 187246 w 187246"/>
                <a:gd name="connsiteY3" fmla="*/ 106998 h 187246"/>
                <a:gd name="connsiteX4" fmla="*/ 187246 w 187246"/>
                <a:gd name="connsiteY4" fmla="*/ 187246 h 187246"/>
                <a:gd name="connsiteX5" fmla="*/ 0 w 187246"/>
                <a:gd name="connsiteY5" fmla="*/ 187246 h 187246"/>
                <a:gd name="connsiteX6" fmla="*/ 0 w 187246"/>
                <a:gd name="connsiteY6" fmla="*/ 0 h 1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46" h="187246">
                  <a:moveTo>
                    <a:pt x="0" y="0"/>
                  </a:moveTo>
                  <a:lnTo>
                    <a:pt x="80249" y="0"/>
                  </a:lnTo>
                  <a:lnTo>
                    <a:pt x="80249" y="106998"/>
                  </a:lnTo>
                  <a:lnTo>
                    <a:pt x="187246" y="106998"/>
                  </a:lnTo>
                  <a:lnTo>
                    <a:pt x="187246" y="187246"/>
                  </a:lnTo>
                  <a:lnTo>
                    <a:pt x="0" y="187246"/>
                  </a:lnTo>
                  <a:lnTo>
                    <a:pt x="0" y="0"/>
                  </a:lnTo>
                  <a:close/>
                </a:path>
              </a:pathLst>
            </a:custGeom>
            <a:solidFill>
              <a:schemeClr val="accent2"/>
            </a:solidFill>
            <a:ln w="424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cxnSp>
        <p:nvCxnSpPr>
          <p:cNvPr id="56" name="Straight Arrow Connector 55">
            <a:extLst>
              <a:ext uri="{FF2B5EF4-FFF2-40B4-BE49-F238E27FC236}">
                <a16:creationId xmlns:a16="http://schemas.microsoft.com/office/drawing/2014/main" id="{FD2F5074-1C5F-4A6E-A348-38B60144001A}"/>
              </a:ext>
            </a:extLst>
          </p:cNvPr>
          <p:cNvCxnSpPr>
            <a:cxnSpLocks/>
          </p:cNvCxnSpPr>
          <p:nvPr/>
        </p:nvCxnSpPr>
        <p:spPr>
          <a:xfrm>
            <a:off x="5799926" y="4030014"/>
            <a:ext cx="678360" cy="0"/>
          </a:xfrm>
          <a:prstGeom prst="straightConnector1">
            <a:avLst/>
          </a:prstGeom>
          <a:ln w="127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7" name="Right Bracket 56">
            <a:extLst>
              <a:ext uri="{FF2B5EF4-FFF2-40B4-BE49-F238E27FC236}">
                <a16:creationId xmlns:a16="http://schemas.microsoft.com/office/drawing/2014/main" id="{C1D8DB1A-9F17-497B-8D31-05EFF6FD0D9A}"/>
              </a:ext>
            </a:extLst>
          </p:cNvPr>
          <p:cNvSpPr/>
          <p:nvPr/>
        </p:nvSpPr>
        <p:spPr>
          <a:xfrm>
            <a:off x="2769778" y="2186911"/>
            <a:ext cx="129275" cy="3702965"/>
          </a:xfrm>
          <a:prstGeom prst="rightBracket">
            <a:avLst>
              <a:gd name="adj" fmla="val 0"/>
            </a:avLst>
          </a:prstGeom>
          <a:ln w="127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5" name="Right Bracket 74">
            <a:extLst>
              <a:ext uri="{FF2B5EF4-FFF2-40B4-BE49-F238E27FC236}">
                <a16:creationId xmlns:a16="http://schemas.microsoft.com/office/drawing/2014/main" id="{39F40EAE-42F7-4C31-AF31-F5F3C5D446CB}"/>
              </a:ext>
            </a:extLst>
          </p:cNvPr>
          <p:cNvSpPr/>
          <p:nvPr/>
        </p:nvSpPr>
        <p:spPr>
          <a:xfrm flipH="1">
            <a:off x="9224627" y="2563182"/>
            <a:ext cx="153204" cy="2933664"/>
          </a:xfrm>
          <a:prstGeom prst="rightBracket">
            <a:avLst>
              <a:gd name="adj" fmla="val 0"/>
            </a:avLst>
          </a:prstGeom>
          <a:ln w="127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cxnSp>
        <p:nvCxnSpPr>
          <p:cNvPr id="77" name="Straight Arrow Connector 76">
            <a:extLst>
              <a:ext uri="{FF2B5EF4-FFF2-40B4-BE49-F238E27FC236}">
                <a16:creationId xmlns:a16="http://schemas.microsoft.com/office/drawing/2014/main" id="{ADBB13CE-2529-4731-9B11-2AB0177B8B6A}"/>
              </a:ext>
            </a:extLst>
          </p:cNvPr>
          <p:cNvCxnSpPr>
            <a:cxnSpLocks/>
          </p:cNvCxnSpPr>
          <p:nvPr/>
        </p:nvCxnSpPr>
        <p:spPr>
          <a:xfrm>
            <a:off x="2894407" y="4030014"/>
            <a:ext cx="1276609" cy="0"/>
          </a:xfrm>
          <a:prstGeom prst="straightConnector1">
            <a:avLst/>
          </a:prstGeom>
          <a:ln w="127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AF27590-7FAE-409B-8888-8FD7C6EE562D}"/>
              </a:ext>
            </a:extLst>
          </p:cNvPr>
          <p:cNvCxnSpPr>
            <a:cxnSpLocks/>
          </p:cNvCxnSpPr>
          <p:nvPr/>
        </p:nvCxnSpPr>
        <p:spPr>
          <a:xfrm>
            <a:off x="7983360" y="4030014"/>
            <a:ext cx="1241267" cy="0"/>
          </a:xfrm>
          <a:prstGeom prst="straightConnector1">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D711DF6-740F-8E49-AC43-614F9331BA2D}"/>
              </a:ext>
            </a:extLst>
          </p:cNvPr>
          <p:cNvGrpSpPr/>
          <p:nvPr/>
        </p:nvGrpSpPr>
        <p:grpSpPr>
          <a:xfrm>
            <a:off x="1438669" y="2261952"/>
            <a:ext cx="1062061" cy="3536124"/>
            <a:chOff x="1210519" y="2353765"/>
            <a:chExt cx="1062061" cy="3536124"/>
          </a:xfrm>
        </p:grpSpPr>
        <p:pic>
          <p:nvPicPr>
            <p:cNvPr id="89" name="Picture 2">
              <a:extLst>
                <a:ext uri="{FF2B5EF4-FFF2-40B4-BE49-F238E27FC236}">
                  <a16:creationId xmlns:a16="http://schemas.microsoft.com/office/drawing/2014/main" id="{2328E5BE-4246-4F66-B439-015CD0A8EA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44540" y="4694755"/>
              <a:ext cx="794019" cy="21557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18E0CCB5-984C-414A-AED8-E405CF63CB6A}"/>
                </a:ext>
              </a:extLst>
            </p:cNvPr>
            <p:cNvPicPr>
              <a:picLocks noChangeAspect="1"/>
            </p:cNvPicPr>
            <p:nvPr/>
          </p:nvPicPr>
          <p:blipFill rotWithShape="1">
            <a:blip r:embed="rId5"/>
            <a:srcRect t="7452" b="7452"/>
            <a:stretch/>
          </p:blipFill>
          <p:spPr>
            <a:xfrm>
              <a:off x="1366432" y="3755568"/>
              <a:ext cx="750235" cy="709825"/>
            </a:xfrm>
            <a:prstGeom prst="rect">
              <a:avLst/>
            </a:prstGeom>
          </p:spPr>
        </p:pic>
        <p:pic>
          <p:nvPicPr>
            <p:cNvPr id="92" name="Picture 6" descr="Image result for mysql logo transparent">
              <a:extLst>
                <a:ext uri="{FF2B5EF4-FFF2-40B4-BE49-F238E27FC236}">
                  <a16:creationId xmlns:a16="http://schemas.microsoft.com/office/drawing/2014/main" id="{E22B679C-D073-4B84-87F2-2F1493A050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5645" y="3147029"/>
              <a:ext cx="731808" cy="37917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4" descr="Image result for Oracle">
              <a:extLst>
                <a:ext uri="{FF2B5EF4-FFF2-40B4-BE49-F238E27FC236}">
                  <a16:creationId xmlns:a16="http://schemas.microsoft.com/office/drawing/2014/main" id="{A1B35359-68A7-4885-8946-187242B0FF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0249" y="2806494"/>
              <a:ext cx="782601" cy="1111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057C4CF-28D1-40F2-AED0-4DE7D88B627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38412" y="2353765"/>
              <a:ext cx="806275" cy="223367"/>
            </a:xfrm>
            <a:prstGeom prst="rect">
              <a:avLst/>
            </a:prstGeom>
          </p:spPr>
        </p:pic>
        <p:pic>
          <p:nvPicPr>
            <p:cNvPr id="1026" name="Picture 2" descr="Image result for aws logo">
              <a:extLst>
                <a:ext uri="{FF2B5EF4-FFF2-40B4-BE49-F238E27FC236}">
                  <a16:creationId xmlns:a16="http://schemas.microsoft.com/office/drawing/2014/main" id="{96CF0C1F-AC33-4A1E-87AD-450069F5596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503447" y="5139693"/>
              <a:ext cx="476204" cy="357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ogle cloud">
              <a:extLst>
                <a:ext uri="{FF2B5EF4-FFF2-40B4-BE49-F238E27FC236}">
                  <a16:creationId xmlns:a16="http://schemas.microsoft.com/office/drawing/2014/main" id="{0E742F71-1CAC-4BD4-8662-8D0859137527}"/>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210519" y="5726209"/>
              <a:ext cx="1062061" cy="16368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51530F15-82D6-4EFE-9B42-7A73ACE1D907}"/>
              </a:ext>
            </a:extLst>
          </p:cNvPr>
          <p:cNvSpPr txBox="1"/>
          <p:nvPr/>
        </p:nvSpPr>
        <p:spPr>
          <a:xfrm>
            <a:off x="4408839" y="6306066"/>
            <a:ext cx="3374322"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hlinkClick r:id="rId11"/>
              </a:rPr>
              <a:t>https://aka.ms/datamigration</a:t>
            </a:r>
            <a:r>
              <a:rPr kumimoji="0" lang="en-US" sz="20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rPr>
              <a:t> </a:t>
            </a:r>
          </a:p>
        </p:txBody>
      </p:sp>
    </p:spTree>
    <p:extLst>
      <p:ext uri="{BB962C8B-B14F-4D97-AF65-F5344CB8AC3E}">
        <p14:creationId xmlns:p14="http://schemas.microsoft.com/office/powerpoint/2010/main" val="2816588014"/>
      </p:ext>
    </p:extLst>
  </p:cSld>
  <p:clrMapOvr>
    <a:overrideClrMapping bg1="lt1" tx1="dk1" bg2="lt2" tx2="dk2" accent1="accent1" accent2="accent2" accent3="accent3" accent4="accent4" accent5="accent5" accent6="accent6" hlink="hlink" folHlink="folHlink"/>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682081" y="1095155"/>
            <a:ext cx="1414543" cy="1499191"/>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3" name="Rectangle 142"/>
          <p:cNvSpPr/>
          <p:nvPr/>
        </p:nvSpPr>
        <p:spPr>
          <a:xfrm>
            <a:off x="9682081" y="2688439"/>
            <a:ext cx="1414543" cy="1499191"/>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4" name="Rectangle 143"/>
          <p:cNvSpPr/>
          <p:nvPr/>
        </p:nvSpPr>
        <p:spPr>
          <a:xfrm>
            <a:off x="9682081" y="4266521"/>
            <a:ext cx="1414543" cy="1499191"/>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 name="Oval 17"/>
          <p:cNvSpPr/>
          <p:nvPr/>
        </p:nvSpPr>
        <p:spPr>
          <a:xfrm>
            <a:off x="2275265" y="1978020"/>
            <a:ext cx="3819476" cy="3819476"/>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 name="Circular Arrow 7"/>
          <p:cNvSpPr/>
          <p:nvPr/>
        </p:nvSpPr>
        <p:spPr>
          <a:xfrm>
            <a:off x="2161068" y="1761625"/>
            <a:ext cx="4011825" cy="4035871"/>
          </a:xfrm>
          <a:prstGeom prst="circularArrow">
            <a:avLst>
              <a:gd name="adj1" fmla="val 17778"/>
              <a:gd name="adj2" fmla="val 1142319"/>
              <a:gd name="adj3" fmla="val 19657452"/>
              <a:gd name="adj4" fmla="val 11859133"/>
              <a:gd name="adj5" fmla="val 12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5A5A5A"/>
              </a:solidFill>
              <a:effectLst/>
              <a:uLnTx/>
              <a:uFillTx/>
              <a:latin typeface="Arial"/>
              <a:ea typeface="+mn-ea"/>
              <a:cs typeface="+mn-cs"/>
            </a:endParaRPr>
          </a:p>
        </p:txBody>
      </p:sp>
      <p:sp>
        <p:nvSpPr>
          <p:cNvPr id="2" name="Title 1">
            <a:extLst>
              <a:ext uri="{FF2B5EF4-FFF2-40B4-BE49-F238E27FC236}">
                <a16:creationId xmlns:a16="http://schemas.microsoft.com/office/drawing/2014/main" id="{011653AD-97B0-4FFB-BAF4-601868E50302}"/>
              </a:ext>
            </a:extLst>
          </p:cNvPr>
          <p:cNvSpPr>
            <a:spLocks noGrp="1"/>
          </p:cNvSpPr>
          <p:nvPr>
            <p:ph type="title"/>
          </p:nvPr>
        </p:nvSpPr>
        <p:spPr/>
        <p:txBody>
          <a:bodyPr/>
          <a:lstStyle/>
          <a:p>
            <a:r>
              <a:rPr lang="en-US" dirty="0"/>
              <a:t>Database Migration Assistant (DMA)</a:t>
            </a:r>
          </a:p>
        </p:txBody>
      </p:sp>
      <p:sp>
        <p:nvSpPr>
          <p:cNvPr id="9" name="TextBox 8">
            <a:extLst>
              <a:ext uri="{FF2B5EF4-FFF2-40B4-BE49-F238E27FC236}">
                <a16:creationId xmlns:a16="http://schemas.microsoft.com/office/drawing/2014/main" id="{9E3AA773-26DD-4259-9C9C-5962262E5BA8}"/>
              </a:ext>
            </a:extLst>
          </p:cNvPr>
          <p:cNvSpPr txBox="1"/>
          <p:nvPr/>
        </p:nvSpPr>
        <p:spPr>
          <a:xfrm>
            <a:off x="3937112" y="2706943"/>
            <a:ext cx="487576" cy="701731"/>
          </a:xfrm>
          <a:prstGeom prst="rect">
            <a:avLst/>
          </a:prstGeom>
        </p:spPr>
        <p:txBody>
          <a:bodyPr vert="horz" wrap="square" lIns="91440" tIns="45720" rIns="91440" bIns="45720" rtlCol="0" anchor="t">
            <a:spAutoFit/>
          </a:bodyPr>
          <a:lstStyle>
            <a:defPPr>
              <a:defRPr lang="en-US"/>
            </a:defPPr>
            <a:lvl1pPr marR="0" indent="0" defTabSz="932742" fontAlgn="auto">
              <a:lnSpc>
                <a:spcPct val="90000"/>
              </a:lnSpc>
              <a:spcBef>
                <a:spcPct val="20000"/>
              </a:spcBef>
              <a:spcAft>
                <a:spcPts val="0"/>
              </a:spcAft>
              <a:buClrTx/>
              <a:buSzPct val="90000"/>
              <a:buFont typeface="Wingdings" panose="05000000000000000000" pitchFamily="2" charset="2"/>
              <a:buNone/>
              <a:tabLst/>
              <a:defRPr sz="1400" spc="0" baseline="0">
                <a:latin typeface="Segoe UI Semibold" panose="020B0702040204020203" pitchFamily="34" charset="0"/>
                <a:cs typeface="Segoe UI Semibold" panose="020B0702040204020203" pitchFamily="34" charset="0"/>
              </a:defRPr>
            </a:lvl1pPr>
            <a:lvl2pPr marR="0" indent="-228600" defTabSz="932742" fontAlgn="auto">
              <a:lnSpc>
                <a:spcPct val="90000"/>
              </a:lnSpc>
              <a:spcBef>
                <a:spcPct val="20000"/>
              </a:spcBef>
              <a:spcAft>
                <a:spcPts val="0"/>
              </a:spcAft>
              <a:buClrTx/>
              <a:buSzPct val="90000"/>
              <a:buFont typeface="Wingdings" panose="05000000000000000000" pitchFamily="2" charset="2"/>
              <a:buChar char=""/>
              <a:tabLst/>
              <a:defRPr sz="2800" spc="0" baseline="0">
                <a:gradFill>
                  <a:gsLst>
                    <a:gs pos="1250">
                      <a:schemeClr val="tx1"/>
                    </a:gs>
                    <a:gs pos="100000">
                      <a:schemeClr val="tx1"/>
                    </a:gs>
                  </a:gsLst>
                  <a:lin ang="5400000" scaled="0"/>
                </a:gradFill>
              </a:defRPr>
            </a:lvl2pPr>
            <a:lvl3pPr marL="685800" marR="0" indent="-228600" defTabSz="932742" fontAlgn="auto">
              <a:lnSpc>
                <a:spcPct val="90000"/>
              </a:lnSpc>
              <a:spcBef>
                <a:spcPct val="20000"/>
              </a:spcBef>
              <a:spcAft>
                <a:spcPts val="0"/>
              </a:spcAft>
              <a:buClrTx/>
              <a:buSzPct val="90000"/>
              <a:buFont typeface="Wingdings" panose="05000000000000000000" pitchFamily="2" charset="2"/>
              <a:buChar char=""/>
              <a:tabLst/>
              <a:defRPr sz="2400" spc="0" baseline="0">
                <a:gradFill>
                  <a:gsLst>
                    <a:gs pos="1250">
                      <a:schemeClr val="tx1"/>
                    </a:gs>
                    <a:gs pos="100000">
                      <a:schemeClr val="tx1"/>
                    </a:gs>
                  </a:gsLst>
                  <a:lin ang="5400000" scaled="0"/>
                </a:gradFill>
              </a:defRPr>
            </a:lvl3pPr>
            <a:lvl4pPr marL="914400" marR="0" indent="-228600" defTabSz="932742"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4pPr>
            <a:lvl5pPr marL="1143000" marR="0" indent="-228600" defTabSz="932742"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400" b="0" i="0" u="none" strike="noStrike" kern="1200" cap="none" spc="0" normalizeH="0" baseline="0" noProof="0" dirty="0">
                <a:ln>
                  <a:noFill/>
                </a:ln>
                <a:solidFill>
                  <a:srgbClr val="0078D4"/>
                </a:solidFill>
                <a:effectLst/>
                <a:uLnTx/>
                <a:uFillTx/>
                <a:latin typeface="Arial"/>
                <a:ea typeface="+mn-ea"/>
                <a:cs typeface="Segoe UI Semibold" panose="020B0702040204020203" pitchFamily="34" charset="0"/>
              </a:rPr>
              <a:t>1</a:t>
            </a:r>
            <a:endParaRPr kumimoji="0" lang="en-US" sz="44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endParaRPr>
          </a:p>
        </p:txBody>
      </p:sp>
      <p:sp>
        <p:nvSpPr>
          <p:cNvPr id="15" name="Rectangle 14">
            <a:extLst>
              <a:ext uri="{FF2B5EF4-FFF2-40B4-BE49-F238E27FC236}">
                <a16:creationId xmlns:a16="http://schemas.microsoft.com/office/drawing/2014/main" id="{A89004D8-9933-4ADB-97E9-8218B3A4B089}"/>
              </a:ext>
            </a:extLst>
          </p:cNvPr>
          <p:cNvSpPr/>
          <p:nvPr/>
        </p:nvSpPr>
        <p:spPr>
          <a:xfrm>
            <a:off x="7955811" y="2499109"/>
            <a:ext cx="491521" cy="701731"/>
          </a:xfrm>
          <a:prstGeom prst="rect">
            <a:avLst/>
          </a:prstGeom>
        </p:spPr>
        <p:txBody>
          <a:bodyPr vert="horz" wrap="square" lIns="91440" tIns="45720" rIns="91440" bIns="45720" rtlCol="0" anchor="t">
            <a:spAutoFit/>
          </a:bodyPr>
          <a:lstStyle/>
          <a:p>
            <a:pPr marL="0" marR="0" lvl="0" indent="0" algn="ctr" defTabSz="932742" rtl="0" eaLnBrk="1" fontAlgn="auto" latinLnBrk="0" hangingPunct="1">
              <a:lnSpc>
                <a:spcPct val="90000"/>
              </a:lnSpc>
              <a:spcBef>
                <a:spcPct val="20000"/>
              </a:spcBef>
              <a:spcAft>
                <a:spcPts val="0"/>
              </a:spcAft>
              <a:buClrTx/>
              <a:buSzPct val="90000"/>
              <a:buFontTx/>
              <a:buNone/>
              <a:tabLst/>
              <a:defRPr/>
            </a:pPr>
            <a:r>
              <a:rPr kumimoji="0" lang="en-US" sz="4400" b="0" i="0" u="none" strike="noStrike" kern="1200" cap="none" spc="0" normalizeH="0" baseline="0" noProof="0" dirty="0">
                <a:ln>
                  <a:noFill/>
                </a:ln>
                <a:solidFill>
                  <a:srgbClr val="0078D4"/>
                </a:solidFill>
                <a:effectLst/>
                <a:uLnTx/>
                <a:uFillTx/>
                <a:latin typeface="Arial"/>
                <a:ea typeface="+mn-ea"/>
                <a:cs typeface="Segoe UI Semibold" panose="020B0702040204020203" pitchFamily="34" charset="0"/>
              </a:rPr>
              <a:t>3</a:t>
            </a:r>
            <a:endParaRPr kumimoji="0" lang="en-US" sz="44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endParaRPr>
          </a:p>
        </p:txBody>
      </p:sp>
      <p:cxnSp>
        <p:nvCxnSpPr>
          <p:cNvPr id="33" name="Straight Arrow Connector 32">
            <a:extLst>
              <a:ext uri="{FF2B5EF4-FFF2-40B4-BE49-F238E27FC236}">
                <a16:creationId xmlns:a16="http://schemas.microsoft.com/office/drawing/2014/main" id="{3354665A-57A7-4A64-BAE9-E60E6F4D33D3}"/>
              </a:ext>
            </a:extLst>
          </p:cNvPr>
          <p:cNvCxnSpPr>
            <a:cxnSpLocks/>
          </p:cNvCxnSpPr>
          <p:nvPr/>
        </p:nvCxnSpPr>
        <p:spPr>
          <a:xfrm>
            <a:off x="6754333" y="3946625"/>
            <a:ext cx="2796362" cy="0"/>
          </a:xfrm>
          <a:prstGeom prst="straightConnector1">
            <a:avLst/>
          </a:prstGeom>
          <a:ln w="19050">
            <a:solidFill>
              <a:schemeClr val="accent3"/>
            </a:solidFill>
            <a:prstDash val="dash"/>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9A77AA0-C33B-4B9B-96DD-C0AC9D4E72A2}"/>
              </a:ext>
            </a:extLst>
          </p:cNvPr>
          <p:cNvSpPr txBox="1"/>
          <p:nvPr/>
        </p:nvSpPr>
        <p:spPr>
          <a:xfrm>
            <a:off x="9794778" y="2286452"/>
            <a:ext cx="1189148" cy="253916"/>
          </a:xfrm>
          <a:prstGeom prst="rect">
            <a:avLst/>
          </a:prstGeom>
          <a:noFill/>
        </p:spPr>
        <p:txBody>
          <a:bodyPr wrap="square" rtlCol="0">
            <a:spAutoFit/>
          </a:bodyPr>
          <a:lstStyle>
            <a:defPPr>
              <a:defRPr lang="en-US"/>
            </a:defPPr>
            <a:lvl1pPr algn="ctr" defTabSz="896397">
              <a:defRPr sz="1050" kern="0">
                <a:solidFill>
                  <a:sysClr val="windowText" lastClr="000000"/>
                </a:solidFill>
              </a:defRPr>
            </a:lvl1pPr>
          </a:lstStyle>
          <a:p>
            <a:pPr marL="0" marR="0" lvl="0" indent="0" algn="ctr" defTabSz="89639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SQL Server</a:t>
            </a:r>
          </a:p>
        </p:txBody>
      </p:sp>
      <p:sp>
        <p:nvSpPr>
          <p:cNvPr id="34" name="TextBox 33">
            <a:extLst>
              <a:ext uri="{FF2B5EF4-FFF2-40B4-BE49-F238E27FC236}">
                <a16:creationId xmlns:a16="http://schemas.microsoft.com/office/drawing/2014/main" id="{8BB78737-7652-4010-923E-3734135F404F}"/>
              </a:ext>
            </a:extLst>
          </p:cNvPr>
          <p:cNvSpPr txBox="1"/>
          <p:nvPr/>
        </p:nvSpPr>
        <p:spPr>
          <a:xfrm>
            <a:off x="9682081" y="3599916"/>
            <a:ext cx="1414543" cy="577081"/>
          </a:xfrm>
          <a:prstGeom prst="rect">
            <a:avLst/>
          </a:prstGeom>
          <a:noFill/>
        </p:spPr>
        <p:txBody>
          <a:bodyPr wrap="square" rtlCol="0">
            <a:spAutoFit/>
          </a:bodyPr>
          <a:lstStyle>
            <a:defPPr>
              <a:defRPr lang="en-US"/>
            </a:defPPr>
            <a:lvl1pPr algn="ctr" defTabSz="896397">
              <a:defRPr sz="1050" kern="0">
                <a:solidFill>
                  <a:sysClr val="windowText" lastClr="000000"/>
                </a:solidFill>
              </a:defRPr>
            </a:lvl1pPr>
          </a:lstStyle>
          <a:p>
            <a:pPr marL="0" marR="0" lvl="0" indent="0" algn="ctr" defTabSz="89639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SQL Server</a:t>
            </a:r>
            <a:br>
              <a:rPr kumimoji="0" lang="en-US" sz="1050" b="0" i="0" u="none" strike="noStrike" kern="0" cap="none" spc="0" normalizeH="0" baseline="0" noProof="0" dirty="0">
                <a:ln>
                  <a:noFill/>
                </a:ln>
                <a:solidFill>
                  <a:sysClr val="windowText" lastClr="000000"/>
                </a:solidFill>
                <a:effectLst/>
                <a:uLnTx/>
                <a:uFillTx/>
                <a:latin typeface="Arial"/>
                <a:ea typeface="+mn-ea"/>
                <a:cs typeface="+mn-cs"/>
              </a:rPr>
            </a:b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on Azure </a:t>
            </a:r>
            <a:br>
              <a:rPr kumimoji="0" lang="en-US" sz="1050" b="0" i="0" u="none" strike="noStrike" kern="0" cap="none" spc="0" normalizeH="0" baseline="0" noProof="0" dirty="0">
                <a:ln>
                  <a:noFill/>
                </a:ln>
                <a:solidFill>
                  <a:sysClr val="windowText" lastClr="000000"/>
                </a:solidFill>
                <a:effectLst/>
                <a:uLnTx/>
                <a:uFillTx/>
                <a:latin typeface="Arial"/>
                <a:ea typeface="+mn-ea"/>
                <a:cs typeface="+mn-cs"/>
              </a:rPr>
            </a:b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Virtual Machine</a:t>
            </a:r>
          </a:p>
        </p:txBody>
      </p:sp>
      <p:sp>
        <p:nvSpPr>
          <p:cNvPr id="39" name="TextBox 38">
            <a:extLst>
              <a:ext uri="{FF2B5EF4-FFF2-40B4-BE49-F238E27FC236}">
                <a16:creationId xmlns:a16="http://schemas.microsoft.com/office/drawing/2014/main" id="{9B2D83A0-6983-48E2-9701-37D7351CE7AA}"/>
              </a:ext>
            </a:extLst>
          </p:cNvPr>
          <p:cNvSpPr txBox="1"/>
          <p:nvPr/>
        </p:nvSpPr>
        <p:spPr>
          <a:xfrm>
            <a:off x="9796398" y="5248744"/>
            <a:ext cx="1185908" cy="415498"/>
          </a:xfrm>
          <a:prstGeom prst="rect">
            <a:avLst/>
          </a:prstGeom>
          <a:noFill/>
        </p:spPr>
        <p:txBody>
          <a:bodyPr wrap="square" rtlCol="0">
            <a:spAutoFit/>
          </a:bodyPr>
          <a:lstStyle>
            <a:defPPr>
              <a:defRPr lang="en-US"/>
            </a:defPPr>
            <a:lvl1pPr algn="ctr" defTabSz="896397">
              <a:defRPr sz="1050" kern="0">
                <a:solidFill>
                  <a:sysClr val="windowText" lastClr="000000"/>
                </a:solidFill>
              </a:defRPr>
            </a:lvl1pPr>
          </a:lstStyle>
          <a:p>
            <a:pPr marL="0" marR="0" lvl="0" indent="0" algn="ctr" defTabSz="89639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Azure</a:t>
            </a:r>
            <a:br>
              <a:rPr kumimoji="0" lang="en-US" sz="1050" b="0" i="0" u="none" strike="noStrike" kern="0" cap="none" spc="0" normalizeH="0" baseline="0" noProof="0" dirty="0">
                <a:ln>
                  <a:noFill/>
                </a:ln>
                <a:solidFill>
                  <a:sysClr val="windowText" lastClr="000000"/>
                </a:solidFill>
                <a:effectLst/>
                <a:uLnTx/>
                <a:uFillTx/>
                <a:latin typeface="Arial"/>
                <a:ea typeface="+mn-ea"/>
                <a:cs typeface="+mn-cs"/>
              </a:rPr>
            </a:b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SQL Database</a:t>
            </a:r>
          </a:p>
        </p:txBody>
      </p:sp>
      <p:grpSp>
        <p:nvGrpSpPr>
          <p:cNvPr id="55" name="Group 54"/>
          <p:cNvGrpSpPr/>
          <p:nvPr/>
        </p:nvGrpSpPr>
        <p:grpSpPr>
          <a:xfrm>
            <a:off x="9825284" y="2862269"/>
            <a:ext cx="1128137" cy="705532"/>
            <a:chOff x="3159267" y="5147712"/>
            <a:chExt cx="1000125" cy="625475"/>
          </a:xfrm>
        </p:grpSpPr>
        <p:sp>
          <p:nvSpPr>
            <p:cNvPr id="56" name="Freeform 13"/>
            <p:cNvSpPr>
              <a:spLocks noEditPoints="1"/>
            </p:cNvSpPr>
            <p:nvPr/>
          </p:nvSpPr>
          <p:spPr bwMode="auto">
            <a:xfrm>
              <a:off x="3159267" y="5147712"/>
              <a:ext cx="1000125" cy="625475"/>
            </a:xfrm>
            <a:custGeom>
              <a:avLst/>
              <a:gdLst>
                <a:gd name="T0" fmla="*/ 0 w 630"/>
                <a:gd name="T1" fmla="*/ 353 h 394"/>
                <a:gd name="T2" fmla="*/ 0 w 630"/>
                <a:gd name="T3" fmla="*/ 394 h 394"/>
                <a:gd name="T4" fmla="*/ 630 w 630"/>
                <a:gd name="T5" fmla="*/ 394 h 394"/>
                <a:gd name="T6" fmla="*/ 630 w 630"/>
                <a:gd name="T7" fmla="*/ 353 h 394"/>
                <a:gd name="T8" fmla="*/ 0 w 630"/>
                <a:gd name="T9" fmla="*/ 353 h 394"/>
                <a:gd name="T10" fmla="*/ 621 w 630"/>
                <a:gd name="T11" fmla="*/ 385 h 394"/>
                <a:gd name="T12" fmla="*/ 10 w 630"/>
                <a:gd name="T13" fmla="*/ 385 h 394"/>
                <a:gd name="T14" fmla="*/ 10 w 630"/>
                <a:gd name="T15" fmla="*/ 363 h 394"/>
                <a:gd name="T16" fmla="*/ 621 w 630"/>
                <a:gd name="T17" fmla="*/ 363 h 394"/>
                <a:gd name="T18" fmla="*/ 621 w 630"/>
                <a:gd name="T19" fmla="*/ 385 h 394"/>
                <a:gd name="T20" fmla="*/ 88 w 630"/>
                <a:gd name="T21" fmla="*/ 315 h 394"/>
                <a:gd name="T22" fmla="*/ 79 w 630"/>
                <a:gd name="T23" fmla="*/ 315 h 394"/>
                <a:gd name="T24" fmla="*/ 79 w 630"/>
                <a:gd name="T25" fmla="*/ 0 h 394"/>
                <a:gd name="T26" fmla="*/ 551 w 630"/>
                <a:gd name="T27" fmla="*/ 0 h 394"/>
                <a:gd name="T28" fmla="*/ 551 w 630"/>
                <a:gd name="T29" fmla="*/ 315 h 394"/>
                <a:gd name="T30" fmla="*/ 542 w 630"/>
                <a:gd name="T31" fmla="*/ 315 h 394"/>
                <a:gd name="T32" fmla="*/ 542 w 630"/>
                <a:gd name="T33" fmla="*/ 9 h 394"/>
                <a:gd name="T34" fmla="*/ 88 w 630"/>
                <a:gd name="T35" fmla="*/ 9 h 394"/>
                <a:gd name="T36" fmla="*/ 88 w 630"/>
                <a:gd name="T37" fmla="*/ 315 h 394"/>
                <a:gd name="T38" fmla="*/ 289 w 630"/>
                <a:gd name="T39" fmla="*/ 262 h 394"/>
                <a:gd name="T40" fmla="*/ 334 w 630"/>
                <a:gd name="T41" fmla="*/ 79 h 394"/>
                <a:gd name="T42" fmla="*/ 341 w 630"/>
                <a:gd name="T43" fmla="*/ 82 h 394"/>
                <a:gd name="T44" fmla="*/ 296 w 630"/>
                <a:gd name="T45" fmla="*/ 264 h 394"/>
                <a:gd name="T46" fmla="*/ 289 w 630"/>
                <a:gd name="T47" fmla="*/ 262 h 394"/>
                <a:gd name="T48" fmla="*/ 379 w 630"/>
                <a:gd name="T49" fmla="*/ 228 h 394"/>
                <a:gd name="T50" fmla="*/ 463 w 630"/>
                <a:gd name="T51" fmla="*/ 171 h 394"/>
                <a:gd name="T52" fmla="*/ 379 w 630"/>
                <a:gd name="T53" fmla="*/ 115 h 394"/>
                <a:gd name="T54" fmla="*/ 384 w 630"/>
                <a:gd name="T55" fmla="*/ 108 h 394"/>
                <a:gd name="T56" fmla="*/ 482 w 630"/>
                <a:gd name="T57" fmla="*/ 171 h 394"/>
                <a:gd name="T58" fmla="*/ 384 w 630"/>
                <a:gd name="T59" fmla="*/ 236 h 394"/>
                <a:gd name="T60" fmla="*/ 379 w 630"/>
                <a:gd name="T61" fmla="*/ 228 h 394"/>
                <a:gd name="T62" fmla="*/ 251 w 630"/>
                <a:gd name="T63" fmla="*/ 115 h 394"/>
                <a:gd name="T64" fmla="*/ 167 w 630"/>
                <a:gd name="T65" fmla="*/ 171 h 394"/>
                <a:gd name="T66" fmla="*/ 251 w 630"/>
                <a:gd name="T67" fmla="*/ 228 h 394"/>
                <a:gd name="T68" fmla="*/ 246 w 630"/>
                <a:gd name="T69" fmla="*/ 236 h 394"/>
                <a:gd name="T70" fmla="*/ 148 w 630"/>
                <a:gd name="T71" fmla="*/ 171 h 394"/>
                <a:gd name="T72" fmla="*/ 246 w 630"/>
                <a:gd name="T73" fmla="*/ 108 h 394"/>
                <a:gd name="T74" fmla="*/ 251 w 630"/>
                <a:gd name="T75" fmla="*/ 11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0" h="394">
                  <a:moveTo>
                    <a:pt x="0" y="353"/>
                  </a:moveTo>
                  <a:lnTo>
                    <a:pt x="0" y="394"/>
                  </a:lnTo>
                  <a:lnTo>
                    <a:pt x="630" y="394"/>
                  </a:lnTo>
                  <a:lnTo>
                    <a:pt x="630" y="353"/>
                  </a:lnTo>
                  <a:lnTo>
                    <a:pt x="0" y="353"/>
                  </a:lnTo>
                  <a:close/>
                  <a:moveTo>
                    <a:pt x="621" y="385"/>
                  </a:moveTo>
                  <a:lnTo>
                    <a:pt x="10" y="385"/>
                  </a:lnTo>
                  <a:lnTo>
                    <a:pt x="10" y="363"/>
                  </a:lnTo>
                  <a:lnTo>
                    <a:pt x="621" y="363"/>
                  </a:lnTo>
                  <a:lnTo>
                    <a:pt x="621" y="385"/>
                  </a:lnTo>
                  <a:close/>
                  <a:moveTo>
                    <a:pt x="88" y="315"/>
                  </a:moveTo>
                  <a:lnTo>
                    <a:pt x="79" y="315"/>
                  </a:lnTo>
                  <a:lnTo>
                    <a:pt x="79" y="0"/>
                  </a:lnTo>
                  <a:lnTo>
                    <a:pt x="551" y="0"/>
                  </a:lnTo>
                  <a:lnTo>
                    <a:pt x="551" y="315"/>
                  </a:lnTo>
                  <a:lnTo>
                    <a:pt x="542" y="315"/>
                  </a:lnTo>
                  <a:lnTo>
                    <a:pt x="542" y="9"/>
                  </a:lnTo>
                  <a:lnTo>
                    <a:pt x="88" y="9"/>
                  </a:lnTo>
                  <a:lnTo>
                    <a:pt x="88" y="315"/>
                  </a:lnTo>
                  <a:close/>
                  <a:moveTo>
                    <a:pt x="289" y="262"/>
                  </a:moveTo>
                  <a:lnTo>
                    <a:pt x="334" y="79"/>
                  </a:lnTo>
                  <a:lnTo>
                    <a:pt x="341" y="82"/>
                  </a:lnTo>
                  <a:lnTo>
                    <a:pt x="296" y="264"/>
                  </a:lnTo>
                  <a:lnTo>
                    <a:pt x="289" y="262"/>
                  </a:lnTo>
                  <a:close/>
                  <a:moveTo>
                    <a:pt x="379" y="228"/>
                  </a:moveTo>
                  <a:lnTo>
                    <a:pt x="463" y="171"/>
                  </a:lnTo>
                  <a:lnTo>
                    <a:pt x="379" y="115"/>
                  </a:lnTo>
                  <a:lnTo>
                    <a:pt x="384" y="108"/>
                  </a:lnTo>
                  <a:lnTo>
                    <a:pt x="482" y="171"/>
                  </a:lnTo>
                  <a:lnTo>
                    <a:pt x="384" y="236"/>
                  </a:lnTo>
                  <a:lnTo>
                    <a:pt x="379" y="228"/>
                  </a:lnTo>
                  <a:close/>
                  <a:moveTo>
                    <a:pt x="251" y="115"/>
                  </a:moveTo>
                  <a:lnTo>
                    <a:pt x="167" y="171"/>
                  </a:lnTo>
                  <a:lnTo>
                    <a:pt x="251" y="228"/>
                  </a:lnTo>
                  <a:lnTo>
                    <a:pt x="246" y="236"/>
                  </a:lnTo>
                  <a:lnTo>
                    <a:pt x="148" y="171"/>
                  </a:lnTo>
                  <a:lnTo>
                    <a:pt x="246" y="108"/>
                  </a:lnTo>
                  <a:lnTo>
                    <a:pt x="251" y="1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A5A5A"/>
                </a:solidFill>
                <a:effectLst/>
                <a:uLnTx/>
                <a:uFillTx/>
                <a:latin typeface="Arial"/>
                <a:ea typeface="+mn-ea"/>
                <a:cs typeface="+mn-cs"/>
              </a:endParaRPr>
            </a:p>
          </p:txBody>
        </p:sp>
        <p:sp>
          <p:nvSpPr>
            <p:cNvPr id="57" name="Rectangle 56"/>
            <p:cNvSpPr/>
            <p:nvPr/>
          </p:nvSpPr>
          <p:spPr>
            <a:xfrm>
              <a:off x="3301500" y="5161709"/>
              <a:ext cx="721254" cy="49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58" name="Group 57"/>
            <p:cNvGrpSpPr/>
            <p:nvPr/>
          </p:nvGrpSpPr>
          <p:grpSpPr>
            <a:xfrm>
              <a:off x="3521601" y="5311760"/>
              <a:ext cx="268417" cy="304358"/>
              <a:chOff x="3494442" y="5275548"/>
              <a:chExt cx="268417" cy="304358"/>
            </a:xfrm>
            <a:noFill/>
          </p:grpSpPr>
          <p:sp>
            <p:nvSpPr>
              <p:cNvPr id="59" name="Flowchart: Decision 58"/>
              <p:cNvSpPr/>
              <p:nvPr/>
            </p:nvSpPr>
            <p:spPr>
              <a:xfrm>
                <a:off x="3497006" y="5275548"/>
                <a:ext cx="253497" cy="138097"/>
              </a:xfrm>
              <a:prstGeom prst="flowChartDecision">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60" name="Group 59"/>
              <p:cNvGrpSpPr/>
              <p:nvPr/>
            </p:nvGrpSpPr>
            <p:grpSpPr>
              <a:xfrm>
                <a:off x="3494442" y="5326409"/>
                <a:ext cx="268417" cy="253497"/>
                <a:chOff x="3494442" y="5326409"/>
                <a:chExt cx="268417" cy="253497"/>
              </a:xfrm>
              <a:grpFill/>
            </p:grpSpPr>
            <p:sp>
              <p:nvSpPr>
                <p:cNvPr id="61" name="Flowchart: Decision 60"/>
                <p:cNvSpPr/>
                <p:nvPr/>
              </p:nvSpPr>
              <p:spPr>
                <a:xfrm rot="18000000">
                  <a:off x="3567062" y="5384109"/>
                  <a:ext cx="253497" cy="138097"/>
                </a:xfrm>
                <a:prstGeom prst="flowChartDecision">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2" name="Flowchart: Decision 61"/>
                <p:cNvSpPr/>
                <p:nvPr/>
              </p:nvSpPr>
              <p:spPr>
                <a:xfrm rot="3600000">
                  <a:off x="3436742" y="5384109"/>
                  <a:ext cx="253497" cy="138097"/>
                </a:xfrm>
                <a:prstGeom prst="flowChartDecision">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grpSp>
      </p:grpSp>
      <p:grpSp>
        <p:nvGrpSpPr>
          <p:cNvPr id="63" name="Group 62"/>
          <p:cNvGrpSpPr/>
          <p:nvPr/>
        </p:nvGrpSpPr>
        <p:grpSpPr>
          <a:xfrm>
            <a:off x="9954600" y="4465185"/>
            <a:ext cx="869505" cy="762293"/>
            <a:chOff x="5257389" y="1646944"/>
            <a:chExt cx="497653" cy="436291"/>
          </a:xfrm>
          <a:solidFill>
            <a:schemeClr val="bg1"/>
          </a:solidFill>
        </p:grpSpPr>
        <p:grpSp>
          <p:nvGrpSpPr>
            <p:cNvPr id="64" name="Group 63"/>
            <p:cNvGrpSpPr/>
            <p:nvPr/>
          </p:nvGrpSpPr>
          <p:grpSpPr>
            <a:xfrm>
              <a:off x="5282747" y="1646944"/>
              <a:ext cx="335166" cy="393011"/>
              <a:chOff x="3422210" y="1218238"/>
              <a:chExt cx="597529" cy="700656"/>
            </a:xfrm>
            <a:grpFill/>
          </p:grpSpPr>
          <p:sp>
            <p:nvSpPr>
              <p:cNvPr id="68" name="Oval 67"/>
              <p:cNvSpPr/>
              <p:nvPr/>
            </p:nvSpPr>
            <p:spPr>
              <a:xfrm>
                <a:off x="3422210" y="1770059"/>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69" name="Straight Connector 68"/>
              <p:cNvCxnSpPr>
                <a:stCxn id="72" idx="2"/>
                <a:endCxn id="68" idx="2"/>
              </p:cNvCxnSpPr>
              <p:nvPr/>
            </p:nvCxnSpPr>
            <p:spPr>
              <a:xfrm>
                <a:off x="3422210"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72" idx="6"/>
                <a:endCxn id="68" idx="6"/>
              </p:cNvCxnSpPr>
              <p:nvPr/>
            </p:nvCxnSpPr>
            <p:spPr>
              <a:xfrm>
                <a:off x="4019739"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431703" y="1292656"/>
                <a:ext cx="576065" cy="551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2" name="Oval 71"/>
              <p:cNvSpPr/>
              <p:nvPr/>
            </p:nvSpPr>
            <p:spPr>
              <a:xfrm>
                <a:off x="3422210" y="1218238"/>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65" name="Freeform 64"/>
            <p:cNvSpPr/>
            <p:nvPr/>
          </p:nvSpPr>
          <p:spPr>
            <a:xfrm>
              <a:off x="5490955" y="1892464"/>
              <a:ext cx="172661" cy="168050"/>
            </a:xfrm>
            <a:custGeom>
              <a:avLst/>
              <a:gdLst>
                <a:gd name="connsiteX0" fmla="*/ 253497 w 307818"/>
                <a:gd name="connsiteY0" fmla="*/ 833 h 299597"/>
                <a:gd name="connsiteX1" fmla="*/ 181070 w 307818"/>
                <a:gd name="connsiteY1" fmla="*/ 9886 h 299597"/>
                <a:gd name="connsiteX2" fmla="*/ 162963 w 307818"/>
                <a:gd name="connsiteY2" fmla="*/ 64207 h 299597"/>
                <a:gd name="connsiteX3" fmla="*/ 144856 w 307818"/>
                <a:gd name="connsiteY3" fmla="*/ 100421 h 299597"/>
                <a:gd name="connsiteX4" fmla="*/ 135802 w 307818"/>
                <a:gd name="connsiteY4" fmla="*/ 154742 h 299597"/>
                <a:gd name="connsiteX5" fmla="*/ 54321 w 307818"/>
                <a:gd name="connsiteY5" fmla="*/ 200009 h 299597"/>
                <a:gd name="connsiteX6" fmla="*/ 0 w 307818"/>
                <a:gd name="connsiteY6" fmla="*/ 227169 h 299597"/>
                <a:gd name="connsiteX7" fmla="*/ 9054 w 307818"/>
                <a:gd name="connsiteY7" fmla="*/ 272437 h 299597"/>
                <a:gd name="connsiteX8" fmla="*/ 63375 w 307818"/>
                <a:gd name="connsiteY8" fmla="*/ 299597 h 299597"/>
                <a:gd name="connsiteX9" fmla="*/ 244444 w 307818"/>
                <a:gd name="connsiteY9" fmla="*/ 290544 h 299597"/>
                <a:gd name="connsiteX10" fmla="*/ 289711 w 307818"/>
                <a:gd name="connsiteY10" fmla="*/ 281490 h 299597"/>
                <a:gd name="connsiteX11" fmla="*/ 307818 w 307818"/>
                <a:gd name="connsiteY11" fmla="*/ 254330 h 299597"/>
                <a:gd name="connsiteX12" fmla="*/ 298765 w 307818"/>
                <a:gd name="connsiteY12" fmla="*/ 118528 h 299597"/>
                <a:gd name="connsiteX13" fmla="*/ 280658 w 307818"/>
                <a:gd name="connsiteY13" fmla="*/ 64207 h 299597"/>
                <a:gd name="connsiteX14" fmla="*/ 253497 w 307818"/>
                <a:gd name="connsiteY14" fmla="*/ 9886 h 299597"/>
                <a:gd name="connsiteX15" fmla="*/ 253497 w 307818"/>
                <a:gd name="connsiteY15" fmla="*/ 833 h 29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818" h="299597">
                  <a:moveTo>
                    <a:pt x="253497" y="833"/>
                  </a:moveTo>
                  <a:cubicBezTo>
                    <a:pt x="241426" y="833"/>
                    <a:pt x="201002" y="-4066"/>
                    <a:pt x="181070" y="9886"/>
                  </a:cubicBezTo>
                  <a:cubicBezTo>
                    <a:pt x="165434" y="20831"/>
                    <a:pt x="171499" y="47136"/>
                    <a:pt x="162963" y="64207"/>
                  </a:cubicBezTo>
                  <a:lnTo>
                    <a:pt x="144856" y="100421"/>
                  </a:lnTo>
                  <a:cubicBezTo>
                    <a:pt x="141838" y="118528"/>
                    <a:pt x="146329" y="139704"/>
                    <a:pt x="135802" y="154742"/>
                  </a:cubicBezTo>
                  <a:cubicBezTo>
                    <a:pt x="105062" y="198656"/>
                    <a:pt x="88303" y="183018"/>
                    <a:pt x="54321" y="200009"/>
                  </a:cubicBezTo>
                  <a:cubicBezTo>
                    <a:pt x="-15874" y="235107"/>
                    <a:pt x="68264" y="204416"/>
                    <a:pt x="0" y="227169"/>
                  </a:cubicBezTo>
                  <a:cubicBezTo>
                    <a:pt x="3018" y="242258"/>
                    <a:pt x="1419" y="259076"/>
                    <a:pt x="9054" y="272437"/>
                  </a:cubicBezTo>
                  <a:cubicBezTo>
                    <a:pt x="17314" y="286891"/>
                    <a:pt x="49433" y="294950"/>
                    <a:pt x="63375" y="299597"/>
                  </a:cubicBezTo>
                  <a:cubicBezTo>
                    <a:pt x="123731" y="296579"/>
                    <a:pt x="184205" y="295363"/>
                    <a:pt x="244444" y="290544"/>
                  </a:cubicBezTo>
                  <a:cubicBezTo>
                    <a:pt x="259783" y="289317"/>
                    <a:pt x="276351" y="289125"/>
                    <a:pt x="289711" y="281490"/>
                  </a:cubicBezTo>
                  <a:cubicBezTo>
                    <a:pt x="299158" y="276092"/>
                    <a:pt x="301782" y="263383"/>
                    <a:pt x="307818" y="254330"/>
                  </a:cubicBezTo>
                  <a:cubicBezTo>
                    <a:pt x="304800" y="209063"/>
                    <a:pt x="305181" y="163440"/>
                    <a:pt x="298765" y="118528"/>
                  </a:cubicBezTo>
                  <a:cubicBezTo>
                    <a:pt x="296066" y="99633"/>
                    <a:pt x="291245" y="80088"/>
                    <a:pt x="280658" y="64207"/>
                  </a:cubicBezTo>
                  <a:cubicBezTo>
                    <a:pt x="265398" y="41317"/>
                    <a:pt x="258852" y="36660"/>
                    <a:pt x="253497" y="9886"/>
                  </a:cubicBezTo>
                  <a:cubicBezTo>
                    <a:pt x="252313" y="3968"/>
                    <a:pt x="265568" y="833"/>
                    <a:pt x="253497" y="8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6" name="Freeform 5"/>
            <p:cNvSpPr>
              <a:spLocks/>
            </p:cNvSpPr>
            <p:nvPr/>
          </p:nvSpPr>
          <p:spPr bwMode="auto">
            <a:xfrm>
              <a:off x="5480780" y="1878874"/>
              <a:ext cx="274262" cy="204361"/>
            </a:xfrm>
            <a:custGeom>
              <a:avLst/>
              <a:gdLst>
                <a:gd name="T0" fmla="*/ 258 w 258"/>
                <a:gd name="T1" fmla="*/ 115 h 191"/>
                <a:gd name="T2" fmla="*/ 207 w 258"/>
                <a:gd name="T3" fmla="*/ 171 h 191"/>
                <a:gd name="T4" fmla="*/ 205 w 258"/>
                <a:gd name="T5" fmla="*/ 171 h 191"/>
                <a:gd name="T6" fmla="*/ 205 w 258"/>
                <a:gd name="T7" fmla="*/ 167 h 191"/>
                <a:gd name="T8" fmla="*/ 207 w 258"/>
                <a:gd name="T9" fmla="*/ 167 h 191"/>
                <a:gd name="T10" fmla="*/ 254 w 258"/>
                <a:gd name="T11" fmla="*/ 115 h 191"/>
                <a:gd name="T12" fmla="*/ 208 w 258"/>
                <a:gd name="T13" fmla="*/ 64 h 191"/>
                <a:gd name="T14" fmla="*/ 207 w 258"/>
                <a:gd name="T15" fmla="*/ 64 h 191"/>
                <a:gd name="T16" fmla="*/ 207 w 258"/>
                <a:gd name="T17" fmla="*/ 63 h 191"/>
                <a:gd name="T18" fmla="*/ 142 w 258"/>
                <a:gd name="T19" fmla="*/ 4 h 191"/>
                <a:gd name="T20" fmla="*/ 79 w 258"/>
                <a:gd name="T21" fmla="*/ 56 h 191"/>
                <a:gd name="T22" fmla="*/ 79 w 258"/>
                <a:gd name="T23" fmla="*/ 58 h 191"/>
                <a:gd name="T24" fmla="*/ 76 w 258"/>
                <a:gd name="T25" fmla="*/ 57 h 191"/>
                <a:gd name="T26" fmla="*/ 76 w 258"/>
                <a:gd name="T27" fmla="*/ 57 h 191"/>
                <a:gd name="T28" fmla="*/ 51 w 258"/>
                <a:gd name="T29" fmla="*/ 76 h 191"/>
                <a:gd name="T30" fmla="*/ 51 w 258"/>
                <a:gd name="T31" fmla="*/ 78 h 191"/>
                <a:gd name="T32" fmla="*/ 50 w 258"/>
                <a:gd name="T33" fmla="*/ 78 h 191"/>
                <a:gd name="T34" fmla="*/ 4 w 258"/>
                <a:gd name="T35" fmla="*/ 132 h 191"/>
                <a:gd name="T36" fmla="*/ 59 w 258"/>
                <a:gd name="T37" fmla="*/ 187 h 191"/>
                <a:gd name="T38" fmla="*/ 198 w 258"/>
                <a:gd name="T39" fmla="*/ 187 h 191"/>
                <a:gd name="T40" fmla="*/ 198 w 258"/>
                <a:gd name="T41" fmla="*/ 191 h 191"/>
                <a:gd name="T42" fmla="*/ 59 w 258"/>
                <a:gd name="T43" fmla="*/ 191 h 191"/>
                <a:gd name="T44" fmla="*/ 0 w 258"/>
                <a:gd name="T45" fmla="*/ 132 h 191"/>
                <a:gd name="T46" fmla="*/ 48 w 258"/>
                <a:gd name="T47" fmla="*/ 74 h 191"/>
                <a:gd name="T48" fmla="*/ 75 w 258"/>
                <a:gd name="T49" fmla="*/ 53 h 191"/>
                <a:gd name="T50" fmla="*/ 142 w 258"/>
                <a:gd name="T51" fmla="*/ 0 h 191"/>
                <a:gd name="T52" fmla="*/ 211 w 258"/>
                <a:gd name="T53" fmla="*/ 61 h 191"/>
                <a:gd name="T54" fmla="*/ 258 w 258"/>
                <a:gd name="T55" fmla="*/ 11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8" h="191">
                  <a:moveTo>
                    <a:pt x="258" y="115"/>
                  </a:moveTo>
                  <a:cubicBezTo>
                    <a:pt x="258" y="144"/>
                    <a:pt x="236" y="168"/>
                    <a:pt x="207" y="171"/>
                  </a:cubicBezTo>
                  <a:cubicBezTo>
                    <a:pt x="205" y="171"/>
                    <a:pt x="205" y="171"/>
                    <a:pt x="205" y="171"/>
                  </a:cubicBezTo>
                  <a:cubicBezTo>
                    <a:pt x="205" y="167"/>
                    <a:pt x="205" y="167"/>
                    <a:pt x="205" y="167"/>
                  </a:cubicBezTo>
                  <a:cubicBezTo>
                    <a:pt x="207" y="167"/>
                    <a:pt x="207" y="167"/>
                    <a:pt x="207" y="167"/>
                  </a:cubicBezTo>
                  <a:cubicBezTo>
                    <a:pt x="233" y="164"/>
                    <a:pt x="254" y="142"/>
                    <a:pt x="254" y="115"/>
                  </a:cubicBezTo>
                  <a:cubicBezTo>
                    <a:pt x="254" y="89"/>
                    <a:pt x="234" y="68"/>
                    <a:pt x="208" y="64"/>
                  </a:cubicBezTo>
                  <a:cubicBezTo>
                    <a:pt x="207" y="64"/>
                    <a:pt x="207" y="64"/>
                    <a:pt x="207" y="64"/>
                  </a:cubicBezTo>
                  <a:cubicBezTo>
                    <a:pt x="207" y="63"/>
                    <a:pt x="207" y="63"/>
                    <a:pt x="207" y="63"/>
                  </a:cubicBezTo>
                  <a:cubicBezTo>
                    <a:pt x="204" y="29"/>
                    <a:pt x="176" y="4"/>
                    <a:pt x="142" y="4"/>
                  </a:cubicBezTo>
                  <a:cubicBezTo>
                    <a:pt x="112" y="4"/>
                    <a:pt x="85" y="26"/>
                    <a:pt x="79" y="56"/>
                  </a:cubicBezTo>
                  <a:cubicBezTo>
                    <a:pt x="79" y="58"/>
                    <a:pt x="79" y="58"/>
                    <a:pt x="79" y="58"/>
                  </a:cubicBezTo>
                  <a:cubicBezTo>
                    <a:pt x="76" y="57"/>
                    <a:pt x="76" y="57"/>
                    <a:pt x="76" y="57"/>
                  </a:cubicBezTo>
                  <a:cubicBezTo>
                    <a:pt x="76" y="57"/>
                    <a:pt x="76" y="57"/>
                    <a:pt x="76" y="57"/>
                  </a:cubicBezTo>
                  <a:cubicBezTo>
                    <a:pt x="64" y="57"/>
                    <a:pt x="54" y="65"/>
                    <a:pt x="51" y="76"/>
                  </a:cubicBezTo>
                  <a:cubicBezTo>
                    <a:pt x="51" y="78"/>
                    <a:pt x="51" y="78"/>
                    <a:pt x="51" y="78"/>
                  </a:cubicBezTo>
                  <a:cubicBezTo>
                    <a:pt x="50" y="78"/>
                    <a:pt x="50" y="78"/>
                    <a:pt x="50" y="78"/>
                  </a:cubicBezTo>
                  <a:cubicBezTo>
                    <a:pt x="24" y="82"/>
                    <a:pt x="4" y="106"/>
                    <a:pt x="4" y="132"/>
                  </a:cubicBezTo>
                  <a:cubicBezTo>
                    <a:pt x="4" y="162"/>
                    <a:pt x="29" y="187"/>
                    <a:pt x="59" y="187"/>
                  </a:cubicBezTo>
                  <a:cubicBezTo>
                    <a:pt x="198" y="187"/>
                    <a:pt x="198" y="187"/>
                    <a:pt x="198" y="187"/>
                  </a:cubicBezTo>
                  <a:cubicBezTo>
                    <a:pt x="198" y="191"/>
                    <a:pt x="198" y="191"/>
                    <a:pt x="198" y="191"/>
                  </a:cubicBezTo>
                  <a:cubicBezTo>
                    <a:pt x="59" y="191"/>
                    <a:pt x="59" y="191"/>
                    <a:pt x="59" y="191"/>
                  </a:cubicBezTo>
                  <a:cubicBezTo>
                    <a:pt x="27" y="191"/>
                    <a:pt x="0" y="164"/>
                    <a:pt x="0" y="132"/>
                  </a:cubicBezTo>
                  <a:cubicBezTo>
                    <a:pt x="0" y="104"/>
                    <a:pt x="21" y="80"/>
                    <a:pt x="48" y="74"/>
                  </a:cubicBezTo>
                  <a:cubicBezTo>
                    <a:pt x="52" y="62"/>
                    <a:pt x="63" y="53"/>
                    <a:pt x="75" y="53"/>
                  </a:cubicBezTo>
                  <a:cubicBezTo>
                    <a:pt x="82" y="22"/>
                    <a:pt x="110" y="0"/>
                    <a:pt x="142" y="0"/>
                  </a:cubicBezTo>
                  <a:cubicBezTo>
                    <a:pt x="177" y="0"/>
                    <a:pt x="207" y="26"/>
                    <a:pt x="211" y="61"/>
                  </a:cubicBezTo>
                  <a:cubicBezTo>
                    <a:pt x="238" y="65"/>
                    <a:pt x="258" y="88"/>
                    <a:pt x="258" y="115"/>
                  </a:cubicBezTo>
                  <a:close/>
                </a:path>
              </a:pathLst>
            </a:custGeom>
            <a:grpFill/>
            <a:ln w="12700">
              <a:solidFill>
                <a:schemeClr val="accent3"/>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A5A5A"/>
                </a:solidFill>
                <a:effectLst/>
                <a:uLnTx/>
                <a:uFillTx/>
                <a:latin typeface="Arial"/>
                <a:ea typeface="+mn-ea"/>
                <a:cs typeface="+mn-cs"/>
              </a:endParaRPr>
            </a:p>
          </p:txBody>
        </p:sp>
        <p:sp>
          <p:nvSpPr>
            <p:cNvPr id="67" name="TextBox 66"/>
            <p:cNvSpPr txBox="1"/>
            <p:nvPr/>
          </p:nvSpPr>
          <p:spPr>
            <a:xfrm>
              <a:off x="5257389" y="1757463"/>
              <a:ext cx="390991" cy="199008"/>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8A5FF"/>
                  </a:solidFill>
                  <a:effectLst/>
                  <a:uLnTx/>
                  <a:uFillTx/>
                  <a:latin typeface="Arial"/>
                  <a:ea typeface="+mn-ea"/>
                  <a:cs typeface="+mn-cs"/>
                </a:rPr>
                <a:t>SQL</a:t>
              </a:r>
            </a:p>
          </p:txBody>
        </p:sp>
      </p:grpSp>
      <p:cxnSp>
        <p:nvCxnSpPr>
          <p:cNvPr id="96" name="Straight Arrow Connector 95">
            <a:extLst>
              <a:ext uri="{FF2B5EF4-FFF2-40B4-BE49-F238E27FC236}">
                <a16:creationId xmlns:a16="http://schemas.microsoft.com/office/drawing/2014/main" id="{3354665A-57A7-4A64-BAE9-E60E6F4D33D3}"/>
              </a:ext>
            </a:extLst>
          </p:cNvPr>
          <p:cNvCxnSpPr>
            <a:cxnSpLocks/>
          </p:cNvCxnSpPr>
          <p:nvPr/>
        </p:nvCxnSpPr>
        <p:spPr>
          <a:xfrm>
            <a:off x="2703328" y="3958706"/>
            <a:ext cx="2966484" cy="0"/>
          </a:xfrm>
          <a:prstGeom prst="straightConnector1">
            <a:avLst/>
          </a:prstGeom>
          <a:ln w="19050">
            <a:solidFill>
              <a:schemeClr val="accent3"/>
            </a:solidFill>
            <a:prstDash val="dash"/>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91478" y="3057398"/>
            <a:ext cx="2020186" cy="87457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t>Migrate </a:t>
            </a:r>
            <a:b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br>
            <a: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t>schema, data, </a:t>
            </a:r>
            <a:b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br>
            <a: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t>and logins</a:t>
            </a:r>
          </a:p>
        </p:txBody>
      </p:sp>
      <p:sp>
        <p:nvSpPr>
          <p:cNvPr id="14" name="TextBox 13"/>
          <p:cNvSpPr txBox="1"/>
          <p:nvPr/>
        </p:nvSpPr>
        <p:spPr>
          <a:xfrm>
            <a:off x="3410366" y="3302796"/>
            <a:ext cx="1541069" cy="57439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t>Assess and identify issues</a:t>
            </a:r>
          </a:p>
        </p:txBody>
      </p:sp>
      <p:sp>
        <p:nvSpPr>
          <p:cNvPr id="110" name="TextBox 109">
            <a:extLst>
              <a:ext uri="{FF2B5EF4-FFF2-40B4-BE49-F238E27FC236}">
                <a16:creationId xmlns:a16="http://schemas.microsoft.com/office/drawing/2014/main" id="{9E3AA773-26DD-4259-9C9C-5962262E5BA8}"/>
              </a:ext>
            </a:extLst>
          </p:cNvPr>
          <p:cNvSpPr txBox="1"/>
          <p:nvPr/>
        </p:nvSpPr>
        <p:spPr>
          <a:xfrm>
            <a:off x="3937112" y="4008574"/>
            <a:ext cx="487576" cy="701731"/>
          </a:xfrm>
          <a:prstGeom prst="rect">
            <a:avLst/>
          </a:prstGeom>
        </p:spPr>
        <p:txBody>
          <a:bodyPr vert="horz" wrap="square" lIns="91440" tIns="45720" rIns="91440" bIns="45720" rtlCol="0" anchor="t">
            <a:spAutoFit/>
          </a:bodyPr>
          <a:lstStyle>
            <a:defPPr>
              <a:defRPr lang="en-US"/>
            </a:defPPr>
            <a:lvl1pPr marR="0" indent="0" defTabSz="932742" fontAlgn="auto">
              <a:lnSpc>
                <a:spcPct val="90000"/>
              </a:lnSpc>
              <a:spcBef>
                <a:spcPct val="20000"/>
              </a:spcBef>
              <a:spcAft>
                <a:spcPts val="0"/>
              </a:spcAft>
              <a:buClrTx/>
              <a:buSzPct val="90000"/>
              <a:buFont typeface="Wingdings" panose="05000000000000000000" pitchFamily="2" charset="2"/>
              <a:buNone/>
              <a:tabLst/>
              <a:defRPr sz="1400" spc="0" baseline="0">
                <a:latin typeface="Segoe UI Semibold" panose="020B0702040204020203" pitchFamily="34" charset="0"/>
                <a:cs typeface="Segoe UI Semibold" panose="020B0702040204020203" pitchFamily="34" charset="0"/>
              </a:defRPr>
            </a:lvl1pPr>
            <a:lvl2pPr marR="0" indent="-228600" defTabSz="932742" fontAlgn="auto">
              <a:lnSpc>
                <a:spcPct val="90000"/>
              </a:lnSpc>
              <a:spcBef>
                <a:spcPct val="20000"/>
              </a:spcBef>
              <a:spcAft>
                <a:spcPts val="0"/>
              </a:spcAft>
              <a:buClrTx/>
              <a:buSzPct val="90000"/>
              <a:buFont typeface="Wingdings" panose="05000000000000000000" pitchFamily="2" charset="2"/>
              <a:buChar char=""/>
              <a:tabLst/>
              <a:defRPr sz="2800" spc="0" baseline="0">
                <a:gradFill>
                  <a:gsLst>
                    <a:gs pos="1250">
                      <a:schemeClr val="tx1"/>
                    </a:gs>
                    <a:gs pos="100000">
                      <a:schemeClr val="tx1"/>
                    </a:gs>
                  </a:gsLst>
                  <a:lin ang="5400000" scaled="0"/>
                </a:gradFill>
              </a:defRPr>
            </a:lvl2pPr>
            <a:lvl3pPr marL="685800" marR="0" indent="-228600" defTabSz="932742" fontAlgn="auto">
              <a:lnSpc>
                <a:spcPct val="90000"/>
              </a:lnSpc>
              <a:spcBef>
                <a:spcPct val="20000"/>
              </a:spcBef>
              <a:spcAft>
                <a:spcPts val="0"/>
              </a:spcAft>
              <a:buClrTx/>
              <a:buSzPct val="90000"/>
              <a:buFont typeface="Wingdings" panose="05000000000000000000" pitchFamily="2" charset="2"/>
              <a:buChar char=""/>
              <a:tabLst/>
              <a:defRPr sz="2400" spc="0" baseline="0">
                <a:gradFill>
                  <a:gsLst>
                    <a:gs pos="1250">
                      <a:schemeClr val="tx1"/>
                    </a:gs>
                    <a:gs pos="100000">
                      <a:schemeClr val="tx1"/>
                    </a:gs>
                  </a:gsLst>
                  <a:lin ang="5400000" scaled="0"/>
                </a:gradFill>
              </a:defRPr>
            </a:lvl3pPr>
            <a:lvl4pPr marL="914400" marR="0" indent="-228600" defTabSz="932742"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4pPr>
            <a:lvl5pPr marL="1143000" marR="0" indent="-228600" defTabSz="932742"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400" b="0" i="0" u="none" strike="noStrike" kern="1200" cap="none" spc="0" normalizeH="0" baseline="0" noProof="0" dirty="0">
                <a:ln>
                  <a:noFill/>
                </a:ln>
                <a:solidFill>
                  <a:srgbClr val="0078D4"/>
                </a:solidFill>
                <a:effectLst/>
                <a:uLnTx/>
                <a:uFillTx/>
                <a:latin typeface="Arial"/>
                <a:ea typeface="+mn-ea"/>
                <a:cs typeface="Segoe UI Semibold" panose="020B0702040204020203" pitchFamily="34" charset="0"/>
              </a:rPr>
              <a:t>2</a:t>
            </a:r>
            <a:endParaRPr kumimoji="0" lang="en-US" sz="44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endParaRPr>
          </a:p>
        </p:txBody>
      </p:sp>
      <p:sp>
        <p:nvSpPr>
          <p:cNvPr id="111" name="TextBox 110"/>
          <p:cNvSpPr txBox="1"/>
          <p:nvPr/>
        </p:nvSpPr>
        <p:spPr>
          <a:xfrm>
            <a:off x="3410366" y="4558848"/>
            <a:ext cx="1541069" cy="3344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A5A5A"/>
                </a:solidFill>
                <a:effectLst/>
                <a:uLnTx/>
                <a:uFillTx/>
                <a:latin typeface="Arial"/>
                <a:ea typeface="+mn-ea"/>
                <a:cs typeface="Segoe UI Semibold" panose="020B0702040204020203" pitchFamily="34" charset="0"/>
              </a:rPr>
              <a:t>Fix issues</a:t>
            </a:r>
          </a:p>
        </p:txBody>
      </p:sp>
      <p:sp>
        <p:nvSpPr>
          <p:cNvPr id="114" name="Circular Arrow 113"/>
          <p:cNvSpPr/>
          <p:nvPr/>
        </p:nvSpPr>
        <p:spPr>
          <a:xfrm rot="10800000">
            <a:off x="2185877" y="1914025"/>
            <a:ext cx="4011825" cy="4035871"/>
          </a:xfrm>
          <a:prstGeom prst="circularArrow">
            <a:avLst>
              <a:gd name="adj1" fmla="val 17778"/>
              <a:gd name="adj2" fmla="val 1142319"/>
              <a:gd name="adj3" fmla="val 19657452"/>
              <a:gd name="adj4" fmla="val 11859133"/>
              <a:gd name="adj5" fmla="val 125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5A5A5A"/>
              </a:solidFill>
              <a:effectLst/>
              <a:uLnTx/>
              <a:uFillTx/>
              <a:latin typeface="Arial"/>
              <a:ea typeface="+mn-ea"/>
              <a:cs typeface="+mn-cs"/>
            </a:endParaRPr>
          </a:p>
        </p:txBody>
      </p:sp>
      <p:grpSp>
        <p:nvGrpSpPr>
          <p:cNvPr id="116" name="Group 115"/>
          <p:cNvGrpSpPr/>
          <p:nvPr/>
        </p:nvGrpSpPr>
        <p:grpSpPr>
          <a:xfrm>
            <a:off x="1815855" y="3426242"/>
            <a:ext cx="798033" cy="935762"/>
            <a:chOff x="3422210" y="1218238"/>
            <a:chExt cx="597529" cy="700656"/>
          </a:xfrm>
          <a:solidFill>
            <a:schemeClr val="bg1"/>
          </a:solidFill>
        </p:grpSpPr>
        <p:sp>
          <p:nvSpPr>
            <p:cNvPr id="118" name="Oval 117"/>
            <p:cNvSpPr/>
            <p:nvPr/>
          </p:nvSpPr>
          <p:spPr>
            <a:xfrm>
              <a:off x="3422210" y="1770059"/>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119" name="Straight Connector 118"/>
            <p:cNvCxnSpPr>
              <a:stCxn id="122" idx="2"/>
              <a:endCxn id="118" idx="2"/>
            </p:cNvCxnSpPr>
            <p:nvPr/>
          </p:nvCxnSpPr>
          <p:spPr>
            <a:xfrm>
              <a:off x="3422210"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22" idx="6"/>
              <a:endCxn id="118" idx="6"/>
            </p:cNvCxnSpPr>
            <p:nvPr/>
          </p:nvCxnSpPr>
          <p:spPr>
            <a:xfrm>
              <a:off x="4019739"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430905" y="1285844"/>
              <a:ext cx="583537" cy="551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22" name="Oval 121"/>
            <p:cNvSpPr/>
            <p:nvPr/>
          </p:nvSpPr>
          <p:spPr>
            <a:xfrm>
              <a:off x="3422210" y="1218238"/>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6" name="TextBox 5">
            <a:extLst>
              <a:ext uri="{FF2B5EF4-FFF2-40B4-BE49-F238E27FC236}">
                <a16:creationId xmlns:a16="http://schemas.microsoft.com/office/drawing/2014/main" id="{F96F2714-BCF8-477E-9ED2-C24CF7757FFA}"/>
              </a:ext>
            </a:extLst>
          </p:cNvPr>
          <p:cNvSpPr txBox="1"/>
          <p:nvPr/>
        </p:nvSpPr>
        <p:spPr>
          <a:xfrm>
            <a:off x="473406" y="3604400"/>
            <a:ext cx="1342449" cy="646331"/>
          </a:xfrm>
          <a:prstGeom prst="rect">
            <a:avLst/>
          </a:prstGeom>
          <a:noFill/>
        </p:spPr>
        <p:txBody>
          <a:bodyPr wrap="square" rtlCol="0">
            <a:spAutoFit/>
          </a:bodyPr>
          <a:lstStyle/>
          <a:p>
            <a:pPr marL="0" marR="0" lvl="0" indent="0" algn="r" defTabSz="89613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Legacy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SQL Server instance</a:t>
            </a:r>
          </a:p>
        </p:txBody>
      </p:sp>
      <p:grpSp>
        <p:nvGrpSpPr>
          <p:cNvPr id="131" name="Group 130"/>
          <p:cNvGrpSpPr/>
          <p:nvPr/>
        </p:nvGrpSpPr>
        <p:grpSpPr>
          <a:xfrm>
            <a:off x="5798685" y="3379461"/>
            <a:ext cx="798033" cy="935762"/>
            <a:chOff x="3422210" y="1218238"/>
            <a:chExt cx="597529" cy="700656"/>
          </a:xfrm>
          <a:solidFill>
            <a:schemeClr val="bg1"/>
          </a:solidFill>
        </p:grpSpPr>
        <p:sp>
          <p:nvSpPr>
            <p:cNvPr id="132" name="Oval 131"/>
            <p:cNvSpPr/>
            <p:nvPr/>
          </p:nvSpPr>
          <p:spPr>
            <a:xfrm>
              <a:off x="3422210" y="1770059"/>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133" name="Straight Connector 132"/>
            <p:cNvCxnSpPr>
              <a:stCxn id="136" idx="2"/>
              <a:endCxn id="132" idx="2"/>
            </p:cNvCxnSpPr>
            <p:nvPr/>
          </p:nvCxnSpPr>
          <p:spPr>
            <a:xfrm>
              <a:off x="3422210"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36" idx="6"/>
              <a:endCxn id="132" idx="6"/>
            </p:cNvCxnSpPr>
            <p:nvPr/>
          </p:nvCxnSpPr>
          <p:spPr>
            <a:xfrm>
              <a:off x="4019739"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3430905" y="1285844"/>
              <a:ext cx="583537" cy="551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6" name="Oval 135"/>
            <p:cNvSpPr/>
            <p:nvPr/>
          </p:nvSpPr>
          <p:spPr>
            <a:xfrm>
              <a:off x="3422210" y="1218238"/>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20" name="TextBox 19">
            <a:extLst>
              <a:ext uri="{FF2B5EF4-FFF2-40B4-BE49-F238E27FC236}">
                <a16:creationId xmlns:a16="http://schemas.microsoft.com/office/drawing/2014/main" id="{3B480E99-D74B-4513-A1FE-3A9B0FA114C6}"/>
              </a:ext>
            </a:extLst>
          </p:cNvPr>
          <p:cNvSpPr txBox="1"/>
          <p:nvPr/>
        </p:nvSpPr>
        <p:spPr>
          <a:xfrm>
            <a:off x="5916428" y="3760301"/>
            <a:ext cx="583814" cy="307777"/>
          </a:xfrm>
          <a:prstGeom prst="rect">
            <a:avLst/>
          </a:prstGeom>
          <a:noFill/>
        </p:spPr>
        <p:txBody>
          <a:bodyPr wrap="none" rtlCol="0">
            <a:spAutoFit/>
          </a:bodyPr>
          <a:lstStyle/>
          <a:p>
            <a:pPr marL="0" marR="0" lvl="0" indent="0" algn="ctr" defTabSz="89613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A5FF"/>
                </a:solidFill>
                <a:effectLst/>
                <a:uLnTx/>
                <a:uFillTx/>
                <a:latin typeface="Arial"/>
                <a:ea typeface="+mn-ea"/>
                <a:cs typeface="+mn-cs"/>
              </a:rPr>
              <a:t>DMA</a:t>
            </a:r>
          </a:p>
        </p:txBody>
      </p:sp>
      <p:grpSp>
        <p:nvGrpSpPr>
          <p:cNvPr id="137" name="Group 136"/>
          <p:cNvGrpSpPr/>
          <p:nvPr/>
        </p:nvGrpSpPr>
        <p:grpSpPr>
          <a:xfrm>
            <a:off x="9967223" y="1297292"/>
            <a:ext cx="798033" cy="935762"/>
            <a:chOff x="3422210" y="1218238"/>
            <a:chExt cx="597529" cy="700656"/>
          </a:xfrm>
          <a:solidFill>
            <a:schemeClr val="bg1"/>
          </a:solidFill>
        </p:grpSpPr>
        <p:sp>
          <p:nvSpPr>
            <p:cNvPr id="138" name="Oval 137"/>
            <p:cNvSpPr/>
            <p:nvPr/>
          </p:nvSpPr>
          <p:spPr>
            <a:xfrm>
              <a:off x="3422210" y="1770059"/>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139" name="Straight Connector 138"/>
            <p:cNvCxnSpPr>
              <a:stCxn id="142" idx="2"/>
              <a:endCxn id="138" idx="2"/>
            </p:cNvCxnSpPr>
            <p:nvPr/>
          </p:nvCxnSpPr>
          <p:spPr>
            <a:xfrm>
              <a:off x="3422210"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2" idx="6"/>
              <a:endCxn id="138" idx="6"/>
            </p:cNvCxnSpPr>
            <p:nvPr/>
          </p:nvCxnSpPr>
          <p:spPr>
            <a:xfrm>
              <a:off x="4019739" y="1292656"/>
              <a:ext cx="0" cy="551821"/>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3430905" y="1285844"/>
              <a:ext cx="583537" cy="551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2" name="Oval 141"/>
            <p:cNvSpPr/>
            <p:nvPr/>
          </p:nvSpPr>
          <p:spPr>
            <a:xfrm>
              <a:off x="3422210" y="1218238"/>
              <a:ext cx="597529" cy="148835"/>
            </a:xfrm>
            <a:prstGeom prst="ellipse">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37230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DFA54-BFE9-4177-B157-8EB14180D6B8}"/>
              </a:ext>
            </a:extLst>
          </p:cNvPr>
          <p:cNvSpPr>
            <a:spLocks noGrp="1"/>
          </p:cNvSpPr>
          <p:nvPr>
            <p:ph type="title"/>
          </p:nvPr>
        </p:nvSpPr>
        <p:spPr>
          <a:xfrm>
            <a:off x="191357" y="211626"/>
            <a:ext cx="4504821" cy="1046440"/>
          </a:xfrm>
        </p:spPr>
        <p:txBody>
          <a:bodyPr/>
          <a:lstStyle/>
          <a:p>
            <a:pPr lvl="0"/>
            <a:r>
              <a:rPr lang="en-US" spc="300" dirty="0">
                <a:latin typeface="Segoe UI Semibold" panose="020B0702040204020203" pitchFamily="34" charset="0"/>
                <a:cs typeface="Segoe UI Semibold" panose="020B0702040204020203" pitchFamily="34" charset="0"/>
              </a:rPr>
              <a:t>Utilize Microsoft migration tools for your on-premises upgrade to SQL Server</a:t>
            </a:r>
          </a:p>
        </p:txBody>
      </p:sp>
      <p:sp>
        <p:nvSpPr>
          <p:cNvPr id="5" name="Text Placeholder 4">
            <a:extLst>
              <a:ext uri="{FF2B5EF4-FFF2-40B4-BE49-F238E27FC236}">
                <a16:creationId xmlns:a16="http://schemas.microsoft.com/office/drawing/2014/main" id="{F5A90EFF-9C1C-4227-91F9-1B80537B2AAF}"/>
              </a:ext>
            </a:extLst>
          </p:cNvPr>
          <p:cNvSpPr>
            <a:spLocks noGrp="1"/>
          </p:cNvSpPr>
          <p:nvPr>
            <p:ph type="body" sz="quarter" idx="10"/>
          </p:nvPr>
        </p:nvSpPr>
        <p:spPr>
          <a:xfrm>
            <a:off x="202647" y="2361785"/>
            <a:ext cx="4670385" cy="2949525"/>
          </a:xfrm>
        </p:spPr>
        <p:txBody>
          <a:bodyPr/>
          <a:lstStyle/>
          <a:p>
            <a:pPr lvl="0"/>
            <a:r>
              <a:rPr lang="en-US"/>
              <a:t>Data Migration Assistant (DMA) enables you to upgrade by detecting compatibility issues that can impact database functionality in your new version of SQL Server and Azure SQL Database. </a:t>
            </a:r>
          </a:p>
          <a:p>
            <a:pPr lvl="0"/>
            <a:r>
              <a:rPr lang="en-US"/>
              <a:t>Database Experimentation Assistant (DEA) is a new A/B testing solution for SQL Server upgrades. It will assist in evaluating a targeted version of SQL for a given workload. Customers who are upgrading from previous SQL Server versions (SQL Server 2005 and above) to any new version of the SQL Server will be able to use these analysis metrics.</a:t>
            </a:r>
          </a:p>
        </p:txBody>
      </p:sp>
      <p:sp>
        <p:nvSpPr>
          <p:cNvPr id="3" name="TextBox 2">
            <a:extLst>
              <a:ext uri="{FF2B5EF4-FFF2-40B4-BE49-F238E27FC236}">
                <a16:creationId xmlns:a16="http://schemas.microsoft.com/office/drawing/2014/main" id="{85C1734E-D1C9-4746-8463-9CB315D58347}"/>
              </a:ext>
            </a:extLst>
          </p:cNvPr>
          <p:cNvSpPr txBox="1"/>
          <p:nvPr/>
        </p:nvSpPr>
        <p:spPr>
          <a:xfrm>
            <a:off x="5662507" y="3945437"/>
            <a:ext cx="1335194" cy="424732"/>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SQL 2008</a:t>
            </a:r>
            <a:b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On-premises</a:t>
            </a:r>
          </a:p>
        </p:txBody>
      </p:sp>
      <p:sp>
        <p:nvSpPr>
          <p:cNvPr id="6" name="Cylinder 812">
            <a:extLst>
              <a:ext uri="{FF2B5EF4-FFF2-40B4-BE49-F238E27FC236}">
                <a16:creationId xmlns:a16="http://schemas.microsoft.com/office/drawing/2014/main" id="{471508D0-C145-4EC9-83B3-82B939903322}"/>
              </a:ext>
            </a:extLst>
          </p:cNvPr>
          <p:cNvSpPr/>
          <p:nvPr/>
        </p:nvSpPr>
        <p:spPr bwMode="auto">
          <a:xfrm>
            <a:off x="5867400" y="2692400"/>
            <a:ext cx="882446" cy="1159328"/>
          </a:xfrm>
          <a:prstGeom prst="can">
            <a:avLst>
              <a:gd name="adj" fmla="val 39530"/>
            </a:avLst>
          </a:prstGeom>
          <a:solidFill>
            <a:schemeClr val="bg1"/>
          </a:solidFill>
          <a:ln w="1270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50" normalizeH="0" baseline="0" noProof="0">
                <a:ln>
                  <a:noFill/>
                </a:ln>
                <a:solidFill>
                  <a:srgbClr val="0078D7"/>
                </a:solidFill>
                <a:effectLst/>
                <a:uLnTx/>
                <a:uFillTx/>
                <a:latin typeface="Segoe UI Semilight" panose="020B0402040204020203" pitchFamily="34" charset="0"/>
                <a:ea typeface="Segoe UI" pitchFamily="34" charset="0"/>
                <a:cs typeface="Segoe UI Semilight" panose="020B0402040204020203" pitchFamily="34" charset="0"/>
              </a:rPr>
              <a:t>SQL</a:t>
            </a:r>
            <a:endParaRPr kumimoji="0" lang="en-US" sz="900" b="0" i="0" u="none" strike="noStrike" kern="1200" cap="none" spc="50" normalizeH="0" baseline="0" noProof="0">
              <a:ln>
                <a:noFill/>
              </a:ln>
              <a:solidFill>
                <a:srgbClr val="0078D7"/>
              </a:solidFill>
              <a:effectLst/>
              <a:uLnTx/>
              <a:uFillTx/>
              <a:latin typeface="Segoe UI Semilight" panose="020B0402040204020203" pitchFamily="34" charset="0"/>
              <a:ea typeface="Segoe UI" pitchFamily="34" charset="0"/>
              <a:cs typeface="Segoe UI Semilight" panose="020B0402040204020203" pitchFamily="34" charset="0"/>
            </a:endParaRPr>
          </a:p>
        </p:txBody>
      </p:sp>
      <p:sp>
        <p:nvSpPr>
          <p:cNvPr id="22" name="TextBox 21">
            <a:extLst>
              <a:ext uri="{FF2B5EF4-FFF2-40B4-BE49-F238E27FC236}">
                <a16:creationId xmlns:a16="http://schemas.microsoft.com/office/drawing/2014/main" id="{85C1734E-D1C9-4746-8463-9CB315D58347}"/>
              </a:ext>
            </a:extLst>
          </p:cNvPr>
          <p:cNvSpPr txBox="1"/>
          <p:nvPr/>
        </p:nvSpPr>
        <p:spPr>
          <a:xfrm>
            <a:off x="10399607" y="3945437"/>
            <a:ext cx="1335194" cy="424732"/>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SQL 2017</a:t>
            </a:r>
            <a:b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10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On-premises</a:t>
            </a:r>
          </a:p>
        </p:txBody>
      </p:sp>
      <p:sp>
        <p:nvSpPr>
          <p:cNvPr id="23" name="Cylinder 812">
            <a:extLst>
              <a:ext uri="{FF2B5EF4-FFF2-40B4-BE49-F238E27FC236}">
                <a16:creationId xmlns:a16="http://schemas.microsoft.com/office/drawing/2014/main" id="{471508D0-C145-4EC9-83B3-82B939903322}"/>
              </a:ext>
            </a:extLst>
          </p:cNvPr>
          <p:cNvSpPr/>
          <p:nvPr/>
        </p:nvSpPr>
        <p:spPr bwMode="auto">
          <a:xfrm>
            <a:off x="10604500" y="2692400"/>
            <a:ext cx="882446" cy="1159328"/>
          </a:xfrm>
          <a:prstGeom prst="can">
            <a:avLst>
              <a:gd name="adj" fmla="val 39530"/>
            </a:avLst>
          </a:prstGeom>
          <a:solidFill>
            <a:schemeClr val="bg1"/>
          </a:solidFill>
          <a:ln w="1270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50" normalizeH="0" baseline="0" noProof="0">
                <a:ln>
                  <a:noFill/>
                </a:ln>
                <a:solidFill>
                  <a:srgbClr val="0078D7"/>
                </a:solidFill>
                <a:effectLst/>
                <a:uLnTx/>
                <a:uFillTx/>
                <a:latin typeface="Segoe UI Semilight" panose="020B0402040204020203" pitchFamily="34" charset="0"/>
                <a:ea typeface="Segoe UI" pitchFamily="34" charset="0"/>
                <a:cs typeface="Segoe UI Semilight" panose="020B0402040204020203" pitchFamily="34" charset="0"/>
              </a:rPr>
              <a:t>SQL</a:t>
            </a:r>
            <a:endParaRPr kumimoji="0" lang="en-US" sz="900" b="0" i="0" u="none" strike="noStrike" kern="1200" cap="none" spc="50" normalizeH="0" baseline="0" noProof="0">
              <a:ln>
                <a:noFill/>
              </a:ln>
              <a:solidFill>
                <a:srgbClr val="0078D7"/>
              </a:solidFill>
              <a:effectLst/>
              <a:uLnTx/>
              <a:uFillTx/>
              <a:latin typeface="Segoe UI Semilight" panose="020B0402040204020203" pitchFamily="34" charset="0"/>
              <a:ea typeface="Segoe UI" pitchFamily="34" charset="0"/>
              <a:cs typeface="Segoe UI Semilight" panose="020B0402040204020203" pitchFamily="34" charset="0"/>
            </a:endParaRPr>
          </a:p>
        </p:txBody>
      </p:sp>
      <p:cxnSp>
        <p:nvCxnSpPr>
          <p:cNvPr id="25" name="Straight Connector 24"/>
          <p:cNvCxnSpPr/>
          <p:nvPr/>
        </p:nvCxnSpPr>
        <p:spPr>
          <a:xfrm>
            <a:off x="6883400" y="3289300"/>
            <a:ext cx="3619500" cy="0"/>
          </a:xfrm>
          <a:prstGeom prst="line">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4963A93-E7C3-4804-857A-0ECA5EB8D1BB}"/>
              </a:ext>
            </a:extLst>
          </p:cNvPr>
          <p:cNvSpPr/>
          <p:nvPr/>
        </p:nvSpPr>
        <p:spPr bwMode="auto">
          <a:xfrm flipH="1">
            <a:off x="8644999" y="3240357"/>
            <a:ext cx="97640" cy="83392"/>
          </a:xfrm>
          <a:prstGeom prst="ellipse">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extBox 1">
            <a:extLst>
              <a:ext uri="{FF2B5EF4-FFF2-40B4-BE49-F238E27FC236}">
                <a16:creationId xmlns:a16="http://schemas.microsoft.com/office/drawing/2014/main" id="{A09B1F59-F1C0-4284-AA0E-F5736E6B7F83}"/>
              </a:ext>
            </a:extLst>
          </p:cNvPr>
          <p:cNvSpPr txBox="1"/>
          <p:nvPr/>
        </p:nvSpPr>
        <p:spPr>
          <a:xfrm>
            <a:off x="6826666" y="2441840"/>
            <a:ext cx="3638134" cy="704808"/>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5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Database Experimentation Assistant (DEA)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5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Data Migration Assistant (DMA)</a:t>
            </a:r>
          </a:p>
        </p:txBody>
      </p:sp>
    </p:spTree>
    <p:extLst>
      <p:ext uri="{BB962C8B-B14F-4D97-AF65-F5344CB8AC3E}">
        <p14:creationId xmlns:p14="http://schemas.microsoft.com/office/powerpoint/2010/main" val="7356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890-5FB5-4B98-81E6-7C0311DB624B}"/>
              </a:ext>
            </a:extLst>
          </p:cNvPr>
          <p:cNvSpPr txBox="1">
            <a:spLocks/>
          </p:cNvSpPr>
          <p:nvPr/>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3" name="Title 1">
            <a:extLst>
              <a:ext uri="{FF2B5EF4-FFF2-40B4-BE49-F238E27FC236}">
                <a16:creationId xmlns:a16="http://schemas.microsoft.com/office/drawing/2014/main" id="{B2FFCF97-DD87-470B-B6AD-117D3BEC68A0}"/>
              </a:ext>
            </a:extLst>
          </p:cNvPr>
          <p:cNvSpPr txBox="1">
            <a:spLocks/>
          </p:cNvSpPr>
          <p:nvPr/>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5" name="TextBox 4">
            <a:extLst>
              <a:ext uri="{FF2B5EF4-FFF2-40B4-BE49-F238E27FC236}">
                <a16:creationId xmlns:a16="http://schemas.microsoft.com/office/drawing/2014/main" id="{871EA2F7-DF54-456D-9D39-23638E106D47}"/>
              </a:ext>
            </a:extLst>
          </p:cNvPr>
          <p:cNvSpPr txBox="1"/>
          <p:nvPr/>
        </p:nvSpPr>
        <p:spPr>
          <a:xfrm>
            <a:off x="838200" y="168166"/>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uLnTx/>
                <a:uFillTx/>
                <a:latin typeface="Myriad Pro"/>
                <a:ea typeface="+mn-ea"/>
                <a:cs typeface="+mn-cs"/>
              </a:rPr>
              <a:t>Upcoming Training</a:t>
            </a:r>
            <a:endParaRPr kumimoji="0" lang="en-GB" sz="40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E505D5F6-65AA-46E3-99CE-B03329173CE9}"/>
              </a:ext>
            </a:extLst>
          </p:cNvPr>
          <p:cNvSpPr txBox="1"/>
          <p:nvPr/>
        </p:nvSpPr>
        <p:spPr>
          <a:xfrm>
            <a:off x="838200" y="782343"/>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3AC900"/>
                </a:solidFill>
                <a:effectLst/>
                <a:uLnTx/>
                <a:uFillTx/>
                <a:latin typeface="Myriad Pro"/>
                <a:ea typeface="+mn-ea"/>
                <a:cs typeface="+mn-cs"/>
              </a:rPr>
              <a:t>See</a:t>
            </a:r>
            <a:r>
              <a:rPr kumimoji="0" lang="en-IE" sz="2400" b="0" i="0" u="none" strike="noStrike" kern="1200" cap="none" spc="0" normalizeH="0" baseline="0" noProof="0" dirty="0">
                <a:ln>
                  <a:noFill/>
                </a:ln>
                <a:solidFill>
                  <a:srgbClr val="FFAE00"/>
                </a:solidFill>
                <a:effectLst/>
                <a:uLnTx/>
                <a:uFillTx/>
                <a:latin typeface="Myriad Pro"/>
                <a:ea typeface="+mn-ea"/>
                <a:cs typeface="+mn-cs"/>
              </a:rPr>
              <a:t> </a:t>
            </a:r>
            <a:r>
              <a:rPr kumimoji="0" lang="en-IE" sz="2400" b="0" i="0" u="none" strike="noStrike" kern="1200" cap="none" spc="0" normalizeH="0" baseline="0" noProof="0" dirty="0">
                <a:ln>
                  <a:noFill/>
                </a:ln>
                <a:solidFill>
                  <a:srgbClr val="FFAE00"/>
                </a:solidFill>
                <a:effectLst/>
                <a:uLnTx/>
                <a:uFillTx/>
                <a:latin typeface="Myriad Pro"/>
                <a:ea typeface="+mn-ea"/>
                <a:cs typeface="+mn-cs"/>
                <a:hlinkClick r:id="rId2"/>
              </a:rPr>
              <a:t>http://www.mwh.ie/learn</a:t>
            </a:r>
            <a:r>
              <a:rPr kumimoji="0" lang="en-IE" sz="2400" b="0" i="0" u="none" strike="noStrike" kern="1200" cap="none" spc="0" normalizeH="0" baseline="0" noProof="0" dirty="0">
                <a:ln>
                  <a:noFill/>
                </a:ln>
                <a:solidFill>
                  <a:srgbClr val="FFAE00"/>
                </a:solidFill>
                <a:effectLst/>
                <a:uLnTx/>
                <a:uFillTx/>
                <a:latin typeface="Myriad Pro"/>
                <a:ea typeface="+mn-ea"/>
                <a:cs typeface="+mn-cs"/>
              </a:rPr>
              <a:t> </a:t>
            </a:r>
            <a:r>
              <a:rPr kumimoji="0" lang="en-IE" sz="2400" b="0" i="0" u="none" strike="noStrike" kern="1200" cap="none" spc="0" normalizeH="0" baseline="0" noProof="0" dirty="0">
                <a:ln>
                  <a:noFill/>
                </a:ln>
                <a:solidFill>
                  <a:srgbClr val="3AC900"/>
                </a:solidFill>
                <a:effectLst/>
                <a:uLnTx/>
                <a:uFillTx/>
                <a:latin typeface="Myriad Pro"/>
                <a:ea typeface="+mn-ea"/>
                <a:cs typeface="+mn-cs"/>
              </a:rPr>
              <a:t>for all the details</a:t>
            </a:r>
          </a:p>
        </p:txBody>
      </p:sp>
      <p:sp>
        <p:nvSpPr>
          <p:cNvPr id="8" name="TextBox 7">
            <a:extLst>
              <a:ext uri="{FF2B5EF4-FFF2-40B4-BE49-F238E27FC236}">
                <a16:creationId xmlns:a16="http://schemas.microsoft.com/office/drawing/2014/main" id="{C2AB331A-08F2-4496-A92B-AC39FEEB2E91}"/>
              </a:ext>
            </a:extLst>
          </p:cNvPr>
          <p:cNvSpPr txBox="1"/>
          <p:nvPr/>
        </p:nvSpPr>
        <p:spPr>
          <a:xfrm>
            <a:off x="838200" y="1330036"/>
            <a:ext cx="10515600" cy="6617196"/>
          </a:xfrm>
          <a:prstGeom prst="rect">
            <a:avLst/>
          </a:prstGeom>
          <a:noFill/>
        </p:spPr>
        <p:txBody>
          <a:bodyPr wrap="square" rtlCol="0">
            <a:spAutoFit/>
          </a:bodyPr>
          <a:lstStyle/>
          <a:p>
            <a:pPr marL="514350" marR="0" lvl="0"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Webinars:	</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8</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Microsoft Intune</a:t>
            </a:r>
            <a:b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In the Learn Lab @ </a:t>
            </a:r>
            <a:r>
              <a:rPr kumimoji="0" lang="en-IE" sz="3200" b="0" i="0" u="none" strike="noStrike" kern="1200" cap="none" spc="0" normalizeH="0" baseline="0" noProof="0" dirty="0" err="1">
                <a:ln>
                  <a:noFill/>
                </a:ln>
                <a:solidFill>
                  <a:prstClr val="black"/>
                </a:solidFill>
                <a:effectLst/>
                <a:uLnTx/>
                <a:uFillTx/>
                <a:latin typeface="Calibri" panose="020F0502020204030204"/>
                <a:ea typeface="+mn-ea"/>
                <a:cs typeface="+mn-cs"/>
              </a:rPr>
              <a:t>MicroWarehouse</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9</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Selling Microsoft Azure</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11</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Hands On Microsoft Teams</a:t>
            </a:r>
          </a:p>
          <a:p>
            <a:pPr marL="457200" marR="0" lvl="1" indent="0" algn="l" defTabSz="914367"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15/16</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lang="en-IE" sz="2400" dirty="0">
                <a:solidFill>
                  <a:prstClr val="black"/>
                </a:solidFill>
                <a:latin typeface="Calibri" panose="020F0502020204030204"/>
              </a:rPr>
              <a:t>Hands On Microsoft 365 with Simon Binder (MVP)</a:t>
            </a: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17/18</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Hands On Azure VMs</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April 30</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 Selling Microsoft 365</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78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890-5FB5-4B98-81E6-7C0311DB624B}"/>
              </a:ext>
            </a:extLst>
          </p:cNvPr>
          <p:cNvSpPr txBox="1">
            <a:spLocks/>
          </p:cNvSpPr>
          <p:nvPr/>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3" name="Title 1">
            <a:extLst>
              <a:ext uri="{FF2B5EF4-FFF2-40B4-BE49-F238E27FC236}">
                <a16:creationId xmlns:a16="http://schemas.microsoft.com/office/drawing/2014/main" id="{B2FFCF97-DD87-470B-B6AD-117D3BEC68A0}"/>
              </a:ext>
            </a:extLst>
          </p:cNvPr>
          <p:cNvSpPr txBox="1">
            <a:spLocks/>
          </p:cNvSpPr>
          <p:nvPr/>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5" name="TextBox 4">
            <a:extLst>
              <a:ext uri="{FF2B5EF4-FFF2-40B4-BE49-F238E27FC236}">
                <a16:creationId xmlns:a16="http://schemas.microsoft.com/office/drawing/2014/main" id="{871EA2F7-DF54-456D-9D39-23638E106D47}"/>
              </a:ext>
            </a:extLst>
          </p:cNvPr>
          <p:cNvSpPr txBox="1"/>
          <p:nvPr/>
        </p:nvSpPr>
        <p:spPr>
          <a:xfrm>
            <a:off x="838200" y="168166"/>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uLnTx/>
                <a:uFillTx/>
                <a:latin typeface="Calibri" panose="020F0502020204030204"/>
                <a:ea typeface="+mn-ea"/>
                <a:cs typeface="+mn-cs"/>
              </a:rPr>
              <a:t>Additional Help</a:t>
            </a:r>
            <a:endParaRPr kumimoji="0" lang="en-GB" sz="40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E505D5F6-65AA-46E3-99CE-B03329173CE9}"/>
              </a:ext>
            </a:extLst>
          </p:cNvPr>
          <p:cNvSpPr txBox="1"/>
          <p:nvPr/>
        </p:nvSpPr>
        <p:spPr>
          <a:xfrm>
            <a:off x="838200" y="782343"/>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3AC900"/>
                </a:solidFill>
                <a:effectLst/>
                <a:uLnTx/>
                <a:uFillTx/>
                <a:latin typeface="Myriad Pro"/>
                <a:ea typeface="+mn-ea"/>
                <a:cs typeface="+mn-cs"/>
              </a:rPr>
              <a:t>Assistance from MWH</a:t>
            </a:r>
          </a:p>
        </p:txBody>
      </p:sp>
      <p:sp>
        <p:nvSpPr>
          <p:cNvPr id="8" name="TextBox 7">
            <a:extLst>
              <a:ext uri="{FF2B5EF4-FFF2-40B4-BE49-F238E27FC236}">
                <a16:creationId xmlns:a16="http://schemas.microsoft.com/office/drawing/2014/main" id="{C2AB331A-08F2-4496-A92B-AC39FEEB2E91}"/>
              </a:ext>
            </a:extLst>
          </p:cNvPr>
          <p:cNvSpPr txBox="1"/>
          <p:nvPr/>
        </p:nvSpPr>
        <p:spPr>
          <a:xfrm>
            <a:off x="838200" y="1334655"/>
            <a:ext cx="10515600" cy="3046988"/>
          </a:xfrm>
          <a:prstGeom prst="rect">
            <a:avLst/>
          </a:prstGeom>
          <a:noFill/>
        </p:spPr>
        <p:txBody>
          <a:bodyPr wrap="square" rtlCol="0">
            <a:spAutoFit/>
          </a:bodyPr>
          <a:lstStyle/>
          <a:p>
            <a:pPr marL="514350" marR="0" lvl="0"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MicroWarehouse is a </a:t>
            </a:r>
            <a:r>
              <a:rPr kumimoji="0" lang="en-IE" sz="3200" b="0" i="1" u="none" strike="noStrike" kern="1200" cap="none" spc="0" normalizeH="0" baseline="0" noProof="0" dirty="0">
                <a:ln>
                  <a:noFill/>
                </a:ln>
                <a:solidFill>
                  <a:prstClr val="black"/>
                </a:solidFill>
                <a:effectLst/>
                <a:uLnTx/>
                <a:uFillTx/>
                <a:latin typeface="Calibri" panose="020F0502020204030204"/>
                <a:ea typeface="+mn-ea"/>
                <a:cs typeface="+mn-cs"/>
              </a:rPr>
              <a:t>value-added</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 CSP distributor</a:t>
            </a:r>
          </a:p>
          <a:p>
            <a:pPr marL="514350" marR="0" lvl="0"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We are available to:</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Sell with you</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Build with you</a:t>
            </a: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IE" sz="3200" b="0" i="0" u="none" strike="noStrike" kern="1200" cap="none" spc="0" normalizeH="0" baseline="0" noProof="0" dirty="0" err="1">
                <a:ln>
                  <a:noFill/>
                </a:ln>
                <a:solidFill>
                  <a:prstClr val="black"/>
                </a:solidFill>
                <a:effectLst/>
                <a:uLnTx/>
                <a:uFillTx/>
                <a:latin typeface="Calibri" panose="020F0502020204030204"/>
                <a:ea typeface="+mn-ea"/>
                <a:cs typeface="+mn-cs"/>
              </a:rPr>
              <a:t>ontact</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 us at </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sales@mwh.ie</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buildwith@mwh.ie</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9DBCBB7-7C72-4996-BD3D-316D6079B3C9}"/>
              </a:ext>
            </a:extLst>
          </p:cNvPr>
          <p:cNvPicPr>
            <a:picLocks noChangeAspect="1"/>
          </p:cNvPicPr>
          <p:nvPr/>
        </p:nvPicPr>
        <p:blipFill>
          <a:blip r:embed="rId4"/>
          <a:stretch>
            <a:fillRect/>
          </a:stretch>
        </p:blipFill>
        <p:spPr>
          <a:xfrm>
            <a:off x="6930447" y="4841593"/>
            <a:ext cx="4924425" cy="1628775"/>
          </a:xfrm>
          <a:prstGeom prst="rect">
            <a:avLst/>
          </a:prstGeom>
        </p:spPr>
      </p:pic>
    </p:spTree>
    <p:extLst>
      <p:ext uri="{BB962C8B-B14F-4D97-AF65-F5344CB8AC3E}">
        <p14:creationId xmlns:p14="http://schemas.microsoft.com/office/powerpoint/2010/main" val="56411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890-5FB5-4B98-81E6-7C0311DB624B}"/>
              </a:ext>
            </a:extLst>
          </p:cNvPr>
          <p:cNvSpPr txBox="1">
            <a:spLocks/>
          </p:cNvSpPr>
          <p:nvPr/>
        </p:nvSpPr>
        <p:spPr>
          <a:xfrm>
            <a:off x="838200" y="288288"/>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sp>
        <p:nvSpPr>
          <p:cNvPr id="3" name="Title 1">
            <a:extLst>
              <a:ext uri="{FF2B5EF4-FFF2-40B4-BE49-F238E27FC236}">
                <a16:creationId xmlns:a16="http://schemas.microsoft.com/office/drawing/2014/main" id="{B2FFCF97-DD87-470B-B6AD-117D3BEC68A0}"/>
              </a:ext>
            </a:extLst>
          </p:cNvPr>
          <p:cNvSpPr txBox="1">
            <a:spLocks/>
          </p:cNvSpPr>
          <p:nvPr/>
        </p:nvSpPr>
        <p:spPr>
          <a:xfrm>
            <a:off x="838200" y="798945"/>
            <a:ext cx="10515600" cy="6000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Myriad Pro"/>
              <a:ea typeface="+mj-ea"/>
              <a:cs typeface="+mj-cs"/>
            </a:endParaRPr>
          </a:p>
        </p:txBody>
      </p:sp>
      <p:cxnSp>
        <p:nvCxnSpPr>
          <p:cNvPr id="4" name="Straight Connector 3">
            <a:extLst>
              <a:ext uri="{FF2B5EF4-FFF2-40B4-BE49-F238E27FC236}">
                <a16:creationId xmlns:a16="http://schemas.microsoft.com/office/drawing/2014/main" id="{1501B21F-DA5D-471A-BA2D-A8C3A0600035}"/>
              </a:ext>
            </a:extLst>
          </p:cNvPr>
          <p:cNvCxnSpPr/>
          <p:nvPr/>
        </p:nvCxnSpPr>
        <p:spPr>
          <a:xfrm>
            <a:off x="364835" y="6470368"/>
            <a:ext cx="114900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1EA2F7-DF54-456D-9D39-23638E106D47}"/>
              </a:ext>
            </a:extLst>
          </p:cNvPr>
          <p:cNvSpPr txBox="1"/>
          <p:nvPr/>
        </p:nvSpPr>
        <p:spPr>
          <a:xfrm>
            <a:off x="838200" y="168166"/>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Any Questions?</a:t>
            </a:r>
            <a:endParaRPr kumimoji="0" lang="en-GB" sz="40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E505D5F6-65AA-46E3-99CE-B03329173CE9}"/>
              </a:ext>
            </a:extLst>
          </p:cNvPr>
          <p:cNvSpPr txBox="1"/>
          <p:nvPr/>
        </p:nvSpPr>
        <p:spPr>
          <a:xfrm>
            <a:off x="838200" y="782343"/>
            <a:ext cx="10515600" cy="424732"/>
          </a:xfrm>
          <a:prstGeom prst="rect">
            <a:avLst/>
          </a:prstGeom>
          <a:noFill/>
        </p:spPr>
        <p:txBody>
          <a:bodyPr wrap="square" rtlCol="0">
            <a:spAutoFit/>
          </a:bodyPr>
          <a:lstStyle/>
          <a:p>
            <a:pPr lvl="0">
              <a:lnSpc>
                <a:spcPct val="90000"/>
              </a:lnSpc>
              <a:defRPr/>
            </a:pPr>
            <a:r>
              <a:rPr lang="en-IE" sz="2400" dirty="0">
                <a:solidFill>
                  <a:srgbClr val="3AC900"/>
                </a:solidFill>
              </a:rPr>
              <a:t>Thank-you for joining us</a:t>
            </a:r>
          </a:p>
        </p:txBody>
      </p:sp>
      <p:sp>
        <p:nvSpPr>
          <p:cNvPr id="12" name="TextBox 11">
            <a:extLst>
              <a:ext uri="{FF2B5EF4-FFF2-40B4-BE49-F238E27FC236}">
                <a16:creationId xmlns:a16="http://schemas.microsoft.com/office/drawing/2014/main" id="{F2050D39-2F88-43CF-800F-2447270B1A89}"/>
              </a:ext>
            </a:extLst>
          </p:cNvPr>
          <p:cNvSpPr txBox="1"/>
          <p:nvPr/>
        </p:nvSpPr>
        <p:spPr>
          <a:xfrm>
            <a:off x="838200" y="1350107"/>
            <a:ext cx="10515600" cy="5410712"/>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uLnTx/>
                <a:uFillTx/>
                <a:latin typeface="Calibri" panose="020F0502020204030204"/>
                <a:ea typeface="+mn-ea"/>
                <a:cs typeface="+mn-cs"/>
              </a:rPr>
              <a:t>Alan Kinane</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akinane@mwh.ie</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631D767B-9FB5-4807-8FF2-9835B69A4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576" y="115425"/>
            <a:ext cx="3382682" cy="1167025"/>
          </a:xfrm>
          <a:prstGeom prst="rect">
            <a:avLst/>
          </a:prstGeom>
        </p:spPr>
      </p:pic>
    </p:spTree>
    <p:extLst>
      <p:ext uri="{BB962C8B-B14F-4D97-AF65-F5344CB8AC3E}">
        <p14:creationId xmlns:p14="http://schemas.microsoft.com/office/powerpoint/2010/main" val="309534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149ADB-C1EE-4B9F-9F92-5DDF40FBD176}"/>
              </a:ext>
            </a:extLst>
          </p:cNvPr>
          <p:cNvSpPr/>
          <p:nvPr/>
        </p:nvSpPr>
        <p:spPr bwMode="auto">
          <a:xfrm>
            <a:off x="584200" y="5455314"/>
            <a:ext cx="11310908" cy="822960"/>
          </a:xfrm>
          <a:prstGeom prst="rect">
            <a:avLst/>
          </a:prstGeom>
          <a:solidFill>
            <a:schemeClr val="accent4">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gradFill>
                  <a:gsLst>
                    <a:gs pos="83000">
                      <a:srgbClr val="D73B01"/>
                    </a:gs>
                    <a:gs pos="100000">
                      <a:srgbClr val="D73B01"/>
                    </a:gs>
                  </a:gsLst>
                  <a:lin ang="5400000" scaled="1"/>
                </a:gradFill>
                <a:effectLst/>
                <a:uLnTx/>
                <a:uFillTx/>
                <a:latin typeface="Segoe UI Semibold"/>
                <a:ea typeface="+mn-ea"/>
                <a:cs typeface="+mn-cs"/>
              </a:rPr>
              <a:t>Last resort </a:t>
            </a:r>
            <a:br>
              <a:rPr kumimoji="0" lang="en-US" sz="1300" b="0" i="0" u="none" strike="noStrike" kern="1200" cap="none" spc="0" normalizeH="0" baseline="0" noProof="0">
                <a:ln>
                  <a:noFill/>
                </a:ln>
                <a:gradFill>
                  <a:gsLst>
                    <a:gs pos="83000">
                      <a:srgbClr val="D73B01"/>
                    </a:gs>
                    <a:gs pos="100000">
                      <a:srgbClr val="D73B01"/>
                    </a:gs>
                  </a:gsLst>
                  <a:lin ang="5400000" scaled="1"/>
                </a:gradFill>
                <a:effectLst/>
                <a:uLnTx/>
                <a:uFillTx/>
                <a:latin typeface="Segoe UI Semibold"/>
                <a:ea typeface="+mn-ea"/>
                <a:cs typeface="+mn-cs"/>
              </a:rPr>
            </a:br>
            <a:r>
              <a:rPr kumimoji="0" lang="en-US" sz="1300" b="0" i="0" u="none" strike="noStrike" kern="1200" cap="none" spc="0" normalizeH="0" baseline="0" noProof="0">
                <a:ln>
                  <a:noFill/>
                </a:ln>
                <a:gradFill>
                  <a:gsLst>
                    <a:gs pos="83000">
                      <a:srgbClr val="D73B01"/>
                    </a:gs>
                    <a:gs pos="100000">
                      <a:srgbClr val="D73B01"/>
                    </a:gs>
                  </a:gsLst>
                  <a:lin ang="5400000" scaled="1"/>
                </a:gradFill>
                <a:effectLst/>
                <a:uLnTx/>
                <a:uFillTx/>
                <a:latin typeface="Segoe UI Semibold"/>
                <a:ea typeface="+mn-ea"/>
                <a:cs typeface="+mn-cs"/>
              </a:rPr>
              <a:t>option</a:t>
            </a:r>
          </a:p>
        </p:txBody>
      </p:sp>
      <p:sp>
        <p:nvSpPr>
          <p:cNvPr id="14" name="Rectangle 13">
            <a:extLst>
              <a:ext uri="{FF2B5EF4-FFF2-40B4-BE49-F238E27FC236}">
                <a16:creationId xmlns:a16="http://schemas.microsoft.com/office/drawing/2014/main" id="{93687724-E5BA-4112-8E3C-87F3B28C66C7}"/>
              </a:ext>
            </a:extLst>
          </p:cNvPr>
          <p:cNvSpPr/>
          <p:nvPr/>
        </p:nvSpPr>
        <p:spPr bwMode="auto">
          <a:xfrm>
            <a:off x="584200" y="3601937"/>
            <a:ext cx="11310910" cy="822960"/>
          </a:xfrm>
          <a:prstGeom prst="rect">
            <a:avLst/>
          </a:prstGeom>
          <a:solidFill>
            <a:srgbClr val="F2F4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gradFill>
                  <a:gsLst>
                    <a:gs pos="83000">
                      <a:srgbClr val="002050"/>
                    </a:gs>
                    <a:gs pos="100000">
                      <a:srgbClr val="002050"/>
                    </a:gs>
                  </a:gsLst>
                  <a:lin ang="5400000" scaled="1"/>
                </a:gradFill>
                <a:effectLst/>
                <a:uLnTx/>
                <a:uFillTx/>
                <a:latin typeface="Segoe UI Semibold"/>
                <a:ea typeface="+mn-ea"/>
                <a:cs typeface="+mn-cs"/>
              </a:rPr>
              <a:t>Recommended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gradFill>
                  <a:gsLst>
                    <a:gs pos="83000">
                      <a:srgbClr val="002050"/>
                    </a:gs>
                    <a:gs pos="100000">
                      <a:srgbClr val="002050"/>
                    </a:gs>
                  </a:gsLst>
                  <a:lin ang="5400000" scaled="1"/>
                </a:gradFill>
                <a:effectLst/>
                <a:uLnTx/>
                <a:uFillTx/>
                <a:latin typeface="Segoe UI Semibold"/>
                <a:ea typeface="+mn-ea"/>
                <a:cs typeface="+mn-cs"/>
              </a:rPr>
              <a:t>action</a:t>
            </a:r>
          </a:p>
        </p:txBody>
      </p:sp>
      <p:cxnSp>
        <p:nvCxnSpPr>
          <p:cNvPr id="38" name="Straight Connector 37">
            <a:extLst>
              <a:ext uri="{FF2B5EF4-FFF2-40B4-BE49-F238E27FC236}">
                <a16:creationId xmlns:a16="http://schemas.microsoft.com/office/drawing/2014/main" id="{2811D07A-2046-4BE7-915D-EEFE67CBAB15}"/>
              </a:ext>
            </a:extLst>
          </p:cNvPr>
          <p:cNvCxnSpPr/>
          <p:nvPr/>
        </p:nvCxnSpPr>
        <p:spPr>
          <a:xfrm flipV="1">
            <a:off x="5359823"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901193-4F9F-4D6F-91FC-2596913ECC81}"/>
              </a:ext>
            </a:extLst>
          </p:cNvPr>
          <p:cNvCxnSpPr/>
          <p:nvPr/>
        </p:nvCxnSpPr>
        <p:spPr>
          <a:xfrm flipV="1">
            <a:off x="3736085"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56F427-79A2-47B6-B723-7A470BE871B7}"/>
              </a:ext>
            </a:extLst>
          </p:cNvPr>
          <p:cNvCxnSpPr/>
          <p:nvPr/>
        </p:nvCxnSpPr>
        <p:spPr>
          <a:xfrm flipV="1">
            <a:off x="6983561"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D13170C-E4A5-46E4-8BE3-98F9DB1E0DB5}"/>
              </a:ext>
            </a:extLst>
          </p:cNvPr>
          <p:cNvCxnSpPr/>
          <p:nvPr/>
        </p:nvCxnSpPr>
        <p:spPr>
          <a:xfrm flipV="1">
            <a:off x="8607299"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A9680E-25C2-4FC3-9DC3-3F1436F64B5F}"/>
              </a:ext>
            </a:extLst>
          </p:cNvPr>
          <p:cNvCxnSpPr/>
          <p:nvPr/>
        </p:nvCxnSpPr>
        <p:spPr>
          <a:xfrm flipV="1">
            <a:off x="10231037"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3A2DFC-3B07-49CC-B495-FDDDC823CF5D}"/>
              </a:ext>
            </a:extLst>
          </p:cNvPr>
          <p:cNvCxnSpPr/>
          <p:nvPr/>
        </p:nvCxnSpPr>
        <p:spPr>
          <a:xfrm flipV="1">
            <a:off x="2084111" y="1748559"/>
            <a:ext cx="0" cy="4520479"/>
          </a:xfrm>
          <a:prstGeom prst="line">
            <a:avLst/>
          </a:prstGeom>
          <a:ln>
            <a:solidFill>
              <a:schemeClr val="tx1">
                <a:lumMod val="25000"/>
                <a:lumOff val="75000"/>
                <a:alpha val="8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95E51F2-E78F-4A06-8500-01077085A5B3}"/>
              </a:ext>
            </a:extLst>
          </p:cNvPr>
          <p:cNvSpPr>
            <a:spLocks noGrp="1"/>
          </p:cNvSpPr>
          <p:nvPr>
            <p:ph type="title"/>
          </p:nvPr>
        </p:nvSpPr>
        <p:spPr/>
        <p:txBody>
          <a:bodyPr/>
          <a:lstStyle/>
          <a:p>
            <a:r>
              <a:rPr lang="en-US" dirty="0"/>
              <a:t>End of support for other products: know your options</a:t>
            </a:r>
          </a:p>
        </p:txBody>
      </p:sp>
      <p:sp>
        <p:nvSpPr>
          <p:cNvPr id="5" name="TextBox 4">
            <a:extLst>
              <a:ext uri="{FF2B5EF4-FFF2-40B4-BE49-F238E27FC236}">
                <a16:creationId xmlns:a16="http://schemas.microsoft.com/office/drawing/2014/main" id="{775AAC1F-1BA5-471E-A684-CB95C44BC62A}"/>
              </a:ext>
            </a:extLst>
          </p:cNvPr>
          <p:cNvSpPr txBox="1"/>
          <p:nvPr/>
        </p:nvSpPr>
        <p:spPr>
          <a:xfrm>
            <a:off x="588270" y="1036461"/>
            <a:ext cx="11209013" cy="492443"/>
          </a:xfrm>
          <a:prstGeom prst="rect">
            <a:avLst/>
          </a:prstGeom>
        </p:spPr>
        <p:txBody>
          <a:bodyPr vert="horz" wrap="square" lIns="0" tIns="0" rIns="0" bIns="0" rtlCol="0" anchor="t">
            <a:spAutoFit/>
          </a:bodyPr>
          <a:lstStyle>
            <a:lvl1pPr defTabSz="932742">
              <a:lnSpc>
                <a:spcPct val="100000"/>
              </a:lnSpc>
              <a:spcBef>
                <a:spcPct val="0"/>
              </a:spcBef>
              <a:buNone/>
              <a:defRPr lang="en-US" sz="3600" b="1" cap="none" spc="-50"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End of support means security updates are no longer provided. We have options to upgrade across cloud and on-premises. </a:t>
            </a:r>
            <a:br>
              <a:rPr kumimoji="0" lang="en-US" sz="1600" b="0"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br>
            <a:r>
              <a:rPr kumimoji="0" lang="en-US" sz="1600" b="0"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For more information, visit </a:t>
            </a:r>
            <a:r>
              <a:rPr kumimoji="0" lang="en-US" sz="1600" b="0"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hlinkClick r:id="rId3">
                  <a:extLst>
                    <a:ext uri="{A12FA001-AC4F-418D-AE19-62706E023703}">
                      <ahyp:hlinkClr xmlns:ahyp="http://schemas.microsoft.com/office/drawing/2018/hyperlinkcolor" val="tx"/>
                    </a:ext>
                  </a:extLst>
                </a:hlinkClick>
              </a:rPr>
              <a:t>www.microsoft.com/lifecycle</a:t>
            </a:r>
            <a:r>
              <a:rPr kumimoji="0" lang="en-US" sz="1600" b="0"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a:t>
            </a:r>
          </a:p>
        </p:txBody>
      </p:sp>
      <p:sp>
        <p:nvSpPr>
          <p:cNvPr id="13" name="Rectangle 12">
            <a:extLst>
              <a:ext uri="{FF2B5EF4-FFF2-40B4-BE49-F238E27FC236}">
                <a16:creationId xmlns:a16="http://schemas.microsoft.com/office/drawing/2014/main" id="{EFD920CB-CC46-4994-BC0F-E223552984BB}"/>
              </a:ext>
            </a:extLst>
          </p:cNvPr>
          <p:cNvSpPr/>
          <p:nvPr/>
        </p:nvSpPr>
        <p:spPr bwMode="auto">
          <a:xfrm>
            <a:off x="584200" y="2675248"/>
            <a:ext cx="11310915" cy="822960"/>
          </a:xfrm>
          <a:prstGeom prst="rect">
            <a:avLst/>
          </a:prstGeom>
          <a:solidFill>
            <a:schemeClr val="accent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gradFill>
                  <a:gsLst>
                    <a:gs pos="83000">
                      <a:srgbClr val="0078D4"/>
                    </a:gs>
                    <a:gs pos="100000">
                      <a:srgbClr val="0078D4"/>
                    </a:gs>
                  </a:gsLst>
                  <a:lin ang="5400000" scaled="1"/>
                </a:gradFill>
                <a:effectLst/>
                <a:uLnTx/>
                <a:uFillTx/>
                <a:latin typeface="Segoe UI Semibold"/>
                <a:ea typeface="+mn-ea"/>
                <a:cs typeface="+mn-cs"/>
              </a:rPr>
              <a:t>Extended </a:t>
            </a:r>
            <a:br>
              <a:rPr kumimoji="0" lang="en-US" sz="1300" b="0" i="0" u="none" strike="noStrike" kern="1200" cap="none" spc="0" normalizeH="0" baseline="0" noProof="0" dirty="0">
                <a:ln>
                  <a:noFill/>
                </a:ln>
                <a:gradFill>
                  <a:gsLst>
                    <a:gs pos="83000">
                      <a:srgbClr val="0078D4"/>
                    </a:gs>
                    <a:gs pos="100000">
                      <a:srgbClr val="0078D4"/>
                    </a:gs>
                  </a:gsLst>
                  <a:lin ang="5400000" scaled="1"/>
                </a:gradFill>
                <a:effectLst/>
                <a:uLnTx/>
                <a:uFillTx/>
                <a:latin typeface="Segoe UI Semibold"/>
                <a:ea typeface="+mn-ea"/>
                <a:cs typeface="+mn-cs"/>
              </a:rPr>
            </a:br>
            <a:r>
              <a:rPr kumimoji="0" lang="en-US" sz="1300" b="0" i="0" u="none" strike="noStrike" kern="1200" cap="none" spc="0" normalizeH="0" baseline="0" noProof="0" dirty="0">
                <a:ln>
                  <a:noFill/>
                </a:ln>
                <a:gradFill>
                  <a:gsLst>
                    <a:gs pos="83000">
                      <a:srgbClr val="0078D4"/>
                    </a:gs>
                    <a:gs pos="100000">
                      <a:srgbClr val="0078D4"/>
                    </a:gs>
                  </a:gsLst>
                  <a:lin ang="5400000" scaled="1"/>
                </a:gradFill>
                <a:effectLst/>
                <a:uLnTx/>
                <a:uFillTx/>
                <a:latin typeface="Segoe UI Semibold"/>
                <a:ea typeface="+mn-ea"/>
                <a:cs typeface="+mn-cs"/>
              </a:rPr>
              <a:t>support ends</a:t>
            </a:r>
          </a:p>
        </p:txBody>
      </p:sp>
      <p:sp>
        <p:nvSpPr>
          <p:cNvPr id="15" name="Rectangle 14">
            <a:extLst>
              <a:ext uri="{FF2B5EF4-FFF2-40B4-BE49-F238E27FC236}">
                <a16:creationId xmlns:a16="http://schemas.microsoft.com/office/drawing/2014/main" id="{0A50AF48-B25B-4700-931E-96505BFC6AAB}"/>
              </a:ext>
            </a:extLst>
          </p:cNvPr>
          <p:cNvSpPr/>
          <p:nvPr/>
        </p:nvSpPr>
        <p:spPr bwMode="auto">
          <a:xfrm>
            <a:off x="584200" y="4528626"/>
            <a:ext cx="11310908" cy="822960"/>
          </a:xfrm>
          <a:prstGeom prst="rect">
            <a:avLst/>
          </a:prstGeom>
          <a:solidFill>
            <a:schemeClr val="accent3">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gradFill>
                  <a:gsLst>
                    <a:gs pos="83000">
                      <a:srgbClr val="107C10"/>
                    </a:gs>
                    <a:gs pos="100000">
                      <a:srgbClr val="107C10"/>
                    </a:gs>
                  </a:gsLst>
                  <a:lin ang="5400000" scaled="1"/>
                </a:gradFill>
                <a:effectLst/>
                <a:uLnTx/>
                <a:uFillTx/>
                <a:latin typeface="Segoe UI Semibold"/>
                <a:ea typeface="+mn-ea"/>
                <a:cs typeface="+mn-cs"/>
              </a:rPr>
              <a:t>Fallback </a:t>
            </a:r>
            <a:br>
              <a:rPr kumimoji="0" lang="en-US" sz="1300" b="0" i="0" u="none" strike="noStrike" kern="1200" cap="none" spc="0" normalizeH="0" baseline="0" noProof="0">
                <a:ln>
                  <a:noFill/>
                </a:ln>
                <a:gradFill>
                  <a:gsLst>
                    <a:gs pos="83000">
                      <a:srgbClr val="107C10"/>
                    </a:gs>
                    <a:gs pos="100000">
                      <a:srgbClr val="107C10"/>
                    </a:gs>
                  </a:gsLst>
                  <a:lin ang="5400000" scaled="1"/>
                </a:gradFill>
                <a:effectLst/>
                <a:uLnTx/>
                <a:uFillTx/>
                <a:latin typeface="Segoe UI Semibold"/>
                <a:ea typeface="+mn-ea"/>
                <a:cs typeface="+mn-cs"/>
              </a:rPr>
            </a:br>
            <a:r>
              <a:rPr kumimoji="0" lang="en-US" sz="1300" b="0" i="0" u="none" strike="noStrike" kern="1200" cap="none" spc="0" normalizeH="0" baseline="0" noProof="0">
                <a:ln>
                  <a:noFill/>
                </a:ln>
                <a:gradFill>
                  <a:gsLst>
                    <a:gs pos="83000">
                      <a:srgbClr val="107C10"/>
                    </a:gs>
                    <a:gs pos="100000">
                      <a:srgbClr val="107C10"/>
                    </a:gs>
                  </a:gsLst>
                  <a:lin ang="5400000" scaled="1"/>
                </a:gradFill>
                <a:effectLst/>
                <a:uLnTx/>
                <a:uFillTx/>
                <a:latin typeface="Segoe UI Semibold"/>
                <a:ea typeface="+mn-ea"/>
                <a:cs typeface="+mn-cs"/>
              </a:rPr>
              <a:t>option</a:t>
            </a:r>
          </a:p>
        </p:txBody>
      </p:sp>
      <p:grpSp>
        <p:nvGrpSpPr>
          <p:cNvPr id="39" name="Group 38">
            <a:extLst>
              <a:ext uri="{FF2B5EF4-FFF2-40B4-BE49-F238E27FC236}">
                <a16:creationId xmlns:a16="http://schemas.microsoft.com/office/drawing/2014/main" id="{BD90BABA-C37C-4319-9969-B35875458682}"/>
              </a:ext>
            </a:extLst>
          </p:cNvPr>
          <p:cNvGrpSpPr/>
          <p:nvPr/>
        </p:nvGrpSpPr>
        <p:grpSpPr>
          <a:xfrm>
            <a:off x="7057447" y="1855854"/>
            <a:ext cx="1485391" cy="822960"/>
            <a:chOff x="5341110" y="1748559"/>
            <a:chExt cx="1508760" cy="822960"/>
          </a:xfrm>
        </p:grpSpPr>
        <p:sp>
          <p:nvSpPr>
            <p:cNvPr id="9" name="Rectangle 8">
              <a:extLst>
                <a:ext uri="{FF2B5EF4-FFF2-40B4-BE49-F238E27FC236}">
                  <a16:creationId xmlns:a16="http://schemas.microsoft.com/office/drawing/2014/main" id="{E06441C2-6721-4040-A9E0-834A2B5D9941}"/>
                </a:ext>
              </a:extLst>
            </p:cNvPr>
            <p:cNvSpPr/>
            <p:nvPr/>
          </p:nvSpPr>
          <p:spPr bwMode="auto">
            <a:xfrm>
              <a:off x="5341110" y="1748559"/>
              <a:ext cx="1508760" cy="8229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 name="Picture 27">
              <a:extLst>
                <a:ext uri="{FF2B5EF4-FFF2-40B4-BE49-F238E27FC236}">
                  <a16:creationId xmlns:a16="http://schemas.microsoft.com/office/drawing/2014/main" id="{58ECEE04-48DC-43F0-BC97-07E7175C4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867" y="2000794"/>
              <a:ext cx="1307246" cy="318490"/>
            </a:xfrm>
            <a:prstGeom prst="rect">
              <a:avLst/>
            </a:prstGeom>
          </p:spPr>
        </p:pic>
      </p:grpSp>
      <p:grpSp>
        <p:nvGrpSpPr>
          <p:cNvPr id="40" name="Group 39">
            <a:extLst>
              <a:ext uri="{FF2B5EF4-FFF2-40B4-BE49-F238E27FC236}">
                <a16:creationId xmlns:a16="http://schemas.microsoft.com/office/drawing/2014/main" id="{7AAE3706-87E4-4431-B0FE-8D010822E676}"/>
              </a:ext>
            </a:extLst>
          </p:cNvPr>
          <p:cNvGrpSpPr/>
          <p:nvPr/>
        </p:nvGrpSpPr>
        <p:grpSpPr>
          <a:xfrm>
            <a:off x="8671067" y="1748559"/>
            <a:ext cx="1508760" cy="822960"/>
            <a:chOff x="6926747" y="1748559"/>
            <a:chExt cx="1508760" cy="822960"/>
          </a:xfrm>
        </p:grpSpPr>
        <p:sp>
          <p:nvSpPr>
            <p:cNvPr id="10" name="Rectangle 9">
              <a:extLst>
                <a:ext uri="{FF2B5EF4-FFF2-40B4-BE49-F238E27FC236}">
                  <a16:creationId xmlns:a16="http://schemas.microsoft.com/office/drawing/2014/main" id="{998636D8-92B1-4339-95EB-F2ACDA794138}"/>
                </a:ext>
              </a:extLst>
            </p:cNvPr>
            <p:cNvSpPr/>
            <p:nvPr/>
          </p:nvSpPr>
          <p:spPr bwMode="auto">
            <a:xfrm>
              <a:off x="6926747" y="1748559"/>
              <a:ext cx="1508760" cy="8229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Picture 29">
              <a:extLst>
                <a:ext uri="{FF2B5EF4-FFF2-40B4-BE49-F238E27FC236}">
                  <a16:creationId xmlns:a16="http://schemas.microsoft.com/office/drawing/2014/main" id="{5615101B-F222-41A6-8C73-DC2E4D6D0C31}"/>
                </a:ext>
              </a:extLst>
            </p:cNvPr>
            <p:cNvPicPr>
              <a:picLocks noChangeAspect="1"/>
            </p:cNvPicPr>
            <p:nvPr/>
          </p:nvPicPr>
          <p:blipFill rotWithShape="1">
            <a:blip r:embed="rId5">
              <a:extLst>
                <a:ext uri="{28A0092B-C50C-407E-A947-70E740481C1C}">
                  <a14:useLocalDpi xmlns:a14="http://schemas.microsoft.com/office/drawing/2010/main" val="0"/>
                </a:ext>
              </a:extLst>
            </a:blip>
            <a:srcRect l="11964" t="4831" r="7633" b="3968"/>
            <a:stretch/>
          </p:blipFill>
          <p:spPr>
            <a:xfrm>
              <a:off x="7205137" y="1889006"/>
              <a:ext cx="951980" cy="542066"/>
            </a:xfrm>
            <a:prstGeom prst="rect">
              <a:avLst/>
            </a:prstGeom>
          </p:spPr>
        </p:pic>
      </p:grpSp>
      <p:grpSp>
        <p:nvGrpSpPr>
          <p:cNvPr id="41" name="Group 40">
            <a:extLst>
              <a:ext uri="{FF2B5EF4-FFF2-40B4-BE49-F238E27FC236}">
                <a16:creationId xmlns:a16="http://schemas.microsoft.com/office/drawing/2014/main" id="{FF98C14D-F786-4983-B462-CA53CE468DE0}"/>
              </a:ext>
            </a:extLst>
          </p:cNvPr>
          <p:cNvGrpSpPr/>
          <p:nvPr/>
        </p:nvGrpSpPr>
        <p:grpSpPr>
          <a:xfrm>
            <a:off x="5443284" y="1721407"/>
            <a:ext cx="1508760" cy="822960"/>
            <a:chOff x="8512384" y="1748559"/>
            <a:chExt cx="1508760" cy="822960"/>
          </a:xfrm>
        </p:grpSpPr>
        <p:sp>
          <p:nvSpPr>
            <p:cNvPr id="11" name="Rectangle 10">
              <a:extLst>
                <a:ext uri="{FF2B5EF4-FFF2-40B4-BE49-F238E27FC236}">
                  <a16:creationId xmlns:a16="http://schemas.microsoft.com/office/drawing/2014/main" id="{4F4BA5A0-0783-455A-9F4C-B6F95C2F1720}"/>
                </a:ext>
              </a:extLst>
            </p:cNvPr>
            <p:cNvSpPr/>
            <p:nvPr/>
          </p:nvSpPr>
          <p:spPr bwMode="auto">
            <a:xfrm>
              <a:off x="8512384" y="1748559"/>
              <a:ext cx="1508760" cy="8229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2" name="Picture 31">
              <a:extLst>
                <a:ext uri="{FF2B5EF4-FFF2-40B4-BE49-F238E27FC236}">
                  <a16:creationId xmlns:a16="http://schemas.microsoft.com/office/drawing/2014/main" id="{515E91CB-B509-4AA9-B2FF-DAE8673B2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3242" y="1851583"/>
              <a:ext cx="1347044" cy="616913"/>
            </a:xfrm>
            <a:prstGeom prst="rect">
              <a:avLst/>
            </a:prstGeom>
          </p:spPr>
        </p:pic>
      </p:grpSp>
      <p:graphicFrame>
        <p:nvGraphicFramePr>
          <p:cNvPr id="52" name="Table 51">
            <a:extLst>
              <a:ext uri="{FF2B5EF4-FFF2-40B4-BE49-F238E27FC236}">
                <a16:creationId xmlns:a16="http://schemas.microsoft.com/office/drawing/2014/main" id="{AE29A37B-CDFE-4F20-AE0F-C2AF52AA47C2}"/>
              </a:ext>
            </a:extLst>
          </p:cNvPr>
          <p:cNvGraphicFramePr>
            <a:graphicFrameLocks noGrp="1"/>
          </p:cNvGraphicFramePr>
          <p:nvPr>
            <p:extLst/>
          </p:nvPr>
        </p:nvGraphicFramePr>
        <p:xfrm>
          <a:off x="2084111" y="2683307"/>
          <a:ext cx="9810990" cy="800360"/>
        </p:xfrm>
        <a:graphic>
          <a:graphicData uri="http://schemas.openxmlformats.org/drawingml/2006/table">
            <a:tbl>
              <a:tblPr firstRow="1" bandRow="1">
                <a:tableStyleId>{5C22544A-7EE6-4342-B048-85BDC9FD1C3A}</a:tableStyleId>
              </a:tblPr>
              <a:tblGrid>
                <a:gridCol w="1635165">
                  <a:extLst>
                    <a:ext uri="{9D8B030D-6E8A-4147-A177-3AD203B41FA5}">
                      <a16:colId xmlns:a16="http://schemas.microsoft.com/office/drawing/2014/main" val="2442438478"/>
                    </a:ext>
                  </a:extLst>
                </a:gridCol>
                <a:gridCol w="1635165">
                  <a:extLst>
                    <a:ext uri="{9D8B030D-6E8A-4147-A177-3AD203B41FA5}">
                      <a16:colId xmlns:a16="http://schemas.microsoft.com/office/drawing/2014/main" val="1866926561"/>
                    </a:ext>
                  </a:extLst>
                </a:gridCol>
                <a:gridCol w="1635165">
                  <a:extLst>
                    <a:ext uri="{9D8B030D-6E8A-4147-A177-3AD203B41FA5}">
                      <a16:colId xmlns:a16="http://schemas.microsoft.com/office/drawing/2014/main" val="1205008972"/>
                    </a:ext>
                  </a:extLst>
                </a:gridCol>
                <a:gridCol w="1635165">
                  <a:extLst>
                    <a:ext uri="{9D8B030D-6E8A-4147-A177-3AD203B41FA5}">
                      <a16:colId xmlns:a16="http://schemas.microsoft.com/office/drawing/2014/main" val="2729444323"/>
                    </a:ext>
                  </a:extLst>
                </a:gridCol>
                <a:gridCol w="1635165">
                  <a:extLst>
                    <a:ext uri="{9D8B030D-6E8A-4147-A177-3AD203B41FA5}">
                      <a16:colId xmlns:a16="http://schemas.microsoft.com/office/drawing/2014/main" val="377078651"/>
                    </a:ext>
                  </a:extLst>
                </a:gridCol>
                <a:gridCol w="1635165">
                  <a:extLst>
                    <a:ext uri="{9D8B030D-6E8A-4147-A177-3AD203B41FA5}">
                      <a16:colId xmlns:a16="http://schemas.microsoft.com/office/drawing/2014/main" val="3424996226"/>
                    </a:ext>
                  </a:extLst>
                </a:gridCol>
              </a:tblGrid>
              <a:tr h="800360">
                <a:tc>
                  <a:txBody>
                    <a:bodyPr/>
                    <a:lstStyle/>
                    <a:p>
                      <a:pPr algn="ctr"/>
                      <a:r>
                        <a:rPr lang="en-US" sz="1400" b="0">
                          <a:gradFill>
                            <a:gsLst>
                              <a:gs pos="83000">
                                <a:schemeClr val="accent1"/>
                              </a:gs>
                              <a:gs pos="100000">
                                <a:schemeClr val="accent1"/>
                              </a:gs>
                            </a:gsLst>
                            <a:lin ang="5400000" scaled="1"/>
                          </a:gradFill>
                          <a:latin typeface="+mj-lt"/>
                          <a:hlinkClick r:id="rId7"/>
                        </a:rPr>
                        <a:t>July 9, 2019</a:t>
                      </a:r>
                      <a:endParaRPr lang="en-US" sz="1400" b="0">
                        <a:gradFill>
                          <a:gsLst>
                            <a:gs pos="83000">
                              <a:schemeClr val="accent1"/>
                            </a:gs>
                            <a:gs pos="100000">
                              <a:schemeClr val="accent1"/>
                            </a:gs>
                          </a:gsLst>
                          <a:lin ang="5400000" scaled="1"/>
                        </a:gradFill>
                        <a:latin typeface="+mj-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a:gradFill>
                            <a:gsLst>
                              <a:gs pos="83000">
                                <a:schemeClr val="accent1"/>
                              </a:gs>
                              <a:gs pos="100000">
                                <a:schemeClr val="accent1"/>
                              </a:gs>
                            </a:gsLst>
                            <a:lin ang="5400000" scaled="1"/>
                          </a:gradFill>
                          <a:latin typeface="+mj-lt"/>
                          <a:hlinkClick r:id="rId8"/>
                        </a:rPr>
                        <a:t>January 14, 2020</a:t>
                      </a:r>
                      <a:endParaRPr lang="en-US" sz="1400" b="0">
                        <a:gradFill>
                          <a:gsLst>
                            <a:gs pos="83000">
                              <a:schemeClr val="accent1"/>
                            </a:gs>
                            <a:gs pos="100000">
                              <a:schemeClr val="accent1"/>
                            </a:gs>
                          </a:gsLst>
                          <a:lin ang="5400000" scaled="1"/>
                        </a:gra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a:gradFill>
                            <a:gsLst>
                              <a:gs pos="83000">
                                <a:schemeClr val="accent1"/>
                              </a:gs>
                              <a:gs pos="100000">
                                <a:schemeClr val="accent1"/>
                              </a:gs>
                            </a:gsLst>
                            <a:lin ang="5400000" scaled="1"/>
                          </a:gradFill>
                          <a:latin typeface="+mj-lt"/>
                          <a:hlinkClick r:id="rId9"/>
                        </a:rPr>
                        <a:t>January 14, 2020</a:t>
                      </a:r>
                      <a:endParaRPr lang="en-US" sz="1400" b="0">
                        <a:gradFill>
                          <a:gsLst>
                            <a:gs pos="83000">
                              <a:schemeClr val="accent1"/>
                            </a:gs>
                            <a:gs pos="100000">
                              <a:schemeClr val="accent1"/>
                            </a:gs>
                          </a:gsLst>
                          <a:lin ang="5400000" scaled="1"/>
                        </a:gra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a:gradFill>
                            <a:gsLst>
                              <a:gs pos="83000">
                                <a:schemeClr val="accent1"/>
                              </a:gs>
                              <a:gs pos="100000">
                                <a:schemeClr val="accent1"/>
                              </a:gs>
                            </a:gsLst>
                            <a:lin ang="5400000" scaled="1"/>
                          </a:gradFill>
                          <a:latin typeface="+mj-lt"/>
                          <a:hlinkClick r:id="rId10"/>
                        </a:rPr>
                        <a:t>January 14, 2020</a:t>
                      </a:r>
                      <a:endParaRPr lang="en-US" sz="1400" b="0">
                        <a:gradFill>
                          <a:gsLst>
                            <a:gs pos="83000">
                              <a:schemeClr val="accent1"/>
                            </a:gs>
                            <a:gs pos="100000">
                              <a:schemeClr val="accent1"/>
                            </a:gs>
                          </a:gsLst>
                          <a:lin ang="5400000" scaled="1"/>
                        </a:gra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a:gradFill>
                            <a:gsLst>
                              <a:gs pos="83000">
                                <a:schemeClr val="accent1"/>
                              </a:gs>
                              <a:gs pos="100000">
                                <a:schemeClr val="accent1"/>
                              </a:gs>
                            </a:gsLst>
                            <a:lin ang="5400000" scaled="1"/>
                          </a:gradFill>
                          <a:latin typeface="+mj-lt"/>
                          <a:hlinkClick r:id="rId11"/>
                        </a:rPr>
                        <a:t>October 13, 2020</a:t>
                      </a:r>
                      <a:endParaRPr lang="en-US" sz="1400" b="0">
                        <a:gradFill>
                          <a:gsLst>
                            <a:gs pos="83000">
                              <a:schemeClr val="accent1"/>
                            </a:gs>
                            <a:gs pos="100000">
                              <a:schemeClr val="accent1"/>
                            </a:gs>
                          </a:gsLst>
                          <a:lin ang="5400000" scaled="1"/>
                        </a:gra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a:gradFill>
                            <a:gsLst>
                              <a:gs pos="83000">
                                <a:schemeClr val="accent1"/>
                              </a:gs>
                              <a:gs pos="100000">
                                <a:schemeClr val="accent1"/>
                              </a:gs>
                            </a:gsLst>
                            <a:lin ang="5400000" scaled="1"/>
                          </a:gradFill>
                          <a:latin typeface="+mj-lt"/>
                          <a:hlinkClick r:id="rId12"/>
                        </a:rPr>
                        <a:t>October 13, 2020</a:t>
                      </a:r>
                      <a:endParaRPr lang="en-US" sz="1400" b="0">
                        <a:gradFill>
                          <a:gsLst>
                            <a:gs pos="83000">
                              <a:schemeClr val="accent1"/>
                            </a:gs>
                            <a:gs pos="100000">
                              <a:schemeClr val="accent1"/>
                            </a:gs>
                          </a:gsLst>
                          <a:lin ang="5400000" scaled="1"/>
                        </a:gra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9789150"/>
                  </a:ext>
                </a:extLst>
              </a:tr>
            </a:tbl>
          </a:graphicData>
        </a:graphic>
      </p:graphicFrame>
      <p:graphicFrame>
        <p:nvGraphicFramePr>
          <p:cNvPr id="55" name="Table 54">
            <a:extLst>
              <a:ext uri="{FF2B5EF4-FFF2-40B4-BE49-F238E27FC236}">
                <a16:creationId xmlns:a16="http://schemas.microsoft.com/office/drawing/2014/main" id="{C39934BA-0F52-4294-9691-28172DDA2F8C}"/>
              </a:ext>
            </a:extLst>
          </p:cNvPr>
          <p:cNvGraphicFramePr>
            <a:graphicFrameLocks noGrp="1"/>
          </p:cNvGraphicFramePr>
          <p:nvPr>
            <p:extLst/>
          </p:nvPr>
        </p:nvGraphicFramePr>
        <p:xfrm>
          <a:off x="2084111" y="4528625"/>
          <a:ext cx="9810990" cy="822961"/>
        </p:xfrm>
        <a:graphic>
          <a:graphicData uri="http://schemas.openxmlformats.org/drawingml/2006/table">
            <a:tbl>
              <a:tblPr firstRow="1" bandRow="1">
                <a:tableStyleId>{5C22544A-7EE6-4342-B048-85BDC9FD1C3A}</a:tableStyleId>
              </a:tblPr>
              <a:tblGrid>
                <a:gridCol w="1635165">
                  <a:extLst>
                    <a:ext uri="{9D8B030D-6E8A-4147-A177-3AD203B41FA5}">
                      <a16:colId xmlns:a16="http://schemas.microsoft.com/office/drawing/2014/main" val="2442438478"/>
                    </a:ext>
                  </a:extLst>
                </a:gridCol>
                <a:gridCol w="1635165">
                  <a:extLst>
                    <a:ext uri="{9D8B030D-6E8A-4147-A177-3AD203B41FA5}">
                      <a16:colId xmlns:a16="http://schemas.microsoft.com/office/drawing/2014/main" val="1866926561"/>
                    </a:ext>
                  </a:extLst>
                </a:gridCol>
                <a:gridCol w="1635165">
                  <a:extLst>
                    <a:ext uri="{9D8B030D-6E8A-4147-A177-3AD203B41FA5}">
                      <a16:colId xmlns:a16="http://schemas.microsoft.com/office/drawing/2014/main" val="1205008972"/>
                    </a:ext>
                  </a:extLst>
                </a:gridCol>
                <a:gridCol w="1635165">
                  <a:extLst>
                    <a:ext uri="{9D8B030D-6E8A-4147-A177-3AD203B41FA5}">
                      <a16:colId xmlns:a16="http://schemas.microsoft.com/office/drawing/2014/main" val="1234263404"/>
                    </a:ext>
                  </a:extLst>
                </a:gridCol>
                <a:gridCol w="1635165">
                  <a:extLst>
                    <a:ext uri="{9D8B030D-6E8A-4147-A177-3AD203B41FA5}">
                      <a16:colId xmlns:a16="http://schemas.microsoft.com/office/drawing/2014/main" val="377078651"/>
                    </a:ext>
                  </a:extLst>
                </a:gridCol>
                <a:gridCol w="1635165">
                  <a:extLst>
                    <a:ext uri="{9D8B030D-6E8A-4147-A177-3AD203B41FA5}">
                      <a16:colId xmlns:a16="http://schemas.microsoft.com/office/drawing/2014/main" val="3424996226"/>
                    </a:ext>
                  </a:extLst>
                </a:gridCol>
              </a:tblGrid>
              <a:tr h="822961">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Migrate to Azure 2008/R2 Virtual Machines and get 3 more years of free extended security updates. </a:t>
                      </a:r>
                    </a:p>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Upgrade when ready</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Upgrade on-premises </a:t>
                      </a:r>
                      <a:br>
                        <a:rPr lang="en-US" sz="950" b="0" kern="1200">
                          <a:gradFill>
                            <a:gsLst>
                              <a:gs pos="83000">
                                <a:schemeClr val="accent3"/>
                              </a:gs>
                              <a:gs pos="100000">
                                <a:schemeClr val="accent3"/>
                              </a:gs>
                            </a:gsLst>
                            <a:lin ang="5400000" scaled="1"/>
                          </a:gradFill>
                          <a:latin typeface="+mn-lt"/>
                          <a:ea typeface="+mn-ea"/>
                          <a:cs typeface="+mn-cs"/>
                        </a:rPr>
                      </a:br>
                      <a:r>
                        <a:rPr lang="en-US" sz="950" b="0" kern="1200">
                          <a:gradFill>
                            <a:gsLst>
                              <a:gs pos="83000">
                                <a:schemeClr val="accent3"/>
                              </a:gs>
                              <a:gs pos="100000">
                                <a:schemeClr val="accent3"/>
                              </a:gs>
                            </a:gsLst>
                            <a:lin ang="5400000" scaled="1"/>
                          </a:gradFill>
                          <a:latin typeface="+mn-lt"/>
                          <a:ea typeface="+mn-ea"/>
                          <a:cs typeface="+mn-cs"/>
                        </a:rPr>
                        <a:t>to Windows Server </a:t>
                      </a:r>
                      <a:br>
                        <a:rPr lang="en-US" sz="950" b="0" kern="1200">
                          <a:gradFill>
                            <a:gsLst>
                              <a:gs pos="83000">
                                <a:schemeClr val="accent3"/>
                              </a:gs>
                              <a:gs pos="100000">
                                <a:schemeClr val="accent3"/>
                              </a:gs>
                            </a:gsLst>
                            <a:lin ang="5400000" scaled="1"/>
                          </a:gradFill>
                          <a:latin typeface="+mn-lt"/>
                          <a:ea typeface="+mn-ea"/>
                          <a:cs typeface="+mn-cs"/>
                        </a:rPr>
                      </a:br>
                      <a:r>
                        <a:rPr lang="en-US" sz="950" b="0" kern="1200">
                          <a:gradFill>
                            <a:gsLst>
                              <a:gs pos="83000">
                                <a:schemeClr val="accent3"/>
                              </a:gs>
                              <a:gs pos="100000">
                                <a:schemeClr val="accent3"/>
                              </a:gs>
                            </a:gsLst>
                            <a:lin ang="5400000" scaled="1"/>
                          </a:gradFill>
                          <a:latin typeface="+mn-lt"/>
                          <a:ea typeface="+mn-ea"/>
                          <a:cs typeface="+mn-cs"/>
                        </a:rPr>
                        <a:t>2016 or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Upgrade on-premises to Exchange Server 2016​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Migrate to Windows Virtual Desktop in Azure and get free extended security updates for </a:t>
                      </a:r>
                      <a:br>
                        <a:rPr lang="en-US" sz="950" b="0" kern="1200">
                          <a:gradFill>
                            <a:gsLst>
                              <a:gs pos="83000">
                                <a:schemeClr val="accent3"/>
                              </a:gs>
                              <a:gs pos="100000">
                                <a:schemeClr val="accent3"/>
                              </a:gs>
                            </a:gsLst>
                            <a:lin ang="5400000" scaled="1"/>
                          </a:gradFill>
                          <a:latin typeface="+mn-lt"/>
                          <a:ea typeface="+mn-ea"/>
                          <a:cs typeface="+mn-cs"/>
                        </a:rPr>
                      </a:br>
                      <a:r>
                        <a:rPr lang="en-US" sz="950" b="0" kern="1200">
                          <a:gradFill>
                            <a:gsLst>
                              <a:gs pos="83000">
                                <a:schemeClr val="accent3"/>
                              </a:gs>
                              <a:gs pos="100000">
                                <a:schemeClr val="accent3"/>
                              </a:gs>
                            </a:gsLst>
                            <a:lin ang="5400000" scaled="1"/>
                          </a:gradFill>
                          <a:latin typeface="+mn-lt"/>
                          <a:ea typeface="+mn-ea"/>
                          <a:cs typeface="+mn-cs"/>
                        </a:rPr>
                        <a:t>3 more years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Migrate to Office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3"/>
                              </a:gs>
                              <a:gs pos="100000">
                                <a:schemeClr val="accent3"/>
                              </a:gs>
                            </a:gsLst>
                            <a:lin ang="5400000" scaled="1"/>
                          </a:gradFill>
                          <a:latin typeface="+mn-lt"/>
                          <a:ea typeface="+mn-ea"/>
                          <a:cs typeface="+mn-cs"/>
                        </a:rPr>
                        <a:t>Upgrade to </a:t>
                      </a:r>
                      <a:br>
                        <a:rPr lang="en-US" sz="950" b="0" kern="1200">
                          <a:gradFill>
                            <a:gsLst>
                              <a:gs pos="83000">
                                <a:schemeClr val="accent3"/>
                              </a:gs>
                              <a:gs pos="100000">
                                <a:schemeClr val="accent3"/>
                              </a:gs>
                            </a:gsLst>
                            <a:lin ang="5400000" scaled="1"/>
                          </a:gradFill>
                          <a:latin typeface="+mn-lt"/>
                          <a:ea typeface="+mn-ea"/>
                          <a:cs typeface="+mn-cs"/>
                        </a:rPr>
                      </a:br>
                      <a:r>
                        <a:rPr lang="en-US" sz="950" b="0" kern="1200">
                          <a:gradFill>
                            <a:gsLst>
                              <a:gs pos="83000">
                                <a:schemeClr val="accent3"/>
                              </a:gs>
                              <a:gs pos="100000">
                                <a:schemeClr val="accent3"/>
                              </a:gs>
                            </a:gsLst>
                            <a:lin ang="5400000" scaled="1"/>
                          </a:gradFill>
                          <a:latin typeface="+mn-lt"/>
                          <a:ea typeface="+mn-ea"/>
                          <a:cs typeface="+mn-cs"/>
                        </a:rPr>
                        <a:t>SharePoint Server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9789150"/>
                  </a:ext>
                </a:extLst>
              </a:tr>
            </a:tbl>
          </a:graphicData>
        </a:graphic>
      </p:graphicFrame>
      <p:sp>
        <p:nvSpPr>
          <p:cNvPr id="57" name="Rectangle 56">
            <a:extLst>
              <a:ext uri="{FF2B5EF4-FFF2-40B4-BE49-F238E27FC236}">
                <a16:creationId xmlns:a16="http://schemas.microsoft.com/office/drawing/2014/main" id="{C9E87817-E241-4839-B0E9-072547633366}"/>
              </a:ext>
            </a:extLst>
          </p:cNvPr>
          <p:cNvSpPr/>
          <p:nvPr/>
        </p:nvSpPr>
        <p:spPr bwMode="auto">
          <a:xfrm>
            <a:off x="3584703" y="5455314"/>
            <a:ext cx="1553448" cy="822960"/>
          </a:xfrm>
          <a:prstGeom prst="rect">
            <a:avLst/>
          </a:prstGeom>
          <a:solidFill>
            <a:srgbClr val="FDF5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56" name="Table 55">
            <a:extLst>
              <a:ext uri="{FF2B5EF4-FFF2-40B4-BE49-F238E27FC236}">
                <a16:creationId xmlns:a16="http://schemas.microsoft.com/office/drawing/2014/main" id="{A6593AEB-25E2-4A4B-BCEA-482C2E63535D}"/>
              </a:ext>
            </a:extLst>
          </p:cNvPr>
          <p:cNvGraphicFramePr>
            <a:graphicFrameLocks noGrp="1"/>
          </p:cNvGraphicFramePr>
          <p:nvPr>
            <p:extLst/>
          </p:nvPr>
        </p:nvGraphicFramePr>
        <p:xfrm>
          <a:off x="2084111" y="5455314"/>
          <a:ext cx="9810991" cy="822961"/>
        </p:xfrm>
        <a:graphic>
          <a:graphicData uri="http://schemas.openxmlformats.org/drawingml/2006/table">
            <a:tbl>
              <a:tblPr firstRow="1" bandRow="1">
                <a:tableStyleId>{5C22544A-7EE6-4342-B048-85BDC9FD1C3A}</a:tableStyleId>
              </a:tblPr>
              <a:tblGrid>
                <a:gridCol w="3274967">
                  <a:extLst>
                    <a:ext uri="{9D8B030D-6E8A-4147-A177-3AD203B41FA5}">
                      <a16:colId xmlns:a16="http://schemas.microsoft.com/office/drawing/2014/main" val="2442438478"/>
                    </a:ext>
                  </a:extLst>
                </a:gridCol>
                <a:gridCol w="1630529">
                  <a:extLst>
                    <a:ext uri="{9D8B030D-6E8A-4147-A177-3AD203B41FA5}">
                      <a16:colId xmlns:a16="http://schemas.microsoft.com/office/drawing/2014/main" val="3712454723"/>
                    </a:ext>
                  </a:extLst>
                </a:gridCol>
                <a:gridCol w="1635165">
                  <a:extLst>
                    <a:ext uri="{9D8B030D-6E8A-4147-A177-3AD203B41FA5}">
                      <a16:colId xmlns:a16="http://schemas.microsoft.com/office/drawing/2014/main" val="1234263404"/>
                    </a:ext>
                  </a:extLst>
                </a:gridCol>
                <a:gridCol w="1635165">
                  <a:extLst>
                    <a:ext uri="{9D8B030D-6E8A-4147-A177-3AD203B41FA5}">
                      <a16:colId xmlns:a16="http://schemas.microsoft.com/office/drawing/2014/main" val="377078651"/>
                    </a:ext>
                  </a:extLst>
                </a:gridCol>
                <a:gridCol w="1635165">
                  <a:extLst>
                    <a:ext uri="{9D8B030D-6E8A-4147-A177-3AD203B41FA5}">
                      <a16:colId xmlns:a16="http://schemas.microsoft.com/office/drawing/2014/main" val="3424996226"/>
                    </a:ext>
                  </a:extLst>
                </a:gridCol>
              </a:tblGrid>
              <a:tr h="822961">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noProof="0" dirty="0">
                          <a:gradFill>
                            <a:gsLst>
                              <a:gs pos="83000">
                                <a:schemeClr val="accent4"/>
                              </a:gs>
                              <a:gs pos="100000">
                                <a:schemeClr val="accent4"/>
                              </a:gs>
                            </a:gsLst>
                            <a:lin ang="5400000" scaled="1"/>
                          </a:gradFill>
                          <a:latin typeface="+mn-lt"/>
                          <a:ea typeface="+mn-ea"/>
                          <a:cs typeface="+mn-cs"/>
                        </a:rPr>
                        <a:t>Buy extended security updates for on-premises </a:t>
                      </a:r>
                      <a:br>
                        <a:rPr lang="en-US" sz="950" b="0" kern="1200" noProof="0" dirty="0">
                          <a:gradFill>
                            <a:gsLst>
                              <a:gs pos="83000">
                                <a:schemeClr val="accent4"/>
                              </a:gs>
                              <a:gs pos="100000">
                                <a:schemeClr val="accent4"/>
                              </a:gs>
                            </a:gsLst>
                            <a:lin ang="5400000" scaled="1"/>
                          </a:gradFill>
                          <a:latin typeface="+mn-lt"/>
                          <a:ea typeface="+mn-ea"/>
                          <a:cs typeface="+mn-cs"/>
                        </a:rPr>
                      </a:br>
                      <a:r>
                        <a:rPr lang="en-US" sz="950" b="0" kern="1200" noProof="0" dirty="0">
                          <a:gradFill>
                            <a:gsLst>
                              <a:gs pos="83000">
                                <a:schemeClr val="accent4"/>
                              </a:gs>
                              <a:gs pos="100000">
                                <a:schemeClr val="accent4"/>
                              </a:gs>
                            </a:gsLst>
                            <a:lin ang="5400000" scaled="1"/>
                          </a:gradFill>
                          <a:latin typeface="+mn-lt"/>
                          <a:ea typeface="+mn-ea"/>
                          <a:cs typeface="+mn-cs"/>
                        </a:rPr>
                        <a:t>servers desktops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noProof="0">
                          <a:gradFill>
                            <a:gsLst>
                              <a:gs pos="83000">
                                <a:schemeClr val="accent4"/>
                              </a:gs>
                              <a:gs pos="100000">
                                <a:schemeClr val="accent4"/>
                              </a:gs>
                            </a:gsLst>
                            <a:lin ang="5400000" scaled="1"/>
                          </a:gradFill>
                          <a:latin typeface="+mn-lt"/>
                          <a:ea typeface="+mn-ea"/>
                          <a:cs typeface="+mn-cs"/>
                        </a:rPr>
                        <a:t>Upgrade on-premises to Exchange Server 2013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dirty="0">
                          <a:gradFill>
                            <a:gsLst>
                              <a:gs pos="83000">
                                <a:schemeClr val="accent4"/>
                              </a:gs>
                              <a:gs pos="100000">
                                <a:schemeClr val="accent4"/>
                              </a:gs>
                            </a:gsLst>
                            <a:lin ang="5400000" scaled="1"/>
                          </a:gradFill>
                          <a:latin typeface="+mn-lt"/>
                          <a:ea typeface="+mn-ea"/>
                          <a:cs typeface="+mn-cs"/>
                        </a:rPr>
                        <a:t>Buy extended security updates for on-premises </a:t>
                      </a:r>
                      <a:br>
                        <a:rPr lang="en-US" sz="950" b="0" kern="1200" dirty="0">
                          <a:gradFill>
                            <a:gsLst>
                              <a:gs pos="83000">
                                <a:schemeClr val="accent4"/>
                              </a:gs>
                              <a:gs pos="100000">
                                <a:schemeClr val="accent4"/>
                              </a:gs>
                            </a:gsLst>
                            <a:lin ang="5400000" scaled="1"/>
                          </a:gradFill>
                          <a:latin typeface="+mn-lt"/>
                          <a:ea typeface="+mn-ea"/>
                          <a:cs typeface="+mn-cs"/>
                        </a:rPr>
                      </a:br>
                      <a:r>
                        <a:rPr lang="en-US" sz="950" b="0" kern="1200" dirty="0">
                          <a:gradFill>
                            <a:gsLst>
                              <a:gs pos="83000">
                                <a:schemeClr val="accent4"/>
                              </a:gs>
                              <a:gs pos="100000">
                                <a:schemeClr val="accent4"/>
                              </a:gs>
                            </a:gsLst>
                            <a:lin ang="5400000" scaled="1"/>
                          </a:gradFill>
                          <a:latin typeface="+mn-lt"/>
                          <a:ea typeface="+mn-ea"/>
                          <a:cs typeface="+mn-cs"/>
                        </a:rPr>
                        <a:t>desktops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4"/>
                              </a:gs>
                              <a:gs pos="100000">
                                <a:schemeClr val="accent4"/>
                              </a:gs>
                            </a:gsLst>
                            <a:lin ang="5400000" scaled="1"/>
                          </a:gradFill>
                          <a:latin typeface="+mn-lt"/>
                          <a:ea typeface="+mn-ea"/>
                          <a:cs typeface="+mn-cs"/>
                        </a:rPr>
                        <a:t>Migrate to a supported </a:t>
                      </a:r>
                      <a:br>
                        <a:rPr lang="en-US" sz="950" b="0" kern="1200">
                          <a:gradFill>
                            <a:gsLst>
                              <a:gs pos="83000">
                                <a:schemeClr val="accent4"/>
                              </a:gs>
                              <a:gs pos="100000">
                                <a:schemeClr val="accent4"/>
                              </a:gs>
                            </a:gsLst>
                            <a:lin ang="5400000" scaled="1"/>
                          </a:gradFill>
                          <a:latin typeface="+mn-lt"/>
                          <a:ea typeface="+mn-ea"/>
                          <a:cs typeface="+mn-cs"/>
                        </a:rPr>
                      </a:br>
                      <a:r>
                        <a:rPr lang="en-US" sz="950" b="0" kern="1200">
                          <a:gradFill>
                            <a:gsLst>
                              <a:gs pos="83000">
                                <a:schemeClr val="accent4"/>
                              </a:gs>
                              <a:gs pos="100000">
                                <a:schemeClr val="accent4"/>
                              </a:gs>
                            </a:gsLst>
                            <a:lin ang="5400000" scaled="1"/>
                          </a:gradFill>
                          <a:latin typeface="+mn-lt"/>
                          <a:ea typeface="+mn-ea"/>
                          <a:cs typeface="+mn-cs"/>
                        </a:rPr>
                        <a:t>version of Office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dirty="0">
                          <a:gradFill>
                            <a:gsLst>
                              <a:gs pos="83000">
                                <a:schemeClr val="accent4"/>
                              </a:gs>
                              <a:gs pos="100000">
                                <a:schemeClr val="accent4"/>
                              </a:gs>
                            </a:gsLst>
                            <a:lin ang="5400000" scaled="1"/>
                          </a:gradFill>
                          <a:latin typeface="+mn-lt"/>
                          <a:ea typeface="+mn-ea"/>
                          <a:cs typeface="+mn-cs"/>
                        </a:rPr>
                        <a:t>Upgrade to </a:t>
                      </a:r>
                      <a:br>
                        <a:rPr lang="en-US" sz="950" b="0" kern="1200" dirty="0">
                          <a:gradFill>
                            <a:gsLst>
                              <a:gs pos="83000">
                                <a:schemeClr val="accent4"/>
                              </a:gs>
                              <a:gs pos="100000">
                                <a:schemeClr val="accent4"/>
                              </a:gs>
                            </a:gsLst>
                            <a:lin ang="5400000" scaled="1"/>
                          </a:gradFill>
                          <a:latin typeface="+mn-lt"/>
                          <a:ea typeface="+mn-ea"/>
                          <a:cs typeface="+mn-cs"/>
                        </a:rPr>
                      </a:br>
                      <a:r>
                        <a:rPr lang="en-US" sz="950" b="0" kern="1200" dirty="0">
                          <a:gradFill>
                            <a:gsLst>
                              <a:gs pos="83000">
                                <a:schemeClr val="accent4"/>
                              </a:gs>
                              <a:gs pos="100000">
                                <a:schemeClr val="accent4"/>
                              </a:gs>
                            </a:gsLst>
                            <a:lin ang="5400000" scaled="1"/>
                          </a:gradFill>
                          <a:latin typeface="+mn-lt"/>
                          <a:ea typeface="+mn-ea"/>
                          <a:cs typeface="+mn-cs"/>
                        </a:rPr>
                        <a:t>SharePoint Server 2013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9789150"/>
                  </a:ext>
                </a:extLst>
              </a:tr>
            </a:tbl>
          </a:graphicData>
        </a:graphic>
      </p:graphicFrame>
      <p:pic>
        <p:nvPicPr>
          <p:cNvPr id="45" name="Picture 44">
            <a:extLst>
              <a:ext uri="{FF2B5EF4-FFF2-40B4-BE49-F238E27FC236}">
                <a16:creationId xmlns:a16="http://schemas.microsoft.com/office/drawing/2014/main" id="{9D4AACEC-0AF2-42D1-9F04-BBD9B26E7EAD}"/>
              </a:ext>
            </a:extLst>
          </p:cNvPr>
          <p:cNvPicPr>
            <a:picLocks noChangeAspect="1"/>
          </p:cNvPicPr>
          <p:nvPr/>
        </p:nvPicPr>
        <p:blipFill rotWithShape="1">
          <a:blip r:embed="rId13">
            <a:extLst>
              <a:ext uri="{28A0092B-C50C-407E-A947-70E740481C1C}">
                <a14:useLocalDpi xmlns:a14="http://schemas.microsoft.com/office/drawing/2010/main" val="0"/>
              </a:ext>
            </a:extLst>
          </a:blip>
          <a:srcRect r="24331"/>
          <a:stretch/>
        </p:blipFill>
        <p:spPr>
          <a:xfrm>
            <a:off x="2411556" y="1748559"/>
            <a:ext cx="878286" cy="724841"/>
          </a:xfrm>
          <a:prstGeom prst="rect">
            <a:avLst/>
          </a:prstGeom>
        </p:spPr>
      </p:pic>
      <p:grpSp>
        <p:nvGrpSpPr>
          <p:cNvPr id="47" name="Group 46">
            <a:extLst>
              <a:ext uri="{FF2B5EF4-FFF2-40B4-BE49-F238E27FC236}">
                <a16:creationId xmlns:a16="http://schemas.microsoft.com/office/drawing/2014/main" id="{215074C2-4D1F-45DE-A9AA-6C7745FB3EEE}"/>
              </a:ext>
            </a:extLst>
          </p:cNvPr>
          <p:cNvGrpSpPr/>
          <p:nvPr/>
        </p:nvGrpSpPr>
        <p:grpSpPr>
          <a:xfrm>
            <a:off x="3715594" y="1824126"/>
            <a:ext cx="1603800" cy="939425"/>
            <a:chOff x="3755472" y="1748559"/>
            <a:chExt cx="1508760" cy="822960"/>
          </a:xfrm>
        </p:grpSpPr>
        <p:sp>
          <p:nvSpPr>
            <p:cNvPr id="48" name="Rectangle 47">
              <a:extLst>
                <a:ext uri="{FF2B5EF4-FFF2-40B4-BE49-F238E27FC236}">
                  <a16:creationId xmlns:a16="http://schemas.microsoft.com/office/drawing/2014/main" id="{968CD3E3-489D-4FE6-94ED-302A95469D3B}"/>
                </a:ext>
              </a:extLst>
            </p:cNvPr>
            <p:cNvSpPr/>
            <p:nvPr/>
          </p:nvSpPr>
          <p:spPr bwMode="auto">
            <a:xfrm>
              <a:off x="3755472" y="1748559"/>
              <a:ext cx="1508760" cy="8229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 bIns="18288" numCol="1" spcCol="0" rtlCol="0" fromWordArt="0" anchor="b" anchorCtr="0" forceAA="0" compatLnSpc="1">
              <a:prstTxWarp prst="textNoShape">
                <a:avLst/>
              </a:prstTxWarp>
              <a:noAutofit/>
            </a:bodyPr>
            <a:lstStyle/>
            <a:p>
              <a:pPr marL="0" marR="0" lvl="0" indent="0" algn="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gradFill>
                  <a:gsLst>
                    <a:gs pos="0">
                      <a:srgbClr val="AB7961"/>
                    </a:gs>
                    <a:gs pos="100000">
                      <a:srgbClr val="AB7961"/>
                    </a:gs>
                  </a:gsLst>
                  <a:lin ang="5400000" scaled="0"/>
                </a:gradFill>
                <a:effectLst/>
                <a:uLnTx/>
                <a:uFillTx/>
                <a:latin typeface="Segoe UI"/>
                <a:ea typeface="Segoe UI" pitchFamily="34" charset="0"/>
                <a:cs typeface="Segoe UI" pitchFamily="34" charset="0"/>
              </a:endParaRPr>
            </a:p>
          </p:txBody>
        </p:sp>
        <p:pic>
          <p:nvPicPr>
            <p:cNvPr id="49" name="Graphic 48">
              <a:extLst>
                <a:ext uri="{FF2B5EF4-FFF2-40B4-BE49-F238E27FC236}">
                  <a16:creationId xmlns:a16="http://schemas.microsoft.com/office/drawing/2014/main" id="{A373970F-3992-4FD8-9D29-4978751AE112}"/>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20471"/>
            <a:stretch/>
          </p:blipFill>
          <p:spPr>
            <a:xfrm>
              <a:off x="3856229" y="2045307"/>
              <a:ext cx="1307247" cy="229464"/>
            </a:xfrm>
            <a:prstGeom prst="rect">
              <a:avLst/>
            </a:prstGeom>
          </p:spPr>
        </p:pic>
      </p:grpSp>
      <p:grpSp>
        <p:nvGrpSpPr>
          <p:cNvPr id="51" name="Group 50">
            <a:extLst>
              <a:ext uri="{FF2B5EF4-FFF2-40B4-BE49-F238E27FC236}">
                <a16:creationId xmlns:a16="http://schemas.microsoft.com/office/drawing/2014/main" id="{F6816E47-64CD-45C1-BA72-6BF2EF8C08C8}"/>
              </a:ext>
            </a:extLst>
          </p:cNvPr>
          <p:cNvGrpSpPr/>
          <p:nvPr/>
        </p:nvGrpSpPr>
        <p:grpSpPr>
          <a:xfrm>
            <a:off x="3036094" y="2472477"/>
            <a:ext cx="578241" cy="76944"/>
            <a:chOff x="3036094" y="2472477"/>
            <a:chExt cx="578241" cy="76944"/>
          </a:xfrm>
        </p:grpSpPr>
        <p:sp>
          <p:nvSpPr>
            <p:cNvPr id="58" name="TextBox 57">
              <a:extLst>
                <a:ext uri="{FF2B5EF4-FFF2-40B4-BE49-F238E27FC236}">
                  <a16:creationId xmlns:a16="http://schemas.microsoft.com/office/drawing/2014/main" id="{4EC872D9-0129-4F44-AB53-3F185712BEB0}"/>
                </a:ext>
              </a:extLst>
            </p:cNvPr>
            <p:cNvSpPr txBox="1"/>
            <p:nvPr/>
          </p:nvSpPr>
          <p:spPr>
            <a:xfrm>
              <a:off x="3036094" y="2472477"/>
              <a:ext cx="502916" cy="769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S PGothic" panose="020B0600070205080204" pitchFamily="34" charset="-128"/>
                  <a:cs typeface="+mn-cs"/>
                </a:rPr>
                <a:t>2008 and 2008</a:t>
              </a:r>
            </a:p>
          </p:txBody>
        </p:sp>
        <p:sp>
          <p:nvSpPr>
            <p:cNvPr id="59" name="Rectangle 58">
              <a:extLst>
                <a:ext uri="{FF2B5EF4-FFF2-40B4-BE49-F238E27FC236}">
                  <a16:creationId xmlns:a16="http://schemas.microsoft.com/office/drawing/2014/main" id="{3C0BA021-9199-49B5-A853-06519125D69F}"/>
                </a:ext>
              </a:extLst>
            </p:cNvPr>
            <p:cNvSpPr/>
            <p:nvPr/>
          </p:nvSpPr>
          <p:spPr>
            <a:xfrm>
              <a:off x="3553421" y="2486457"/>
              <a:ext cx="60914" cy="61555"/>
            </a:xfrm>
            <a:prstGeom prst="rect">
              <a:avLst/>
            </a:prstGeom>
          </p:spPr>
          <p:txBody>
            <a:bodyPr wrap="none" lIns="0" tIns="0" rIns="0" bIns="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2917">
                        <a:srgbClr val="FFB31A"/>
                      </a:gs>
                      <a:gs pos="30000">
                        <a:srgbClr val="FFB31A"/>
                      </a:gs>
                    </a:gsLst>
                    <a:lin ang="5400000" scaled="0"/>
                  </a:gradFill>
                  <a:effectLst/>
                  <a:uLnTx/>
                  <a:uFillTx/>
                  <a:latin typeface="Segoe UI Semibold"/>
                  <a:ea typeface="MS PGothic" panose="020B0600070205080204" pitchFamily="34" charset="-128"/>
                  <a:cs typeface="+mn-cs"/>
                </a:rPr>
                <a:t>R2</a:t>
              </a:r>
            </a:p>
          </p:txBody>
        </p:sp>
      </p:grpSp>
      <p:grpSp>
        <p:nvGrpSpPr>
          <p:cNvPr id="60" name="Group 59">
            <a:extLst>
              <a:ext uri="{FF2B5EF4-FFF2-40B4-BE49-F238E27FC236}">
                <a16:creationId xmlns:a16="http://schemas.microsoft.com/office/drawing/2014/main" id="{7BDA2B34-6943-458C-A49C-CFF4564BBC48}"/>
              </a:ext>
            </a:extLst>
          </p:cNvPr>
          <p:cNvGrpSpPr/>
          <p:nvPr/>
        </p:nvGrpSpPr>
        <p:grpSpPr>
          <a:xfrm>
            <a:off x="4635235" y="2478286"/>
            <a:ext cx="578241" cy="76944"/>
            <a:chOff x="3036094" y="2472477"/>
            <a:chExt cx="578241" cy="76944"/>
          </a:xfrm>
        </p:grpSpPr>
        <p:sp>
          <p:nvSpPr>
            <p:cNvPr id="61" name="TextBox 60">
              <a:extLst>
                <a:ext uri="{FF2B5EF4-FFF2-40B4-BE49-F238E27FC236}">
                  <a16:creationId xmlns:a16="http://schemas.microsoft.com/office/drawing/2014/main" id="{96D7B5F3-861D-4D9E-B04B-6DD55BA02BCF}"/>
                </a:ext>
              </a:extLst>
            </p:cNvPr>
            <p:cNvSpPr txBox="1"/>
            <p:nvPr/>
          </p:nvSpPr>
          <p:spPr>
            <a:xfrm>
              <a:off x="3036094" y="2472477"/>
              <a:ext cx="502916" cy="769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S PGothic" panose="020B0600070205080204" pitchFamily="34" charset="-128"/>
                  <a:cs typeface="+mn-cs"/>
                </a:rPr>
                <a:t>2008 and 2008</a:t>
              </a:r>
            </a:p>
          </p:txBody>
        </p:sp>
        <p:sp>
          <p:nvSpPr>
            <p:cNvPr id="62" name="Rectangle 61">
              <a:extLst>
                <a:ext uri="{FF2B5EF4-FFF2-40B4-BE49-F238E27FC236}">
                  <a16:creationId xmlns:a16="http://schemas.microsoft.com/office/drawing/2014/main" id="{7353C359-7923-4474-AA3A-CEBF3A914700}"/>
                </a:ext>
              </a:extLst>
            </p:cNvPr>
            <p:cNvSpPr/>
            <p:nvPr/>
          </p:nvSpPr>
          <p:spPr>
            <a:xfrm>
              <a:off x="3553421" y="2480171"/>
              <a:ext cx="60914" cy="61555"/>
            </a:xfrm>
            <a:prstGeom prst="rect">
              <a:avLst/>
            </a:prstGeom>
          </p:spPr>
          <p:txBody>
            <a:bodyPr wrap="none" lIns="0" tIns="0" rIns="0" bIns="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2917">
                        <a:srgbClr val="FFB31A"/>
                      </a:gs>
                      <a:gs pos="30000">
                        <a:srgbClr val="FFB31A"/>
                      </a:gs>
                    </a:gsLst>
                    <a:lin ang="5400000" scaled="0"/>
                  </a:gradFill>
                  <a:effectLst/>
                  <a:uLnTx/>
                  <a:uFillTx/>
                  <a:latin typeface="Segoe UI Semibold"/>
                  <a:ea typeface="MS PGothic" panose="020B0600070205080204" pitchFamily="34" charset="-128"/>
                  <a:cs typeface="+mn-cs"/>
                </a:rPr>
                <a:t>R2</a:t>
              </a:r>
            </a:p>
          </p:txBody>
        </p:sp>
      </p:grpSp>
      <p:pic>
        <p:nvPicPr>
          <p:cNvPr id="1026" name="Picture 1" descr="See the source image">
            <a:extLst>
              <a:ext uri="{FF2B5EF4-FFF2-40B4-BE49-F238E27FC236}">
                <a16:creationId xmlns:a16="http://schemas.microsoft.com/office/drawing/2014/main" id="{024B68DB-C574-4336-9C88-D7A1A1F1AA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7671" y="1753078"/>
            <a:ext cx="1508756" cy="75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7D7A688-39E6-4522-8ADD-56548B77C8EE}"/>
              </a:ext>
            </a:extLst>
          </p:cNvPr>
          <p:cNvSpPr/>
          <p:nvPr/>
        </p:nvSpPr>
        <p:spPr bwMode="auto">
          <a:xfrm>
            <a:off x="8502378" y="3599129"/>
            <a:ext cx="261288" cy="822960"/>
          </a:xfrm>
          <a:prstGeom prst="rect">
            <a:avLst/>
          </a:prstGeom>
          <a:solidFill>
            <a:srgbClr val="F2F4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53" name="Table 52">
            <a:extLst>
              <a:ext uri="{FF2B5EF4-FFF2-40B4-BE49-F238E27FC236}">
                <a16:creationId xmlns:a16="http://schemas.microsoft.com/office/drawing/2014/main" id="{F2FD054B-240A-43DB-8760-C0787C4BD39E}"/>
              </a:ext>
            </a:extLst>
          </p:cNvPr>
          <p:cNvGraphicFramePr>
            <a:graphicFrameLocks noGrp="1"/>
          </p:cNvGraphicFramePr>
          <p:nvPr>
            <p:extLst/>
          </p:nvPr>
        </p:nvGraphicFramePr>
        <p:xfrm>
          <a:off x="2084111" y="3601936"/>
          <a:ext cx="9810990" cy="822960"/>
        </p:xfrm>
        <a:graphic>
          <a:graphicData uri="http://schemas.openxmlformats.org/drawingml/2006/table">
            <a:tbl>
              <a:tblPr firstRow="1" bandRow="1">
                <a:tableStyleId>{5C22544A-7EE6-4342-B048-85BDC9FD1C3A}</a:tableStyleId>
              </a:tblPr>
              <a:tblGrid>
                <a:gridCol w="1635165">
                  <a:extLst>
                    <a:ext uri="{9D8B030D-6E8A-4147-A177-3AD203B41FA5}">
                      <a16:colId xmlns:a16="http://schemas.microsoft.com/office/drawing/2014/main" val="2442438478"/>
                    </a:ext>
                  </a:extLst>
                </a:gridCol>
                <a:gridCol w="1635165">
                  <a:extLst>
                    <a:ext uri="{9D8B030D-6E8A-4147-A177-3AD203B41FA5}">
                      <a16:colId xmlns:a16="http://schemas.microsoft.com/office/drawing/2014/main" val="1866926561"/>
                    </a:ext>
                  </a:extLst>
                </a:gridCol>
                <a:gridCol w="1635165">
                  <a:extLst>
                    <a:ext uri="{9D8B030D-6E8A-4147-A177-3AD203B41FA5}">
                      <a16:colId xmlns:a16="http://schemas.microsoft.com/office/drawing/2014/main" val="1205008972"/>
                    </a:ext>
                  </a:extLst>
                </a:gridCol>
                <a:gridCol w="3270330">
                  <a:extLst>
                    <a:ext uri="{9D8B030D-6E8A-4147-A177-3AD203B41FA5}">
                      <a16:colId xmlns:a16="http://schemas.microsoft.com/office/drawing/2014/main" val="1825245294"/>
                    </a:ext>
                  </a:extLst>
                </a:gridCol>
                <a:gridCol w="1635165">
                  <a:extLst>
                    <a:ext uri="{9D8B030D-6E8A-4147-A177-3AD203B41FA5}">
                      <a16:colId xmlns:a16="http://schemas.microsoft.com/office/drawing/2014/main" val="3424996226"/>
                    </a:ext>
                  </a:extLst>
                </a:gridCol>
              </a:tblGrid>
              <a:tr h="822960">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noProof="0" dirty="0">
                          <a:gradFill>
                            <a:gsLst>
                              <a:gs pos="83000">
                                <a:schemeClr val="accent2"/>
                              </a:gs>
                              <a:gs pos="100000">
                                <a:schemeClr val="accent2"/>
                              </a:gs>
                            </a:gsLst>
                            <a:lin ang="5400000" scaled="1"/>
                          </a:gradFill>
                          <a:latin typeface="+mn-lt"/>
                          <a:ea typeface="+mn-ea"/>
                          <a:cs typeface="+mn-cs"/>
                        </a:rPr>
                        <a:t>Move applications to </a:t>
                      </a:r>
                      <a:br>
                        <a:rPr lang="en-US" sz="950" b="0" kern="1200" noProof="0" dirty="0">
                          <a:gradFill>
                            <a:gsLst>
                              <a:gs pos="83000">
                                <a:schemeClr val="accent2"/>
                              </a:gs>
                              <a:gs pos="100000">
                                <a:schemeClr val="accent2"/>
                              </a:gs>
                            </a:gsLst>
                            <a:lin ang="5400000" scaled="1"/>
                          </a:gradFill>
                          <a:latin typeface="+mn-lt"/>
                          <a:ea typeface="+mn-ea"/>
                          <a:cs typeface="+mn-cs"/>
                        </a:rPr>
                      </a:br>
                      <a:r>
                        <a:rPr lang="en-US" sz="950" b="0" kern="1200" noProof="0" dirty="0">
                          <a:gradFill>
                            <a:gsLst>
                              <a:gs pos="83000">
                                <a:schemeClr val="accent2"/>
                              </a:gs>
                              <a:gs pos="100000">
                                <a:schemeClr val="accent2"/>
                              </a:gs>
                            </a:gsLst>
                            <a:lin ang="5400000" scaled="1"/>
                          </a:gradFill>
                          <a:latin typeface="+mn-lt"/>
                          <a:ea typeface="+mn-ea"/>
                          <a:cs typeface="+mn-cs"/>
                        </a:rPr>
                        <a:t>Azure SQL DB Managed Instance or SQL Server 2017/2019 on Azure VMs </a:t>
                      </a:r>
                      <a:br>
                        <a:rPr lang="en-US" sz="950" b="0" kern="1200" noProof="0" dirty="0">
                          <a:gradFill>
                            <a:gsLst>
                              <a:gs pos="83000">
                                <a:schemeClr val="accent2"/>
                              </a:gs>
                              <a:gs pos="100000">
                                <a:schemeClr val="accent2"/>
                              </a:gs>
                            </a:gsLst>
                            <a:lin ang="5400000" scaled="1"/>
                          </a:gradFill>
                          <a:latin typeface="+mn-lt"/>
                          <a:ea typeface="+mn-ea"/>
                          <a:cs typeface="+mn-cs"/>
                        </a:rPr>
                      </a:br>
                      <a:r>
                        <a:rPr lang="en-US" sz="950" b="0" kern="1200" noProof="0" dirty="0">
                          <a:gradFill>
                            <a:gsLst>
                              <a:gs pos="83000">
                                <a:schemeClr val="accent2"/>
                              </a:gs>
                              <a:gs pos="100000">
                                <a:schemeClr val="accent2"/>
                              </a:gs>
                            </a:gsLst>
                            <a:lin ang="5400000" scaled="1"/>
                          </a:gradFill>
                          <a:latin typeface="+mn-lt"/>
                          <a:ea typeface="+mn-ea"/>
                          <a:cs typeface="+mn-cs"/>
                        </a:rPr>
                        <a:t>or on-premises</a:t>
                      </a: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200"/>
                        </a:spcBef>
                        <a:spcAft>
                          <a:spcPts val="0"/>
                        </a:spcAft>
                        <a:buClrTx/>
                        <a:buSzTx/>
                        <a:buFontTx/>
                        <a:buNone/>
                        <a:tabLst/>
                        <a:defRPr/>
                      </a:pPr>
                      <a:r>
                        <a:rPr lang="en-US" sz="900" b="0" kern="1200">
                          <a:gradFill>
                            <a:gsLst>
                              <a:gs pos="83000">
                                <a:schemeClr val="accent2"/>
                              </a:gs>
                              <a:gs pos="100000">
                                <a:schemeClr val="accent2"/>
                              </a:gs>
                            </a:gsLst>
                            <a:lin ang="5400000" scaled="1"/>
                          </a:gradFill>
                          <a:latin typeface="+mn-lt"/>
                          <a:ea typeface="+mn-ea"/>
                          <a:cs typeface="+mn-cs"/>
                        </a:rPr>
                        <a:t>Migrate applications to Azure 2008/R2 Virtual Machines and get 3 more years of free extended security updates.</a:t>
                      </a:r>
                    </a:p>
                    <a:p>
                      <a:pPr marL="0" marR="0" lvl="0" indent="0" algn="ctr" defTabSz="932742" rtl="0" eaLnBrk="1" fontAlgn="auto" latinLnBrk="0" hangingPunct="1">
                        <a:lnSpc>
                          <a:spcPct val="90000"/>
                        </a:lnSpc>
                        <a:spcBef>
                          <a:spcPts val="200"/>
                        </a:spcBef>
                        <a:spcAft>
                          <a:spcPts val="0"/>
                        </a:spcAft>
                        <a:buClrTx/>
                        <a:buSzTx/>
                        <a:buFontTx/>
                        <a:buNone/>
                        <a:tabLst/>
                        <a:defRPr/>
                      </a:pPr>
                      <a:r>
                        <a:rPr lang="en-US" sz="900" b="0" kern="1200">
                          <a:gradFill>
                            <a:gsLst>
                              <a:gs pos="83000">
                                <a:schemeClr val="accent2"/>
                              </a:gs>
                              <a:gs pos="100000">
                                <a:schemeClr val="accent2"/>
                              </a:gs>
                            </a:gsLst>
                            <a:lin ang="5400000" scaled="1"/>
                          </a:gradFill>
                          <a:latin typeface="+mn-lt"/>
                          <a:ea typeface="+mn-ea"/>
                          <a:cs typeface="+mn-cs"/>
                        </a:rPr>
                        <a:t>Upgrade when ready</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2"/>
                              </a:gs>
                              <a:gs pos="100000">
                                <a:schemeClr val="accent2"/>
                              </a:gs>
                            </a:gsLst>
                            <a:lin ang="5400000" scaled="1"/>
                          </a:gradFill>
                          <a:latin typeface="+mn-lt"/>
                          <a:ea typeface="+mn-ea"/>
                          <a:cs typeface="+mn-cs"/>
                        </a:rPr>
                        <a:t>Migrate to Exchange Online/Office 365 ​</a:t>
                      </a:r>
                    </a:p>
                  </a:txBody>
                  <a:tcPr marT="0" marB="0" anchor="ctr">
                    <a:lnL w="12700" cmpd="sng">
                      <a:noFill/>
                    </a:lnL>
                    <a:lnR w="6350" cap="flat" cmpd="sng" algn="ctr">
                      <a:solidFill>
                        <a:schemeClr val="bg2">
                          <a:lumMod val="9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a:gradFill>
                            <a:gsLst>
                              <a:gs pos="83000">
                                <a:schemeClr val="accent2"/>
                              </a:gs>
                              <a:gs pos="100000">
                                <a:schemeClr val="accent2"/>
                              </a:gs>
                            </a:gsLst>
                            <a:lin ang="5400000" scaled="1"/>
                          </a:gradFill>
                          <a:latin typeface="+mn-lt"/>
                          <a:ea typeface="+mn-ea"/>
                          <a:cs typeface="+mn-cs"/>
                        </a:rPr>
                        <a:t>Shift to a modern desktop with </a:t>
                      </a:r>
                      <a:br>
                        <a:rPr lang="en-US" sz="950" b="0" kern="1200">
                          <a:gradFill>
                            <a:gsLst>
                              <a:gs pos="83000">
                                <a:schemeClr val="accent2"/>
                              </a:gs>
                              <a:gs pos="100000">
                                <a:schemeClr val="accent2"/>
                              </a:gs>
                            </a:gsLst>
                            <a:lin ang="5400000" scaled="1"/>
                          </a:gradFill>
                          <a:latin typeface="+mn-lt"/>
                          <a:ea typeface="+mn-ea"/>
                          <a:cs typeface="+mn-cs"/>
                        </a:rPr>
                      </a:br>
                      <a:r>
                        <a:rPr lang="en-US" sz="950" b="0" kern="1200">
                          <a:gradFill>
                            <a:gsLst>
                              <a:gs pos="83000">
                                <a:schemeClr val="accent2"/>
                              </a:gs>
                              <a:gs pos="100000">
                                <a:schemeClr val="accent2"/>
                              </a:gs>
                            </a:gsLst>
                            <a:lin ang="5400000" scaled="1"/>
                          </a:gradFill>
                          <a:latin typeface="+mn-lt"/>
                          <a:ea typeface="+mn-ea"/>
                          <a:cs typeface="+mn-cs"/>
                        </a:rPr>
                        <a:t>Windows 10 and Office 365 </a:t>
                      </a:r>
                      <a:r>
                        <a:rPr lang="en-US" sz="950" b="0" kern="1200" err="1">
                          <a:gradFill>
                            <a:gsLst>
                              <a:gs pos="83000">
                                <a:schemeClr val="accent2"/>
                              </a:gs>
                              <a:gs pos="100000">
                                <a:schemeClr val="accent2"/>
                              </a:gs>
                            </a:gsLst>
                            <a:lin ang="5400000" scaled="1"/>
                          </a:gradFill>
                          <a:latin typeface="+mn-lt"/>
                          <a:ea typeface="+mn-ea"/>
                          <a:cs typeface="+mn-cs"/>
                        </a:rPr>
                        <a:t>ProPlus</a:t>
                      </a:r>
                      <a:endParaRPr lang="en-US" sz="950" b="0" kern="1200">
                        <a:gradFill>
                          <a:gsLst>
                            <a:gs pos="83000">
                              <a:schemeClr val="accent2"/>
                            </a:gs>
                            <a:gs pos="100000">
                              <a:schemeClr val="accent2"/>
                            </a:gs>
                          </a:gsLst>
                          <a:lin ang="5400000" scaled="1"/>
                        </a:gradFill>
                        <a:latin typeface="+mn-lt"/>
                        <a:ea typeface="+mn-ea"/>
                        <a:cs typeface="+mn-cs"/>
                      </a:endParaRPr>
                    </a:p>
                  </a:txBody>
                  <a:tcPr marT="0" marB="0" anchor="ctr">
                    <a:lnL w="6350" cap="flat" cmpd="sng" algn="ctr">
                      <a:solidFill>
                        <a:schemeClr val="bg2">
                          <a:lumMod val="9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lang="en-US" sz="950" b="0" kern="1200" dirty="0">
                          <a:gradFill>
                            <a:gsLst>
                              <a:gs pos="83000">
                                <a:schemeClr val="accent2"/>
                              </a:gs>
                              <a:gs pos="100000">
                                <a:schemeClr val="accent2"/>
                              </a:gs>
                            </a:gsLst>
                            <a:lin ang="5400000" scaled="1"/>
                          </a:gradFill>
                          <a:latin typeface="+mn-lt"/>
                          <a:ea typeface="+mn-ea"/>
                          <a:cs typeface="+mn-cs"/>
                        </a:rPr>
                        <a:t>Migrate to SharePoint Online/Office 365</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9789150"/>
                  </a:ext>
                </a:extLst>
              </a:tr>
            </a:tbl>
          </a:graphicData>
        </a:graphic>
      </p:graphicFrame>
    </p:spTree>
    <p:extLst>
      <p:ext uri="{BB962C8B-B14F-4D97-AF65-F5344CB8AC3E}">
        <p14:creationId xmlns:p14="http://schemas.microsoft.com/office/powerpoint/2010/main" val="2431827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44123E4-7069-4967-B315-F4420CAFA215}"/>
              </a:ext>
            </a:extLst>
          </p:cNvPr>
          <p:cNvSpPr txBox="1">
            <a:spLocks/>
          </p:cNvSpPr>
          <p:nvPr/>
        </p:nvSpPr>
        <p:spPr>
          <a:xfrm>
            <a:off x="6476999" y="289510"/>
            <a:ext cx="5148559" cy="1181862"/>
          </a:xfrm>
          <a:prstGeom prst="rect">
            <a:avLst/>
          </a:prstGeom>
        </p:spPr>
        <p:txBody>
          <a:bodyPr vert="horz" wrap="square" lIns="146304" tIns="91440" rIns="146304" bIns="91440" rtlCol="0" anchor="t">
            <a:spAutoFit/>
          </a:bodyPr>
          <a:lstStyle>
            <a:lvl1pPr algn="l" defTabSz="912813" rtl="0" eaLnBrk="0" fontAlgn="base" hangingPunct="0">
              <a:lnSpc>
                <a:spcPct val="90000"/>
              </a:lnSpc>
              <a:spcBef>
                <a:spcPct val="0"/>
              </a:spcBef>
              <a:spcAft>
                <a:spcPct val="0"/>
              </a:spcAft>
              <a:defRPr lang="en-US" sz="4800" kern="1200" spc="-100">
                <a:ln w="3175">
                  <a:noFill/>
                </a:ln>
                <a:solidFill>
                  <a:schemeClr val="tx1"/>
                </a:solidFill>
                <a:latin typeface="+mj-lt"/>
                <a:ea typeface="MS PGothic" panose="020B0600070205080204" pitchFamily="34" charset="-128"/>
                <a:cs typeface="Segoe UI" pitchFamily="34" charset="0"/>
              </a:defRPr>
            </a:lvl1pPr>
            <a:lvl2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2pPr>
            <a:lvl3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3pPr>
            <a:lvl4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4pPr>
            <a:lvl5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5pPr>
            <a:lvl6pPr marL="4572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6pPr>
            <a:lvl7pPr marL="9144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7pPr>
            <a:lvl8pPr marL="13716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8pPr>
            <a:lvl9pPr marL="18288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9pPr>
          </a:lstStyle>
          <a:p>
            <a:pPr marL="0" marR="0" lvl="0" indent="0" algn="l" defTabSz="914367"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w="3175">
                  <a:noFill/>
                </a:ln>
                <a:solidFill>
                  <a:srgbClr val="3AC900"/>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Impact of end of support</a:t>
            </a:r>
          </a:p>
        </p:txBody>
      </p:sp>
      <p:sp>
        <p:nvSpPr>
          <p:cNvPr id="28" name="Rectangle 27">
            <a:extLst>
              <a:ext uri="{FF2B5EF4-FFF2-40B4-BE49-F238E27FC236}">
                <a16:creationId xmlns:a16="http://schemas.microsoft.com/office/drawing/2014/main" id="{B29B3DD3-15D1-45EC-824E-FEB9174C2E65}"/>
              </a:ext>
            </a:extLst>
          </p:cNvPr>
          <p:cNvSpPr/>
          <p:nvPr>
            <p:custDataLst>
              <p:tags r:id="rId1"/>
            </p:custDataLst>
          </p:nvPr>
        </p:nvSpPr>
        <p:spPr>
          <a:xfrm>
            <a:off x="6360322" y="6549443"/>
            <a:ext cx="5779487" cy="229003"/>
          </a:xfrm>
          <a:prstGeom prst="rect">
            <a:avLst/>
          </a:prstGeom>
          <a:noFill/>
          <a:ln w="6350" cap="flat" cmpd="sng" algn="ctr">
            <a:noFill/>
            <a:prstDash val="solid"/>
            <a:headEnd type="none" w="med" len="med"/>
            <a:tailEnd type="none" w="med" len="med"/>
          </a:ln>
          <a:effectLst/>
        </p:spPr>
        <p:txBody>
          <a:bodyPr lIns="91440" tIns="44814" rIns="89630" bIns="44814" spcCol="182880" anchor="ctr">
            <a:spAutoFit/>
          </a:bodyPr>
          <a:lstStyle/>
          <a:p>
            <a:pPr marL="0" marR="0" lvl="0" indent="0" algn="r" defTabSz="89617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05050"/>
                </a:solidFill>
                <a:effectLst/>
                <a:uLnTx/>
                <a:uFillTx/>
                <a:latin typeface="Segoe UI"/>
                <a:ea typeface="MS PGothic" panose="020B0600070205080204" pitchFamily="34" charset="-128"/>
                <a:cs typeface="+mn-cs"/>
              </a:rPr>
              <a:t>Find lifecycle support deadlines at: </a:t>
            </a:r>
            <a:r>
              <a:rPr kumimoji="0" lang="en-US" sz="900" b="0" i="0" u="none" strike="noStrike" kern="1200" cap="none" spc="0" normalizeH="0" baseline="0" noProof="0" dirty="0">
                <a:ln>
                  <a:noFill/>
                </a:ln>
                <a:solidFill>
                  <a:srgbClr val="505050"/>
                </a:solidFill>
                <a:effectLst/>
                <a:uLnTx/>
                <a:uFillTx/>
                <a:latin typeface="Segoe UI"/>
                <a:ea typeface="MS PGothic" panose="020B0600070205080204" pitchFamily="34" charset="-128"/>
                <a:cs typeface="+mn-cs"/>
                <a:hlinkClick r:id="rId4"/>
              </a:rPr>
              <a:t>support.microsoft.com/lifecycle</a:t>
            </a:r>
            <a:r>
              <a:rPr kumimoji="0" lang="en-US" sz="900" b="0" i="0" u="none" strike="noStrike" kern="1200" cap="none" spc="0" normalizeH="0" baseline="0" noProof="0" dirty="0">
                <a:ln>
                  <a:noFill/>
                </a:ln>
                <a:solidFill>
                  <a:srgbClr val="505050"/>
                </a:solidFill>
                <a:effectLst/>
                <a:uLnTx/>
                <a:uFillTx/>
                <a:latin typeface="Segoe UI"/>
                <a:ea typeface="MS PGothic" panose="020B0600070205080204" pitchFamily="34" charset="-128"/>
                <a:cs typeface="+mn-cs"/>
              </a:rPr>
              <a:t> </a:t>
            </a:r>
          </a:p>
        </p:txBody>
      </p:sp>
      <p:sp>
        <p:nvSpPr>
          <p:cNvPr id="43" name="Rectangle 42">
            <a:extLst>
              <a:ext uri="{FF2B5EF4-FFF2-40B4-BE49-F238E27FC236}">
                <a16:creationId xmlns:a16="http://schemas.microsoft.com/office/drawing/2014/main" id="{6C30F87A-7F33-4049-8CDB-E0E2A54130BE}"/>
              </a:ext>
            </a:extLst>
          </p:cNvPr>
          <p:cNvSpPr/>
          <p:nvPr/>
        </p:nvSpPr>
        <p:spPr>
          <a:xfrm>
            <a:off x="406400" y="2680233"/>
            <a:ext cx="1684198" cy="523220"/>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SQL Server 2008 and 2008 R2</a:t>
            </a:r>
          </a:p>
        </p:txBody>
      </p:sp>
      <p:sp>
        <p:nvSpPr>
          <p:cNvPr id="59" name="Rectangle 58"/>
          <p:cNvSpPr/>
          <p:nvPr/>
        </p:nvSpPr>
        <p:spPr>
          <a:xfrm>
            <a:off x="7485431" y="2310990"/>
            <a:ext cx="2946514" cy="286232"/>
          </a:xfrm>
          <a:prstGeom prst="rect">
            <a:avLst/>
          </a:prstGeom>
        </p:spPr>
        <p:txBody>
          <a:bodyPr wrap="square">
            <a:spAutoFit/>
          </a:bodyPr>
          <a:lstStyle/>
          <a:p>
            <a:pPr marL="0" marR="0" lvl="0" indent="0" algn="l" defTabSz="913927" rtl="0" eaLnBrk="0" fontAlgn="base" latinLnBrk="0" hangingPunct="0">
              <a:lnSpc>
                <a:spcPct val="90000"/>
              </a:lnSpc>
              <a:spcBef>
                <a:spcPts val="3459"/>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UI Semibold" charset="0"/>
                <a:ea typeface="+mn-ea"/>
                <a:cs typeface="Segoe UI Semibold" charset="0"/>
              </a:rPr>
              <a:t>No security updates</a:t>
            </a:r>
          </a:p>
        </p:txBody>
      </p:sp>
      <p:sp>
        <p:nvSpPr>
          <p:cNvPr id="69" name="Title 1">
            <a:extLst>
              <a:ext uri="{FF2B5EF4-FFF2-40B4-BE49-F238E27FC236}">
                <a16:creationId xmlns:a16="http://schemas.microsoft.com/office/drawing/2014/main" id="{86A53CF8-8747-4EFE-9034-55D389A9255A}"/>
              </a:ext>
            </a:extLst>
          </p:cNvPr>
          <p:cNvSpPr txBox="1">
            <a:spLocks/>
          </p:cNvSpPr>
          <p:nvPr/>
        </p:nvSpPr>
        <p:spPr>
          <a:xfrm>
            <a:off x="206265" y="194055"/>
            <a:ext cx="5744208" cy="1609120"/>
          </a:xfrm>
          <a:prstGeom prst="rect">
            <a:avLst/>
          </a:prstGeom>
        </p:spPr>
        <p:txBody>
          <a:bodyPr vert="horz" wrap="square" lIns="146304" tIns="91440" rIns="146304" bIns="91440" rtlCol="0" anchor="t">
            <a:noAutofit/>
          </a:bodyPr>
          <a:lstStyle>
            <a:lvl1pPr algn="l" defTabSz="912813" rtl="0" eaLnBrk="0" fontAlgn="base" hangingPunct="0">
              <a:lnSpc>
                <a:spcPct val="90000"/>
              </a:lnSpc>
              <a:spcBef>
                <a:spcPct val="0"/>
              </a:spcBef>
              <a:spcAft>
                <a:spcPct val="0"/>
              </a:spcAft>
              <a:defRPr lang="en-US" sz="4800" kern="1200" spc="-100">
                <a:ln w="3175">
                  <a:noFill/>
                </a:ln>
                <a:solidFill>
                  <a:schemeClr val="tx1"/>
                </a:solidFill>
                <a:latin typeface="+mj-lt"/>
                <a:ea typeface="MS PGothic" panose="020B0600070205080204" pitchFamily="34" charset="-128"/>
                <a:cs typeface="Segoe UI" pitchFamily="34" charset="0"/>
              </a:defRPr>
            </a:lvl1pPr>
            <a:lvl2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2pPr>
            <a:lvl3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3pPr>
            <a:lvl4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4pPr>
            <a:lvl5pPr algn="l" defTabSz="91281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charset="0"/>
              </a:defRPr>
            </a:lvl5pPr>
            <a:lvl6pPr marL="4572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6pPr>
            <a:lvl7pPr marL="9144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7pPr>
            <a:lvl8pPr marL="13716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8pPr>
            <a:lvl9pPr marL="1828800" algn="l" defTabSz="912813" rtl="0" fontAlgn="base">
              <a:lnSpc>
                <a:spcPct val="90000"/>
              </a:lnSpc>
              <a:spcBef>
                <a:spcPct val="0"/>
              </a:spcBef>
              <a:spcAft>
                <a:spcPct val="0"/>
              </a:spcAft>
              <a:defRPr sz="4800">
                <a:solidFill>
                  <a:schemeClr val="tx1"/>
                </a:solidFill>
                <a:latin typeface="Segoe UI Light" charset="0"/>
                <a:ea typeface="ＭＳ Ｐゴシック" charset="0"/>
                <a:cs typeface="Segoe UI" charset="0"/>
              </a:defRPr>
            </a:lvl9pPr>
          </a:lstStyle>
          <a:p>
            <a:pPr marL="0" marR="0" lvl="0" indent="0" algn="l" defTabSz="914400" rtl="0" eaLnBrk="1" fontAlgn="base" latinLnBrk="0" hangingPunct="1">
              <a:lnSpc>
                <a:spcPct val="100000"/>
              </a:lnSpc>
              <a:spcBef>
                <a:spcPts val="1635"/>
              </a:spcBef>
              <a:spcAft>
                <a:spcPct val="0"/>
              </a:spcAft>
              <a:buClrTx/>
              <a:buSzTx/>
              <a:buFontTx/>
              <a:buNone/>
              <a:tabLst/>
              <a:defRPr/>
            </a:pPr>
            <a:endParaRPr kumimoji="0" lang="en-US" sz="4313" b="0" i="0" u="none" strike="noStrike" kern="1200" cap="none" spc="-100" normalizeH="0" baseline="0" noProof="0" dirty="0">
              <a:ln w="3175">
                <a:noFill/>
              </a:ln>
              <a:solidFill>
                <a:srgbClr val="505050"/>
              </a:solidFill>
              <a:effectLst/>
              <a:uLnTx/>
              <a:uFillTx/>
              <a:latin typeface="Segoe UI Light"/>
              <a:ea typeface="MS PGothic" panose="020B0600070205080204" pitchFamily="34" charset="-128"/>
              <a:cs typeface="Segoe UI" pitchFamily="34" charset="0"/>
            </a:endParaRPr>
          </a:p>
        </p:txBody>
      </p:sp>
      <p:sp>
        <p:nvSpPr>
          <p:cNvPr id="61" name="Rectangle 60"/>
          <p:cNvSpPr/>
          <p:nvPr/>
        </p:nvSpPr>
        <p:spPr>
          <a:xfrm>
            <a:off x="7485431" y="3565828"/>
            <a:ext cx="3428398" cy="286232"/>
          </a:xfrm>
          <a:prstGeom prst="rect">
            <a:avLst/>
          </a:prstGeom>
        </p:spPr>
        <p:txBody>
          <a:bodyPr wrap="square">
            <a:spAutoFit/>
          </a:bodyPr>
          <a:lstStyle/>
          <a:p>
            <a:pPr marL="0" marR="0" lvl="0" indent="0" algn="l" defTabSz="913927" rtl="0" eaLnBrk="0" fontAlgn="base" latinLnBrk="0" hangingPunct="0">
              <a:lnSpc>
                <a:spcPct val="90000"/>
              </a:lnSpc>
              <a:spcBef>
                <a:spcPts val="3459"/>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UI Semibold" charset="0"/>
                <a:ea typeface="+mn-ea"/>
                <a:cs typeface="Segoe UI Semibold" charset="0"/>
              </a:rPr>
              <a:t>Compliance concerns</a:t>
            </a:r>
          </a:p>
        </p:txBody>
      </p:sp>
      <p:sp>
        <p:nvSpPr>
          <p:cNvPr id="62" name="Rectangle 61"/>
          <p:cNvSpPr/>
          <p:nvPr/>
        </p:nvSpPr>
        <p:spPr>
          <a:xfrm>
            <a:off x="7485431" y="4839061"/>
            <a:ext cx="3657345" cy="286232"/>
          </a:xfrm>
          <a:prstGeom prst="rect">
            <a:avLst/>
          </a:prstGeom>
        </p:spPr>
        <p:txBody>
          <a:bodyPr wrap="square">
            <a:spAutoFit/>
          </a:bodyPr>
          <a:lstStyle/>
          <a:p>
            <a:pPr marL="0" marR="0" lvl="0" indent="0" algn="l" defTabSz="913927" rtl="0" eaLnBrk="0" fontAlgn="base" latinLnBrk="0" hangingPunct="0">
              <a:lnSpc>
                <a:spcPct val="90000"/>
              </a:lnSpc>
              <a:spcBef>
                <a:spcPts val="3459"/>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UI Semibold" charset="0"/>
                <a:ea typeface="+mn-ea"/>
                <a:cs typeface="Segoe UI Semibold" charset="0"/>
              </a:rPr>
              <a:t>Missed innovation opportunities</a:t>
            </a:r>
          </a:p>
        </p:txBody>
      </p:sp>
      <p:cxnSp>
        <p:nvCxnSpPr>
          <p:cNvPr id="45" name="Straight Connector 44">
            <a:extLst>
              <a:ext uri="{FF2B5EF4-FFF2-40B4-BE49-F238E27FC236}">
                <a16:creationId xmlns:a16="http://schemas.microsoft.com/office/drawing/2014/main" id="{774204D5-18B5-4517-BDCF-664091D480EB}"/>
              </a:ext>
            </a:extLst>
          </p:cNvPr>
          <p:cNvCxnSpPr>
            <a:cxnSpLocks/>
          </p:cNvCxnSpPr>
          <p:nvPr/>
        </p:nvCxnSpPr>
        <p:spPr bwMode="auto">
          <a:xfrm>
            <a:off x="3805769" y="2431862"/>
            <a:ext cx="0" cy="2576917"/>
          </a:xfrm>
          <a:prstGeom prst="line">
            <a:avLst/>
          </a:prstGeom>
          <a:ln w="12700" cmpd="sng">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F6818B-8683-4071-A5BF-D53506E38A73}"/>
              </a:ext>
            </a:extLst>
          </p:cNvPr>
          <p:cNvCxnSpPr>
            <a:cxnSpLocks/>
          </p:cNvCxnSpPr>
          <p:nvPr/>
        </p:nvCxnSpPr>
        <p:spPr bwMode="auto">
          <a:xfrm>
            <a:off x="4795802" y="2472655"/>
            <a:ext cx="0" cy="2536124"/>
          </a:xfrm>
          <a:prstGeom prst="line">
            <a:avLst/>
          </a:prstGeom>
          <a:ln w="12700" cmpd="sng">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E1117D0-3432-4960-A9DB-3DD2559B3291}"/>
              </a:ext>
            </a:extLst>
          </p:cNvPr>
          <p:cNvCxnSpPr>
            <a:cxnSpLocks/>
          </p:cNvCxnSpPr>
          <p:nvPr/>
        </p:nvCxnSpPr>
        <p:spPr bwMode="auto">
          <a:xfrm>
            <a:off x="2832427" y="2448180"/>
            <a:ext cx="0" cy="2560599"/>
          </a:xfrm>
          <a:prstGeom prst="line">
            <a:avLst/>
          </a:prstGeom>
          <a:ln w="12700" cmpd="sng">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09CC65E-5554-4256-9E76-7E92ECCEE3E5}"/>
              </a:ext>
            </a:extLst>
          </p:cNvPr>
          <p:cNvSpPr/>
          <p:nvPr/>
        </p:nvSpPr>
        <p:spPr bwMode="auto">
          <a:xfrm>
            <a:off x="2231320" y="2593010"/>
            <a:ext cx="2144911" cy="6976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3428" rIns="89642" bIns="143428" anchor="ctr"/>
          <a:lstStyle/>
          <a:p>
            <a:pPr marL="0" marR="0" lvl="0" indent="0" algn="l" defTabSz="93192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8D7"/>
                </a:solidFill>
                <a:effectLst/>
                <a:uLnTx/>
                <a:uFillTx/>
                <a:latin typeface="Segoe UI" panose="020B0502040204020203" pitchFamily="34" charset="0"/>
                <a:ea typeface="Segoe UI" panose="020B0502040204020203" pitchFamily="34" charset="0"/>
                <a:cs typeface="Segoe UI" panose="020B0502040204020203" pitchFamily="34" charset="0"/>
              </a:rPr>
              <a:t>Extended Support</a:t>
            </a:r>
          </a:p>
          <a:p>
            <a:pPr marL="0" marR="0" lvl="0" indent="0" algn="l" defTabSz="93192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ends July 9, 2019</a:t>
            </a:r>
          </a:p>
        </p:txBody>
      </p:sp>
      <p:sp>
        <p:nvSpPr>
          <p:cNvPr id="31" name="Rectangle 30">
            <a:extLst>
              <a:ext uri="{FF2B5EF4-FFF2-40B4-BE49-F238E27FC236}">
                <a16:creationId xmlns:a16="http://schemas.microsoft.com/office/drawing/2014/main" id="{B50D7473-C3C6-47C8-92CC-1C1105D2FEA9}"/>
              </a:ext>
            </a:extLst>
          </p:cNvPr>
          <p:cNvSpPr/>
          <p:nvPr/>
        </p:nvSpPr>
        <p:spPr>
          <a:xfrm>
            <a:off x="2573381" y="5010897"/>
            <a:ext cx="518091" cy="276999"/>
          </a:xfrm>
          <a:prstGeom prst="rect">
            <a:avLst/>
          </a:prstGeom>
        </p:spPr>
        <p:txBody>
          <a:bodyPr wrap="none">
            <a:spAutoFit/>
          </a:bodyPr>
          <a:lstStyle/>
          <a:p>
            <a:pPr marL="0" marR="0" lvl="0" indent="0" algn="ctr" defTabSz="91436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2018</a:t>
            </a:r>
          </a:p>
        </p:txBody>
      </p:sp>
      <p:sp>
        <p:nvSpPr>
          <p:cNvPr id="32" name="Rectangle 31">
            <a:extLst>
              <a:ext uri="{FF2B5EF4-FFF2-40B4-BE49-F238E27FC236}">
                <a16:creationId xmlns:a16="http://schemas.microsoft.com/office/drawing/2014/main" id="{282928B3-A746-4DD5-9FC9-4FD260224CE7}"/>
              </a:ext>
            </a:extLst>
          </p:cNvPr>
          <p:cNvSpPr/>
          <p:nvPr/>
        </p:nvSpPr>
        <p:spPr>
          <a:xfrm>
            <a:off x="3548091" y="5010897"/>
            <a:ext cx="518091" cy="276999"/>
          </a:xfrm>
          <a:prstGeom prst="rect">
            <a:avLst/>
          </a:prstGeom>
        </p:spPr>
        <p:txBody>
          <a:bodyPr wrap="none">
            <a:spAutoFit/>
          </a:bodyPr>
          <a:lstStyle/>
          <a:p>
            <a:pPr marL="0" marR="0" lvl="0" indent="0" algn="ctr" defTabSz="91436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2019</a:t>
            </a:r>
          </a:p>
        </p:txBody>
      </p:sp>
      <p:sp>
        <p:nvSpPr>
          <p:cNvPr id="38" name="Rectangle 37">
            <a:extLst>
              <a:ext uri="{FF2B5EF4-FFF2-40B4-BE49-F238E27FC236}">
                <a16:creationId xmlns:a16="http://schemas.microsoft.com/office/drawing/2014/main" id="{8FE967F8-3708-4DD9-A429-9FA80C393BD6}"/>
              </a:ext>
            </a:extLst>
          </p:cNvPr>
          <p:cNvSpPr/>
          <p:nvPr/>
        </p:nvSpPr>
        <p:spPr>
          <a:xfrm>
            <a:off x="4544247" y="5010897"/>
            <a:ext cx="518091" cy="276999"/>
          </a:xfrm>
          <a:prstGeom prst="rect">
            <a:avLst/>
          </a:prstGeom>
        </p:spPr>
        <p:txBody>
          <a:bodyPr wrap="none">
            <a:spAutoFit/>
          </a:bodyPr>
          <a:lstStyle/>
          <a:p>
            <a:pPr marL="0" marR="0" lvl="0" indent="0" algn="ctr" defTabSz="91436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2020</a:t>
            </a:r>
          </a:p>
        </p:txBody>
      </p:sp>
      <p:sp>
        <p:nvSpPr>
          <p:cNvPr id="40" name="Rectangle 39">
            <a:extLst>
              <a:ext uri="{FF2B5EF4-FFF2-40B4-BE49-F238E27FC236}">
                <a16:creationId xmlns:a16="http://schemas.microsoft.com/office/drawing/2014/main" id="{9552774D-ABA7-44E9-9D93-ABCA6AF71E0D}"/>
              </a:ext>
            </a:extLst>
          </p:cNvPr>
          <p:cNvSpPr/>
          <p:nvPr/>
        </p:nvSpPr>
        <p:spPr bwMode="auto">
          <a:xfrm>
            <a:off x="2234129" y="3828208"/>
            <a:ext cx="2723023" cy="6976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3428" rIns="89642" bIns="143428" anchor="ctr"/>
          <a:lstStyle/>
          <a:p>
            <a:pPr marL="0" marR="0" lvl="0" indent="0" algn="l" defTabSz="93192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8D7"/>
                </a:solidFill>
                <a:effectLst/>
                <a:uLnTx/>
                <a:uFillTx/>
                <a:latin typeface="Segoe UI" panose="020B0502040204020203" pitchFamily="34" charset="0"/>
                <a:ea typeface="Segoe UI" panose="020B0502040204020203" pitchFamily="34" charset="0"/>
                <a:cs typeface="Segoe UI" panose="020B0502040204020203" pitchFamily="34" charset="0"/>
              </a:rPr>
              <a:t>Extended Support</a:t>
            </a:r>
          </a:p>
          <a:p>
            <a:pPr marL="0" marR="0" lvl="0" indent="0" algn="l" defTabSz="93192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ends January 14, 2020</a:t>
            </a:r>
          </a:p>
        </p:txBody>
      </p:sp>
      <p:sp>
        <p:nvSpPr>
          <p:cNvPr id="41" name="Rectangle 40">
            <a:extLst>
              <a:ext uri="{FF2B5EF4-FFF2-40B4-BE49-F238E27FC236}">
                <a16:creationId xmlns:a16="http://schemas.microsoft.com/office/drawing/2014/main" id="{441D86DF-D394-4C48-B1F9-DD74B2A6D6DB}"/>
              </a:ext>
            </a:extLst>
          </p:cNvPr>
          <p:cNvSpPr/>
          <p:nvPr/>
        </p:nvSpPr>
        <p:spPr>
          <a:xfrm>
            <a:off x="269241" y="3915431"/>
            <a:ext cx="1821357" cy="523220"/>
          </a:xfrm>
          <a:prstGeom prst="rect">
            <a:avLst/>
          </a:prstGeom>
        </p:spPr>
        <p:txBody>
          <a:bodyPr wrap="square">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Windows Server 2008 and 2008 R2</a:t>
            </a:r>
          </a:p>
        </p:txBody>
      </p:sp>
      <p:sp>
        <p:nvSpPr>
          <p:cNvPr id="5" name="Title 4">
            <a:extLst>
              <a:ext uri="{FF2B5EF4-FFF2-40B4-BE49-F238E27FC236}">
                <a16:creationId xmlns:a16="http://schemas.microsoft.com/office/drawing/2014/main" id="{4D4DA88F-2115-4DD8-ADDE-8153F79ECCBF}"/>
              </a:ext>
            </a:extLst>
          </p:cNvPr>
          <p:cNvSpPr>
            <a:spLocks noGrp="1"/>
          </p:cNvSpPr>
          <p:nvPr>
            <p:ph type="title"/>
          </p:nvPr>
        </p:nvSpPr>
        <p:spPr>
          <a:xfrm>
            <a:off x="269241" y="289511"/>
            <a:ext cx="5242559" cy="1526590"/>
          </a:xfrm>
        </p:spPr>
        <p:txBody>
          <a:bodyPr/>
          <a:lstStyle/>
          <a:p>
            <a:r>
              <a:rPr lang="en-US" sz="3600" dirty="0"/>
              <a:t>Deadline to act before end of support</a:t>
            </a:r>
          </a:p>
        </p:txBody>
      </p:sp>
      <p:grpSp>
        <p:nvGrpSpPr>
          <p:cNvPr id="34" name="Group 33">
            <a:extLst>
              <a:ext uri="{FF2B5EF4-FFF2-40B4-BE49-F238E27FC236}">
                <a16:creationId xmlns:a16="http://schemas.microsoft.com/office/drawing/2014/main" id="{84A70D2A-47EE-1948-A8EE-F2023FE4A004}"/>
              </a:ext>
            </a:extLst>
          </p:cNvPr>
          <p:cNvGrpSpPr/>
          <p:nvPr/>
        </p:nvGrpSpPr>
        <p:grpSpPr>
          <a:xfrm flipH="1">
            <a:off x="6660154" y="1952321"/>
            <a:ext cx="566608" cy="752779"/>
            <a:chOff x="5322936" y="1573423"/>
            <a:chExt cx="311642" cy="414039"/>
          </a:xfrm>
        </p:grpSpPr>
        <p:sp>
          <p:nvSpPr>
            <p:cNvPr id="35" name="Freeform: Shape 16">
              <a:extLst>
                <a:ext uri="{FF2B5EF4-FFF2-40B4-BE49-F238E27FC236}">
                  <a16:creationId xmlns:a16="http://schemas.microsoft.com/office/drawing/2014/main" id="{FCBB5207-58C3-954A-B3FF-694074A0446E}"/>
                </a:ext>
              </a:extLst>
            </p:cNvPr>
            <p:cNvSpPr/>
            <p:nvPr/>
          </p:nvSpPr>
          <p:spPr>
            <a:xfrm>
              <a:off x="5322936" y="1752140"/>
              <a:ext cx="311642" cy="235322"/>
            </a:xfrm>
            <a:custGeom>
              <a:avLst/>
              <a:gdLst>
                <a:gd name="connsiteX0" fmla="*/ 4770 w 311642"/>
                <a:gd name="connsiteY0" fmla="*/ 233096 h 235321"/>
                <a:gd name="connsiteX1" fmla="*/ 311325 w 311642"/>
                <a:gd name="connsiteY1" fmla="*/ 233096 h 235321"/>
                <a:gd name="connsiteX2" fmla="*/ 311325 w 311642"/>
                <a:gd name="connsiteY2" fmla="*/ 4770 h 235321"/>
                <a:gd name="connsiteX3" fmla="*/ 4770 w 311642"/>
                <a:gd name="connsiteY3" fmla="*/ 4770 h 235321"/>
                <a:gd name="connsiteX4" fmla="*/ 4770 w 311642"/>
                <a:gd name="connsiteY4" fmla="*/ 233096 h 235321"/>
                <a:gd name="connsiteX5" fmla="*/ 158047 w 311642"/>
                <a:gd name="connsiteY5" fmla="*/ 176491 h 235321"/>
                <a:gd name="connsiteX6" fmla="*/ 107167 w 311642"/>
                <a:gd name="connsiteY6" fmla="*/ 125611 h 235321"/>
                <a:gd name="connsiteX7" fmla="*/ 158047 w 311642"/>
                <a:gd name="connsiteY7" fmla="*/ 74731 h 235321"/>
                <a:gd name="connsiteX8" fmla="*/ 208927 w 311642"/>
                <a:gd name="connsiteY8" fmla="*/ 125611 h 235321"/>
                <a:gd name="connsiteX9" fmla="*/ 158047 w 311642"/>
                <a:gd name="connsiteY9" fmla="*/ 176491 h 2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42" h="235321">
                  <a:moveTo>
                    <a:pt x="4770" y="233096"/>
                  </a:moveTo>
                  <a:lnTo>
                    <a:pt x="311325" y="233096"/>
                  </a:lnTo>
                  <a:lnTo>
                    <a:pt x="311325" y="4770"/>
                  </a:lnTo>
                  <a:lnTo>
                    <a:pt x="4770" y="4770"/>
                  </a:lnTo>
                  <a:lnTo>
                    <a:pt x="4770" y="233096"/>
                  </a:lnTo>
                  <a:close/>
                  <a:moveTo>
                    <a:pt x="158047" y="176491"/>
                  </a:moveTo>
                  <a:cubicBezTo>
                    <a:pt x="130063" y="176491"/>
                    <a:pt x="107167" y="153595"/>
                    <a:pt x="107167" y="125611"/>
                  </a:cubicBezTo>
                  <a:cubicBezTo>
                    <a:pt x="107167" y="97627"/>
                    <a:pt x="130063" y="74731"/>
                    <a:pt x="158047" y="74731"/>
                  </a:cubicBezTo>
                  <a:cubicBezTo>
                    <a:pt x="186031" y="74731"/>
                    <a:pt x="208927" y="97627"/>
                    <a:pt x="208927" y="125611"/>
                  </a:cubicBezTo>
                  <a:cubicBezTo>
                    <a:pt x="208927" y="153595"/>
                    <a:pt x="186031" y="176491"/>
                    <a:pt x="158047" y="176491"/>
                  </a:cubicBezTo>
                </a:path>
              </a:pathLst>
            </a:custGeom>
            <a:solidFill>
              <a:srgbClr val="0078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6" name="Freeform: Shape 17">
              <a:extLst>
                <a:ext uri="{FF2B5EF4-FFF2-40B4-BE49-F238E27FC236}">
                  <a16:creationId xmlns:a16="http://schemas.microsoft.com/office/drawing/2014/main" id="{694AB421-1E4A-5F47-8F02-E2D29308567A}"/>
                </a:ext>
              </a:extLst>
            </p:cNvPr>
            <p:cNvSpPr/>
            <p:nvPr/>
          </p:nvSpPr>
          <p:spPr>
            <a:xfrm>
              <a:off x="5450773" y="1847541"/>
              <a:ext cx="57240" cy="57240"/>
            </a:xfrm>
            <a:custGeom>
              <a:avLst/>
              <a:gdLst>
                <a:gd name="connsiteX0" fmla="*/ 30210 w 57240"/>
                <a:gd name="connsiteY0" fmla="*/ 4770 h 57240"/>
                <a:gd name="connsiteX1" fmla="*/ 4770 w 57240"/>
                <a:gd name="connsiteY1" fmla="*/ 30210 h 57240"/>
                <a:gd name="connsiteX2" fmla="*/ 30210 w 57240"/>
                <a:gd name="connsiteY2" fmla="*/ 55650 h 57240"/>
                <a:gd name="connsiteX3" fmla="*/ 55650 w 57240"/>
                <a:gd name="connsiteY3" fmla="*/ 30210 h 57240"/>
                <a:gd name="connsiteX4" fmla="*/ 30210 w 57240"/>
                <a:gd name="connsiteY4" fmla="*/ 4770 h 5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0" h="57240">
                  <a:moveTo>
                    <a:pt x="30210" y="4770"/>
                  </a:moveTo>
                  <a:cubicBezTo>
                    <a:pt x="16218" y="4770"/>
                    <a:pt x="4770" y="16218"/>
                    <a:pt x="4770" y="30210"/>
                  </a:cubicBezTo>
                  <a:cubicBezTo>
                    <a:pt x="4770" y="44202"/>
                    <a:pt x="16218" y="55650"/>
                    <a:pt x="30210" y="55650"/>
                  </a:cubicBezTo>
                  <a:cubicBezTo>
                    <a:pt x="44202" y="55650"/>
                    <a:pt x="55650" y="44202"/>
                    <a:pt x="55650" y="30210"/>
                  </a:cubicBezTo>
                  <a:cubicBezTo>
                    <a:pt x="55650" y="16218"/>
                    <a:pt x="44202" y="4770"/>
                    <a:pt x="30210" y="4770"/>
                  </a:cubicBezTo>
                </a:path>
              </a:pathLst>
            </a:custGeom>
            <a:solidFill>
              <a:srgbClr val="50E6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7" name="Freeform: Shape 18">
              <a:extLst>
                <a:ext uri="{FF2B5EF4-FFF2-40B4-BE49-F238E27FC236}">
                  <a16:creationId xmlns:a16="http://schemas.microsoft.com/office/drawing/2014/main" id="{0A7E96F8-C629-FF46-937B-9A696D33C036}"/>
                </a:ext>
              </a:extLst>
            </p:cNvPr>
            <p:cNvSpPr/>
            <p:nvPr/>
          </p:nvSpPr>
          <p:spPr>
            <a:xfrm>
              <a:off x="5373816" y="1573423"/>
              <a:ext cx="209882" cy="184441"/>
            </a:xfrm>
            <a:custGeom>
              <a:avLst/>
              <a:gdLst>
                <a:gd name="connsiteX0" fmla="*/ 201932 w 209881"/>
                <a:gd name="connsiteY0" fmla="*/ 68371 h 184441"/>
                <a:gd name="connsiteX1" fmla="*/ 180307 w 209881"/>
                <a:gd name="connsiteY1" fmla="*/ 35298 h 184441"/>
                <a:gd name="connsiteX2" fmla="*/ 147871 w 209881"/>
                <a:gd name="connsiteY2" fmla="*/ 13038 h 184441"/>
                <a:gd name="connsiteX3" fmla="*/ 107167 w 209881"/>
                <a:gd name="connsiteY3" fmla="*/ 4770 h 184441"/>
                <a:gd name="connsiteX4" fmla="*/ 66463 w 209881"/>
                <a:gd name="connsiteY4" fmla="*/ 13038 h 184441"/>
                <a:gd name="connsiteX5" fmla="*/ 34026 w 209881"/>
                <a:gd name="connsiteY5" fmla="*/ 35298 h 184441"/>
                <a:gd name="connsiteX6" fmla="*/ 12402 w 209881"/>
                <a:gd name="connsiteY6" fmla="*/ 68371 h 184441"/>
                <a:gd name="connsiteX7" fmla="*/ 4770 w 209881"/>
                <a:gd name="connsiteY7" fmla="*/ 107167 h 184441"/>
                <a:gd name="connsiteX8" fmla="*/ 30210 w 209881"/>
                <a:gd name="connsiteY8" fmla="*/ 107167 h 184441"/>
                <a:gd name="connsiteX9" fmla="*/ 35934 w 209881"/>
                <a:gd name="connsiteY9" fmla="*/ 78547 h 184441"/>
                <a:gd name="connsiteX10" fmla="*/ 51834 w 209881"/>
                <a:gd name="connsiteY10" fmla="*/ 53742 h 184441"/>
                <a:gd name="connsiteX11" fmla="*/ 76003 w 209881"/>
                <a:gd name="connsiteY11" fmla="*/ 36570 h 184441"/>
                <a:gd name="connsiteX12" fmla="*/ 106531 w 209881"/>
                <a:gd name="connsiteY12" fmla="*/ 30210 h 184441"/>
                <a:gd name="connsiteX13" fmla="*/ 137059 w 209881"/>
                <a:gd name="connsiteY13" fmla="*/ 36570 h 184441"/>
                <a:gd name="connsiteX14" fmla="*/ 161227 w 209881"/>
                <a:gd name="connsiteY14" fmla="*/ 53742 h 184441"/>
                <a:gd name="connsiteX15" fmla="*/ 177127 w 209881"/>
                <a:gd name="connsiteY15" fmla="*/ 78547 h 184441"/>
                <a:gd name="connsiteX16" fmla="*/ 182851 w 209881"/>
                <a:gd name="connsiteY16" fmla="*/ 109075 h 184441"/>
                <a:gd name="connsiteX17" fmla="*/ 182851 w 209881"/>
                <a:gd name="connsiteY17" fmla="*/ 183487 h 184441"/>
                <a:gd name="connsiteX18" fmla="*/ 208292 w 209881"/>
                <a:gd name="connsiteY18" fmla="*/ 183487 h 184441"/>
                <a:gd name="connsiteX19" fmla="*/ 208292 w 209881"/>
                <a:gd name="connsiteY19" fmla="*/ 109075 h 184441"/>
                <a:gd name="connsiteX20" fmla="*/ 201932 w 209881"/>
                <a:gd name="connsiteY20" fmla="*/ 68371 h 1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881" h="184441">
                  <a:moveTo>
                    <a:pt x="201932" y="68371"/>
                  </a:moveTo>
                  <a:cubicBezTo>
                    <a:pt x="196844" y="55650"/>
                    <a:pt x="189847" y="44838"/>
                    <a:pt x="180307" y="35298"/>
                  </a:cubicBezTo>
                  <a:cubicBezTo>
                    <a:pt x="171403" y="25758"/>
                    <a:pt x="160591" y="18126"/>
                    <a:pt x="147871" y="13038"/>
                  </a:cubicBezTo>
                  <a:cubicBezTo>
                    <a:pt x="135151" y="7314"/>
                    <a:pt x="121795" y="4770"/>
                    <a:pt x="107167" y="4770"/>
                  </a:cubicBezTo>
                  <a:cubicBezTo>
                    <a:pt x="92539" y="4770"/>
                    <a:pt x="79183" y="7314"/>
                    <a:pt x="66463" y="13038"/>
                  </a:cubicBezTo>
                  <a:cubicBezTo>
                    <a:pt x="53743" y="18762"/>
                    <a:pt x="42930" y="25758"/>
                    <a:pt x="34026" y="35298"/>
                  </a:cubicBezTo>
                  <a:cubicBezTo>
                    <a:pt x="25122" y="44838"/>
                    <a:pt x="17490" y="55650"/>
                    <a:pt x="12402" y="68371"/>
                  </a:cubicBezTo>
                  <a:cubicBezTo>
                    <a:pt x="7314" y="80455"/>
                    <a:pt x="4770" y="93175"/>
                    <a:pt x="4770" y="107167"/>
                  </a:cubicBezTo>
                  <a:lnTo>
                    <a:pt x="30210" y="107167"/>
                  </a:lnTo>
                  <a:cubicBezTo>
                    <a:pt x="30210" y="96991"/>
                    <a:pt x="32118" y="87451"/>
                    <a:pt x="35934" y="78547"/>
                  </a:cubicBezTo>
                  <a:cubicBezTo>
                    <a:pt x="39750" y="69007"/>
                    <a:pt x="45474" y="60738"/>
                    <a:pt x="51834" y="53742"/>
                  </a:cubicBezTo>
                  <a:cubicBezTo>
                    <a:pt x="58830" y="46746"/>
                    <a:pt x="67098" y="41022"/>
                    <a:pt x="76003" y="36570"/>
                  </a:cubicBezTo>
                  <a:cubicBezTo>
                    <a:pt x="85543" y="32754"/>
                    <a:pt x="95719" y="30210"/>
                    <a:pt x="106531" y="30210"/>
                  </a:cubicBezTo>
                  <a:cubicBezTo>
                    <a:pt x="117343" y="30210"/>
                    <a:pt x="127519" y="32118"/>
                    <a:pt x="137059" y="36570"/>
                  </a:cubicBezTo>
                  <a:cubicBezTo>
                    <a:pt x="146599" y="40386"/>
                    <a:pt x="154867" y="46110"/>
                    <a:pt x="161227" y="53742"/>
                  </a:cubicBezTo>
                  <a:cubicBezTo>
                    <a:pt x="168223" y="60738"/>
                    <a:pt x="173311" y="69007"/>
                    <a:pt x="177127" y="78547"/>
                  </a:cubicBezTo>
                  <a:cubicBezTo>
                    <a:pt x="180944" y="88087"/>
                    <a:pt x="182851" y="98263"/>
                    <a:pt x="182851" y="109075"/>
                  </a:cubicBezTo>
                  <a:lnTo>
                    <a:pt x="182851" y="183487"/>
                  </a:lnTo>
                  <a:lnTo>
                    <a:pt x="208292" y="183487"/>
                  </a:lnTo>
                  <a:lnTo>
                    <a:pt x="208292" y="109075"/>
                  </a:lnTo>
                  <a:cubicBezTo>
                    <a:pt x="209564" y="94447"/>
                    <a:pt x="207020" y="81091"/>
                    <a:pt x="201932" y="68371"/>
                  </a:cubicBezTo>
                </a:path>
              </a:pathLst>
            </a:custGeom>
            <a:solidFill>
              <a:srgbClr val="50E6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3" name="Group 2">
            <a:extLst>
              <a:ext uri="{FF2B5EF4-FFF2-40B4-BE49-F238E27FC236}">
                <a16:creationId xmlns:a16="http://schemas.microsoft.com/office/drawing/2014/main" id="{348936F5-E92C-5247-A992-E2B68F54EDEB}"/>
              </a:ext>
            </a:extLst>
          </p:cNvPr>
          <p:cNvGrpSpPr/>
          <p:nvPr/>
        </p:nvGrpSpPr>
        <p:grpSpPr>
          <a:xfrm>
            <a:off x="6652016" y="3296978"/>
            <a:ext cx="669072" cy="741622"/>
            <a:chOff x="6677416" y="3423978"/>
            <a:chExt cx="828284" cy="918098"/>
          </a:xfrm>
        </p:grpSpPr>
        <p:grpSp>
          <p:nvGrpSpPr>
            <p:cNvPr id="2" name="Group 1">
              <a:extLst>
                <a:ext uri="{FF2B5EF4-FFF2-40B4-BE49-F238E27FC236}">
                  <a16:creationId xmlns:a16="http://schemas.microsoft.com/office/drawing/2014/main" id="{55D7EADC-04DC-054B-8BDA-38263C73C86A}"/>
                </a:ext>
              </a:extLst>
            </p:cNvPr>
            <p:cNvGrpSpPr/>
            <p:nvPr/>
          </p:nvGrpSpPr>
          <p:grpSpPr>
            <a:xfrm>
              <a:off x="6677416" y="3423978"/>
              <a:ext cx="675883" cy="918098"/>
              <a:chOff x="9865117" y="528378"/>
              <a:chExt cx="525792" cy="714219"/>
            </a:xfrm>
          </p:grpSpPr>
          <p:sp>
            <p:nvSpPr>
              <p:cNvPr id="39" name="Rectangle 38">
                <a:extLst>
                  <a:ext uri="{FF2B5EF4-FFF2-40B4-BE49-F238E27FC236}">
                    <a16:creationId xmlns:a16="http://schemas.microsoft.com/office/drawing/2014/main" id="{5207BE7E-1B0A-344A-A8E6-DE52E3945C0A}"/>
                  </a:ext>
                </a:extLst>
              </p:cNvPr>
              <p:cNvSpPr/>
              <p:nvPr/>
            </p:nvSpPr>
            <p:spPr>
              <a:xfrm>
                <a:off x="9865117" y="615932"/>
                <a:ext cx="525792" cy="626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4" name="Rectangle 53">
                <a:extLst>
                  <a:ext uri="{FF2B5EF4-FFF2-40B4-BE49-F238E27FC236}">
                    <a16:creationId xmlns:a16="http://schemas.microsoft.com/office/drawing/2014/main" id="{1D34FE9A-4E4A-2348-B5A4-9C7D728354D3}"/>
                  </a:ext>
                </a:extLst>
              </p:cNvPr>
              <p:cNvSpPr/>
              <p:nvPr/>
            </p:nvSpPr>
            <p:spPr>
              <a:xfrm>
                <a:off x="9920195" y="580962"/>
                <a:ext cx="415636" cy="73299"/>
              </a:xfrm>
              <a:prstGeom prst="rect">
                <a:avLst/>
              </a:prstGeom>
              <a:solidFill>
                <a:srgbClr val="50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5" name="Rounded Rectangle 54">
                <a:extLst>
                  <a:ext uri="{FF2B5EF4-FFF2-40B4-BE49-F238E27FC236}">
                    <a16:creationId xmlns:a16="http://schemas.microsoft.com/office/drawing/2014/main" id="{FD34764E-0CF2-DE42-AB8D-94FD0F898A89}"/>
                  </a:ext>
                </a:extLst>
              </p:cNvPr>
              <p:cNvSpPr/>
              <p:nvPr/>
            </p:nvSpPr>
            <p:spPr>
              <a:xfrm>
                <a:off x="10013264" y="528378"/>
                <a:ext cx="229497" cy="71717"/>
              </a:xfrm>
              <a:prstGeom prst="roundRect">
                <a:avLst/>
              </a:prstGeom>
              <a:solidFill>
                <a:srgbClr val="50E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56" name="Group 55">
              <a:extLst>
                <a:ext uri="{FF2B5EF4-FFF2-40B4-BE49-F238E27FC236}">
                  <a16:creationId xmlns:a16="http://schemas.microsoft.com/office/drawing/2014/main" id="{28EA6337-6E6E-1746-95DD-246F2BE32594}"/>
                </a:ext>
              </a:extLst>
            </p:cNvPr>
            <p:cNvGrpSpPr/>
            <p:nvPr/>
          </p:nvGrpSpPr>
          <p:grpSpPr>
            <a:xfrm>
              <a:off x="7033835" y="3810000"/>
              <a:ext cx="471865" cy="428997"/>
              <a:chOff x="475731" y="1805172"/>
              <a:chExt cx="303387" cy="275825"/>
            </a:xfrm>
          </p:grpSpPr>
          <p:sp>
            <p:nvSpPr>
              <p:cNvPr id="57" name="Freeform 5">
                <a:extLst>
                  <a:ext uri="{FF2B5EF4-FFF2-40B4-BE49-F238E27FC236}">
                    <a16:creationId xmlns:a16="http://schemas.microsoft.com/office/drawing/2014/main" id="{FD367F93-C66D-054B-9FB1-48A4D6EDA03E}"/>
                  </a:ext>
                </a:extLst>
              </p:cNvPr>
              <p:cNvSpPr>
                <a:spLocks noEditPoints="1"/>
              </p:cNvSpPr>
              <p:nvPr/>
            </p:nvSpPr>
            <p:spPr bwMode="auto">
              <a:xfrm>
                <a:off x="475731" y="1805172"/>
                <a:ext cx="303387" cy="275825"/>
              </a:xfrm>
              <a:prstGeom prst="triangle">
                <a:avLst/>
              </a:prstGeom>
              <a:solidFill>
                <a:srgbClr val="50E6FF"/>
              </a:solidFill>
              <a:ln w="1270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58" name="Group 57">
                <a:extLst>
                  <a:ext uri="{FF2B5EF4-FFF2-40B4-BE49-F238E27FC236}">
                    <a16:creationId xmlns:a16="http://schemas.microsoft.com/office/drawing/2014/main" id="{6FFDA2DF-34A4-4647-942F-C37FF70D7014}"/>
                  </a:ext>
                </a:extLst>
              </p:cNvPr>
              <p:cNvGrpSpPr/>
              <p:nvPr/>
            </p:nvGrpSpPr>
            <p:grpSpPr>
              <a:xfrm>
                <a:off x="627425" y="1886736"/>
                <a:ext cx="0" cy="160366"/>
                <a:chOff x="4791447" y="2616042"/>
                <a:chExt cx="0" cy="1427764"/>
              </a:xfrm>
              <a:solidFill>
                <a:srgbClr val="0078D7"/>
              </a:solidFill>
            </p:grpSpPr>
            <p:cxnSp>
              <p:nvCxnSpPr>
                <p:cNvPr id="60" name="Straight Connector 59">
                  <a:extLst>
                    <a:ext uri="{FF2B5EF4-FFF2-40B4-BE49-F238E27FC236}">
                      <a16:creationId xmlns:a16="http://schemas.microsoft.com/office/drawing/2014/main" id="{756134D4-7325-4F48-9235-8AABB9A894C7}"/>
                    </a:ext>
                  </a:extLst>
                </p:cNvPr>
                <p:cNvCxnSpPr>
                  <a:cxnSpLocks/>
                </p:cNvCxnSpPr>
                <p:nvPr/>
              </p:nvCxnSpPr>
              <p:spPr>
                <a:xfrm>
                  <a:off x="4791447" y="2616042"/>
                  <a:ext cx="0" cy="1030199"/>
                </a:xfrm>
                <a:prstGeom prst="line">
                  <a:avLst/>
                </a:prstGeom>
                <a:grpFill/>
                <a:ln w="254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577D43D-B924-C949-803F-35CE323DA92A}"/>
                    </a:ext>
                  </a:extLst>
                </p:cNvPr>
                <p:cNvCxnSpPr>
                  <a:cxnSpLocks/>
                </p:cNvCxnSpPr>
                <p:nvPr/>
              </p:nvCxnSpPr>
              <p:spPr>
                <a:xfrm>
                  <a:off x="4791447" y="3793908"/>
                  <a:ext cx="0" cy="249898"/>
                </a:xfrm>
                <a:prstGeom prst="line">
                  <a:avLst/>
                </a:prstGeom>
                <a:grpFill/>
                <a:ln w="254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64" name="Group 63">
            <a:extLst>
              <a:ext uri="{FF2B5EF4-FFF2-40B4-BE49-F238E27FC236}">
                <a16:creationId xmlns:a16="http://schemas.microsoft.com/office/drawing/2014/main" id="{549CC6CE-6EED-0042-8959-BF6684513EEB}"/>
              </a:ext>
            </a:extLst>
          </p:cNvPr>
          <p:cNvGrpSpPr/>
          <p:nvPr/>
        </p:nvGrpSpPr>
        <p:grpSpPr>
          <a:xfrm>
            <a:off x="6703210" y="4595972"/>
            <a:ext cx="459590" cy="714074"/>
            <a:chOff x="8963810" y="4164172"/>
            <a:chExt cx="408796" cy="635154"/>
          </a:xfrm>
        </p:grpSpPr>
        <p:sp>
          <p:nvSpPr>
            <p:cNvPr id="65" name="Freeform: Shape 276">
              <a:extLst>
                <a:ext uri="{FF2B5EF4-FFF2-40B4-BE49-F238E27FC236}">
                  <a16:creationId xmlns:a16="http://schemas.microsoft.com/office/drawing/2014/main" id="{C49C0145-28FA-2A45-AC0E-1AFFC1458C52}"/>
                </a:ext>
              </a:extLst>
            </p:cNvPr>
            <p:cNvSpPr/>
            <p:nvPr/>
          </p:nvSpPr>
          <p:spPr>
            <a:xfrm>
              <a:off x="8963810" y="4164172"/>
              <a:ext cx="408796" cy="406196"/>
            </a:xfrm>
            <a:custGeom>
              <a:avLst/>
              <a:gdLst>
                <a:gd name="connsiteX0" fmla="*/ 204398 w 408796"/>
                <a:gd name="connsiteY0" fmla="*/ 0 h 406196"/>
                <a:gd name="connsiteX1" fmla="*/ 408796 w 408796"/>
                <a:gd name="connsiteY1" fmla="*/ 203098 h 406196"/>
                <a:gd name="connsiteX2" fmla="*/ 348929 w 408796"/>
                <a:gd name="connsiteY2" fmla="*/ 346710 h 406196"/>
                <a:gd name="connsiteX3" fmla="*/ 344929 w 408796"/>
                <a:gd name="connsiteY3" fmla="*/ 349390 h 406196"/>
                <a:gd name="connsiteX4" fmla="*/ 344929 w 408796"/>
                <a:gd name="connsiteY4" fmla="*/ 406195 h 406196"/>
                <a:gd name="connsiteX5" fmla="*/ 204408 w 408796"/>
                <a:gd name="connsiteY5" fmla="*/ 406195 h 406196"/>
                <a:gd name="connsiteX6" fmla="*/ 204398 w 408796"/>
                <a:gd name="connsiteY6" fmla="*/ 406196 h 406196"/>
                <a:gd name="connsiteX7" fmla="*/ 204388 w 408796"/>
                <a:gd name="connsiteY7" fmla="*/ 406195 h 406196"/>
                <a:gd name="connsiteX8" fmla="*/ 63868 w 408796"/>
                <a:gd name="connsiteY8" fmla="*/ 406195 h 406196"/>
                <a:gd name="connsiteX9" fmla="*/ 63868 w 408796"/>
                <a:gd name="connsiteY9" fmla="*/ 349391 h 406196"/>
                <a:gd name="connsiteX10" fmla="*/ 59867 w 408796"/>
                <a:gd name="connsiteY10" fmla="*/ 346710 h 406196"/>
                <a:gd name="connsiteX11" fmla="*/ 0 w 408796"/>
                <a:gd name="connsiteY11" fmla="*/ 203098 h 406196"/>
                <a:gd name="connsiteX12" fmla="*/ 204398 w 408796"/>
                <a:gd name="connsiteY12" fmla="*/ 0 h 40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796" h="406196">
                  <a:moveTo>
                    <a:pt x="204398" y="0"/>
                  </a:moveTo>
                  <a:cubicBezTo>
                    <a:pt x="317284" y="0"/>
                    <a:pt x="408796" y="90930"/>
                    <a:pt x="408796" y="203098"/>
                  </a:cubicBezTo>
                  <a:cubicBezTo>
                    <a:pt x="408796" y="259182"/>
                    <a:pt x="385918" y="309957"/>
                    <a:pt x="348929" y="346710"/>
                  </a:cubicBezTo>
                  <a:lnTo>
                    <a:pt x="344929" y="349390"/>
                  </a:lnTo>
                  <a:lnTo>
                    <a:pt x="344929" y="406195"/>
                  </a:lnTo>
                  <a:lnTo>
                    <a:pt x="204408" y="406195"/>
                  </a:lnTo>
                  <a:lnTo>
                    <a:pt x="204398" y="406196"/>
                  </a:lnTo>
                  <a:lnTo>
                    <a:pt x="204388" y="406195"/>
                  </a:lnTo>
                  <a:lnTo>
                    <a:pt x="63868" y="406195"/>
                  </a:lnTo>
                  <a:lnTo>
                    <a:pt x="63868" y="349391"/>
                  </a:lnTo>
                  <a:lnTo>
                    <a:pt x="59867" y="346710"/>
                  </a:lnTo>
                  <a:cubicBezTo>
                    <a:pt x="22878" y="309957"/>
                    <a:pt x="0" y="259182"/>
                    <a:pt x="0" y="203098"/>
                  </a:cubicBezTo>
                  <a:cubicBezTo>
                    <a:pt x="0" y="90930"/>
                    <a:pt x="91512" y="0"/>
                    <a:pt x="204398" y="0"/>
                  </a:cubicBezTo>
                  <a:close/>
                </a:path>
              </a:pathLst>
            </a:custGeom>
            <a:solidFill>
              <a:srgbClr val="50E6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66" name="Group 65">
              <a:extLst>
                <a:ext uri="{FF2B5EF4-FFF2-40B4-BE49-F238E27FC236}">
                  <a16:creationId xmlns:a16="http://schemas.microsoft.com/office/drawing/2014/main" id="{4098B6F6-FCC2-BB4C-A446-3C9257CA6569}"/>
                </a:ext>
              </a:extLst>
            </p:cNvPr>
            <p:cNvGrpSpPr/>
            <p:nvPr/>
          </p:nvGrpSpPr>
          <p:grpSpPr>
            <a:xfrm>
              <a:off x="9041957" y="4599064"/>
              <a:ext cx="252505" cy="200262"/>
              <a:chOff x="9029332" y="4599064"/>
              <a:chExt cx="277755" cy="200262"/>
            </a:xfrm>
          </p:grpSpPr>
          <p:sp>
            <p:nvSpPr>
              <p:cNvPr id="67" name="Rectangle 66">
                <a:extLst>
                  <a:ext uri="{FF2B5EF4-FFF2-40B4-BE49-F238E27FC236}">
                    <a16:creationId xmlns:a16="http://schemas.microsoft.com/office/drawing/2014/main" id="{F272C9E4-746B-3745-9B2F-AB6EC4F32D08}"/>
                  </a:ext>
                </a:extLst>
              </p:cNvPr>
              <p:cNvSpPr/>
              <p:nvPr/>
            </p:nvSpPr>
            <p:spPr>
              <a:xfrm>
                <a:off x="9029332" y="4673617"/>
                <a:ext cx="277755" cy="45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8" name="Rectangle 67">
                <a:extLst>
                  <a:ext uri="{FF2B5EF4-FFF2-40B4-BE49-F238E27FC236}">
                    <a16:creationId xmlns:a16="http://schemas.microsoft.com/office/drawing/2014/main" id="{46404DC2-3371-A349-B63F-82A029CBD60B}"/>
                  </a:ext>
                </a:extLst>
              </p:cNvPr>
              <p:cNvSpPr/>
              <p:nvPr/>
            </p:nvSpPr>
            <p:spPr>
              <a:xfrm>
                <a:off x="9029332" y="4599064"/>
                <a:ext cx="277755" cy="45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0" name="Rectangle 69">
                <a:extLst>
                  <a:ext uri="{FF2B5EF4-FFF2-40B4-BE49-F238E27FC236}">
                    <a16:creationId xmlns:a16="http://schemas.microsoft.com/office/drawing/2014/main" id="{BDEDFCC6-F2ED-FD43-A6D0-97F11A3B5AA8}"/>
                  </a:ext>
                </a:extLst>
              </p:cNvPr>
              <p:cNvSpPr/>
              <p:nvPr/>
            </p:nvSpPr>
            <p:spPr>
              <a:xfrm>
                <a:off x="9091432" y="4748170"/>
                <a:ext cx="153554" cy="51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spTree>
    <p:extLst>
      <p:ext uri="{BB962C8B-B14F-4D97-AF65-F5344CB8AC3E}">
        <p14:creationId xmlns:p14="http://schemas.microsoft.com/office/powerpoint/2010/main" val="2736315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84200" y="2048414"/>
            <a:ext cx="2157692" cy="276999"/>
          </a:xfrm>
          <a:prstGeom prst="rect">
            <a:avLst/>
          </a:prstGeom>
          <a:noFill/>
        </p:spPr>
        <p:txBody>
          <a:bodyPr wrap="square" lIns="0" tIns="0" rIns="0" bIns="0" rtlCol="0">
            <a:spAutoFit/>
          </a:bodyPr>
          <a:lstStyle/>
          <a:p>
            <a:pPr marL="0" marR="0" lvl="0" indent="0" algn="l"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Product release</a:t>
            </a:r>
          </a:p>
        </p:txBody>
      </p:sp>
      <p:sp>
        <p:nvSpPr>
          <p:cNvPr id="21" name="TextBox 20"/>
          <p:cNvSpPr txBox="1"/>
          <p:nvPr/>
        </p:nvSpPr>
        <p:spPr>
          <a:xfrm>
            <a:off x="4099902" y="2048414"/>
            <a:ext cx="2066523" cy="276999"/>
          </a:xfrm>
          <a:prstGeom prst="rect">
            <a:avLst/>
          </a:prstGeom>
          <a:noFill/>
        </p:spPr>
        <p:txBody>
          <a:bodyPr wrap="square" lIns="0" tIns="0" rIns="0" bIns="0" rtlCol="0">
            <a:spAutoFit/>
          </a:bodyPr>
          <a:lstStyle/>
          <a:p>
            <a:pPr marL="0" marR="0" lvl="0" indent="0" algn="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End of support</a:t>
            </a:r>
          </a:p>
        </p:txBody>
      </p:sp>
      <p:sp>
        <p:nvSpPr>
          <p:cNvPr id="12" name="Rectangle 11"/>
          <p:cNvSpPr/>
          <p:nvPr/>
        </p:nvSpPr>
        <p:spPr>
          <a:xfrm>
            <a:off x="584200" y="2721228"/>
            <a:ext cx="2786968" cy="812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54" tIns="109728" rIns="182854" bIns="146284" rtlCol="0" anchor="ctr">
            <a:spAutoFit/>
          </a:bodyPr>
          <a:lstStyle/>
          <a:p>
            <a:pPr marL="0" marR="0" lvl="0" indent="0" algn="ct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Mainstream Support</a:t>
            </a:r>
          </a:p>
          <a:p>
            <a:pPr marL="0" marR="0" lvl="0" indent="0" algn="ct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panose="020B0502040204020203" pitchFamily="34" charset="0"/>
                <a:ea typeface="+mn-ea"/>
                <a:cs typeface="Segoe UI" panose="020B0502040204020203" pitchFamily="34" charset="0"/>
              </a:rPr>
              <a:t>5 years</a:t>
            </a:r>
          </a:p>
        </p:txBody>
      </p:sp>
      <p:sp>
        <p:nvSpPr>
          <p:cNvPr id="14" name="Rectangle 13"/>
          <p:cNvSpPr/>
          <p:nvPr/>
        </p:nvSpPr>
        <p:spPr>
          <a:xfrm>
            <a:off x="3379457" y="2721228"/>
            <a:ext cx="2786968" cy="812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54" tIns="109728" rIns="182854" bIns="146284" rtlCol="0" anchor="ctr">
            <a:spAutoFit/>
          </a:bodyPr>
          <a:lstStyle/>
          <a:p>
            <a:pPr marL="0" marR="0" lvl="0" indent="0" algn="ct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Extended Support</a:t>
            </a:r>
          </a:p>
          <a:p>
            <a:pPr marL="0" marR="0" lvl="0" indent="0" algn="ct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panose="020B0502040204020203" pitchFamily="34" charset="0"/>
                <a:ea typeface="+mn-ea"/>
                <a:cs typeface="Segoe UI" panose="020B0502040204020203" pitchFamily="34" charset="0"/>
              </a:rPr>
              <a:t>5 years</a:t>
            </a:r>
          </a:p>
        </p:txBody>
      </p:sp>
      <p:sp>
        <p:nvSpPr>
          <p:cNvPr id="15" name="Rectangle 14"/>
          <p:cNvSpPr/>
          <p:nvPr/>
        </p:nvSpPr>
        <p:spPr>
          <a:xfrm>
            <a:off x="584200" y="3527104"/>
            <a:ext cx="3108519" cy="1106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4" rIns="182854" bIns="146284" rtlCol="0" anchor="t" anchorCtr="0">
            <a:noAutofit/>
          </a:bodyPr>
          <a:lstStyle/>
          <a:p>
            <a:pPr marL="231730" marR="0" lvl="0" indent="-231730" algn="l" defTabSz="914192"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a:ea typeface="MS PGothic" panose="020B0600070205080204" pitchFamily="34" charset="-128"/>
                <a:cs typeface="Segoe UI Semilight"/>
              </a:rPr>
              <a:t>New features</a:t>
            </a:r>
          </a:p>
          <a:p>
            <a:pPr marL="231730" marR="0" lvl="0" indent="-231730" algn="l" defTabSz="914192"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a:ea typeface="MS PGothic" panose="020B0600070205080204" pitchFamily="34" charset="-128"/>
                <a:cs typeface="Segoe UI Semilight"/>
              </a:rPr>
              <a:t>Security updates</a:t>
            </a:r>
          </a:p>
          <a:p>
            <a:pPr marL="231730" marR="0" lvl="0" indent="-231730" algn="l" defTabSz="914192"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a:ea typeface="MS PGothic" panose="020B0600070205080204" pitchFamily="34" charset="-128"/>
                <a:cs typeface="Segoe UI Semilight"/>
              </a:rPr>
              <a:t>Non-security updates</a:t>
            </a:r>
          </a:p>
        </p:txBody>
      </p:sp>
      <p:sp>
        <p:nvSpPr>
          <p:cNvPr id="16" name="Rectangle 15"/>
          <p:cNvSpPr/>
          <p:nvPr/>
        </p:nvSpPr>
        <p:spPr>
          <a:xfrm>
            <a:off x="3379457" y="3527104"/>
            <a:ext cx="2821008" cy="1106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4" rIns="182854" bIns="146284" rtlCol="0" anchor="t" anchorCtr="0">
            <a:noAutofit/>
          </a:bodyPr>
          <a:lstStyle/>
          <a:p>
            <a:pPr marL="231730" marR="0" lvl="0" indent="-231730" algn="l" defTabSz="914192"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a:ea typeface="MS PGothic" panose="020B0600070205080204" pitchFamily="34" charset="-128"/>
                <a:cs typeface="Segoe UI Semilight"/>
              </a:rPr>
              <a:t>Security updates</a:t>
            </a:r>
          </a:p>
          <a:p>
            <a:pPr marL="231730" marR="0" lvl="0" indent="-231730" algn="l" defTabSz="914192"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a:ea typeface="MS PGothic" panose="020B0600070205080204" pitchFamily="34" charset="-128"/>
                <a:cs typeface="Segoe UI Semilight"/>
              </a:rPr>
              <a:t>Non-security updates</a:t>
            </a:r>
          </a:p>
        </p:txBody>
      </p:sp>
      <p:sp>
        <p:nvSpPr>
          <p:cNvPr id="20" name="Isosceles Triangle 19"/>
          <p:cNvSpPr/>
          <p:nvPr/>
        </p:nvSpPr>
        <p:spPr>
          <a:xfrm rot="10800000">
            <a:off x="584201" y="2441043"/>
            <a:ext cx="270671" cy="268889"/>
          </a:xfrm>
          <a:prstGeom prst="triangle">
            <a:avLst/>
          </a:prstGeom>
          <a:solidFill>
            <a:srgbClr val="FF8C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2" rtl="0" eaLnBrk="0" fontAlgn="base" latinLnBrk="0" hangingPunct="0">
              <a:lnSpc>
                <a:spcPct val="100000"/>
              </a:lnSpc>
              <a:spcBef>
                <a:spcPct val="0"/>
              </a:spcBef>
              <a:spcAft>
                <a:spcPct val="0"/>
              </a:spcAft>
              <a:buClrTx/>
              <a:buSzTx/>
              <a:buFontTx/>
              <a:buNone/>
              <a:tabLst/>
              <a:defRPr/>
            </a:pPr>
            <a:endParaRPr kumimoji="0" lang="en-US" sz="1667" b="0" i="0" u="none" strike="noStrike" kern="1200" cap="none" spc="0" normalizeH="0" baseline="0" noProof="0">
              <a:ln>
                <a:noFill/>
              </a:ln>
              <a:solidFill>
                <a:prstClr val="white"/>
              </a:solidFill>
              <a:effectLst/>
              <a:uLnTx/>
              <a:uFillTx/>
              <a:latin typeface="Segoe UI"/>
              <a:ea typeface="+mn-ea"/>
              <a:cs typeface="+mn-cs"/>
            </a:endParaRPr>
          </a:p>
        </p:txBody>
      </p:sp>
      <p:sp>
        <p:nvSpPr>
          <p:cNvPr id="6" name="Title 5">
            <a:extLst>
              <a:ext uri="{FF2B5EF4-FFF2-40B4-BE49-F238E27FC236}">
                <a16:creationId xmlns:a16="http://schemas.microsoft.com/office/drawing/2014/main" id="{0F02B49F-2A26-4E25-8C0A-2078B461F33F}"/>
              </a:ext>
            </a:extLst>
          </p:cNvPr>
          <p:cNvSpPr>
            <a:spLocks noGrp="1"/>
          </p:cNvSpPr>
          <p:nvPr>
            <p:ph type="title"/>
          </p:nvPr>
        </p:nvSpPr>
        <p:spPr>
          <a:xfrm>
            <a:off x="588263" y="457200"/>
            <a:ext cx="11018520" cy="923330"/>
          </a:xfrm>
        </p:spPr>
        <p:txBody>
          <a:bodyPr/>
          <a:lstStyle/>
          <a:p>
            <a:r>
              <a:rPr lang="en-US" dirty="0"/>
              <a:t>Overview of server product lifecycle</a:t>
            </a:r>
            <a:br>
              <a:rPr lang="en-US" dirty="0"/>
            </a:br>
            <a:r>
              <a:rPr lang="en-US" sz="2400" dirty="0">
                <a:solidFill>
                  <a:srgbClr val="3AC900"/>
                </a:solidFill>
              </a:rPr>
              <a:t>End of support means the end of security updates</a:t>
            </a:r>
            <a:endParaRPr lang="en-US" dirty="0">
              <a:solidFill>
                <a:srgbClr val="3AC900"/>
              </a:solidFill>
            </a:endParaRPr>
          </a:p>
        </p:txBody>
      </p:sp>
      <p:sp>
        <p:nvSpPr>
          <p:cNvPr id="8" name="Rectangle 1">
            <a:hlinkClick r:id="rId3"/>
            <a:extLst>
              <a:ext uri="{FF2B5EF4-FFF2-40B4-BE49-F238E27FC236}">
                <a16:creationId xmlns:a16="http://schemas.microsoft.com/office/drawing/2014/main" id="{A68EB153-7F40-4282-ADFE-EF5EAFA62A1E}"/>
              </a:ext>
            </a:extLst>
          </p:cNvPr>
          <p:cNvSpPr>
            <a:spLocks noChangeArrowheads="1"/>
          </p:cNvSpPr>
          <p:nvPr/>
        </p:nvSpPr>
        <p:spPr bwMode="auto">
          <a:xfrm>
            <a:off x="1302411" y="2357480"/>
            <a:ext cx="181099" cy="347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89642" tIns="44821" rIns="89642" bIns="4482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67" b="0" i="0" u="none" strike="noStrike" kern="1200" cap="none" spc="0" normalizeH="0" baseline="0" noProof="0">
              <a:ln>
                <a:noFill/>
              </a:ln>
              <a:solidFill>
                <a:srgbClr val="1A1A1A"/>
              </a:solidFill>
              <a:effectLst/>
              <a:uLnTx/>
              <a:uFillTx/>
              <a:latin typeface="Segoe UI" panose="020B0502040204020203" pitchFamily="34" charset="0"/>
              <a:ea typeface="MS PGothic" panose="020B0600070205080204" pitchFamily="34" charset="-128"/>
              <a:cs typeface="+mn-cs"/>
            </a:endParaRPr>
          </a:p>
        </p:txBody>
      </p:sp>
      <p:sp>
        <p:nvSpPr>
          <p:cNvPr id="10" name="Rectangle 2">
            <a:hlinkClick r:id="rId3"/>
            <a:extLst>
              <a:ext uri="{FF2B5EF4-FFF2-40B4-BE49-F238E27FC236}">
                <a16:creationId xmlns:a16="http://schemas.microsoft.com/office/drawing/2014/main" id="{E435E6ED-4D15-4879-A068-309D14C70473}"/>
              </a:ext>
            </a:extLst>
          </p:cNvPr>
          <p:cNvSpPr>
            <a:spLocks noChangeArrowheads="1"/>
          </p:cNvSpPr>
          <p:nvPr/>
        </p:nvSpPr>
        <p:spPr bwMode="auto">
          <a:xfrm>
            <a:off x="1302411" y="2357480"/>
            <a:ext cx="181099" cy="347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89642" tIns="44821" rIns="89642" bIns="4482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67" b="0" i="0" u="none" strike="noStrike" kern="1200" cap="none" spc="0" normalizeH="0" baseline="0" noProof="0">
              <a:ln>
                <a:noFill/>
              </a:ln>
              <a:solidFill>
                <a:srgbClr val="1A1A1A"/>
              </a:solidFill>
              <a:effectLst/>
              <a:uLnTx/>
              <a:uFillTx/>
              <a:latin typeface="Segoe UI" panose="020B0502040204020203" pitchFamily="34" charset="0"/>
              <a:ea typeface="MS PGothic" panose="020B0600070205080204" pitchFamily="34" charset="-128"/>
              <a:cs typeface="+mn-cs"/>
            </a:endParaRPr>
          </a:p>
        </p:txBody>
      </p:sp>
      <p:sp>
        <p:nvSpPr>
          <p:cNvPr id="24" name="Isosceles Triangle 23">
            <a:extLst>
              <a:ext uri="{FF2B5EF4-FFF2-40B4-BE49-F238E27FC236}">
                <a16:creationId xmlns:a16="http://schemas.microsoft.com/office/drawing/2014/main" id="{35D13BEC-E64B-46E6-91F4-B4E50A87194E}"/>
              </a:ext>
            </a:extLst>
          </p:cNvPr>
          <p:cNvSpPr/>
          <p:nvPr/>
        </p:nvSpPr>
        <p:spPr>
          <a:xfrm rot="10800000">
            <a:off x="5895754" y="2441043"/>
            <a:ext cx="270671" cy="268889"/>
          </a:xfrm>
          <a:prstGeom prst="triangle">
            <a:avLst/>
          </a:prstGeom>
          <a:solidFill>
            <a:srgbClr val="FF8C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2" rtl="0" eaLnBrk="0" fontAlgn="base" latinLnBrk="0" hangingPunct="0">
              <a:lnSpc>
                <a:spcPct val="100000"/>
              </a:lnSpc>
              <a:spcBef>
                <a:spcPct val="0"/>
              </a:spcBef>
              <a:spcAft>
                <a:spcPct val="0"/>
              </a:spcAft>
              <a:buClrTx/>
              <a:buSzTx/>
              <a:buFontTx/>
              <a:buNone/>
              <a:tabLst/>
              <a:defRPr/>
            </a:pPr>
            <a:endParaRPr kumimoji="0" lang="en-US" sz="1667" b="0" i="0" u="none" strike="noStrike" kern="1200" cap="none" spc="0" normalizeH="0" baseline="0" noProof="0">
              <a:ln>
                <a:noFill/>
              </a:ln>
              <a:solidFill>
                <a:prstClr val="white"/>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555822EE-4987-4420-9904-D418165491FD}"/>
              </a:ext>
            </a:extLst>
          </p:cNvPr>
          <p:cNvSpPr txBox="1"/>
          <p:nvPr/>
        </p:nvSpPr>
        <p:spPr>
          <a:xfrm>
            <a:off x="6804146" y="2048414"/>
            <a:ext cx="4805242" cy="800219"/>
          </a:xfrm>
          <a:prstGeom prst="rect">
            <a:avLst/>
          </a:prstGeom>
          <a:noFill/>
        </p:spPr>
        <p:txBody>
          <a:bodyPr wrap="square" lIns="0" tIns="0" rIns="0" bIns="0" rtlCol="0">
            <a:spAutoFit/>
          </a:bodyPr>
          <a:lstStyle/>
          <a:p>
            <a:pPr marL="0" marR="0" lvl="0" indent="0" algn="ctr" defTabSz="91419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Examples of recent “critical” and</a:t>
            </a:r>
            <a:b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br>
            <a:r>
              <a:rPr kumimoji="0" lang="en-US" sz="18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“important” security updates</a:t>
            </a:r>
          </a:p>
          <a:p>
            <a:pPr marL="0" marR="0" lvl="0" indent="0" algn="ctr" defTabSz="914192"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endParaRPr>
          </a:p>
        </p:txBody>
      </p:sp>
      <p:graphicFrame>
        <p:nvGraphicFramePr>
          <p:cNvPr id="2" name="Table 1">
            <a:extLst>
              <a:ext uri="{FF2B5EF4-FFF2-40B4-BE49-F238E27FC236}">
                <a16:creationId xmlns:a16="http://schemas.microsoft.com/office/drawing/2014/main" id="{04CE3DF5-0870-45EA-A430-9A62C6172E81}"/>
              </a:ext>
            </a:extLst>
          </p:cNvPr>
          <p:cNvGraphicFramePr>
            <a:graphicFrameLocks noGrp="1"/>
          </p:cNvGraphicFramePr>
          <p:nvPr>
            <p:extLst/>
          </p:nvPr>
        </p:nvGraphicFramePr>
        <p:xfrm>
          <a:off x="6784021" y="2721228"/>
          <a:ext cx="4825367" cy="2962656"/>
        </p:xfrm>
        <a:graphic>
          <a:graphicData uri="http://schemas.openxmlformats.org/drawingml/2006/table">
            <a:tbl>
              <a:tblPr firstRow="1" bandRow="1">
                <a:tableStyleId>{5940675A-B579-460E-94D1-54222C63F5DA}</a:tableStyleId>
              </a:tblPr>
              <a:tblGrid>
                <a:gridCol w="2405956">
                  <a:extLst>
                    <a:ext uri="{9D8B030D-6E8A-4147-A177-3AD203B41FA5}">
                      <a16:colId xmlns:a16="http://schemas.microsoft.com/office/drawing/2014/main" val="1050632765"/>
                    </a:ext>
                  </a:extLst>
                </a:gridCol>
                <a:gridCol w="2419411">
                  <a:extLst>
                    <a:ext uri="{9D8B030D-6E8A-4147-A177-3AD203B41FA5}">
                      <a16:colId xmlns:a16="http://schemas.microsoft.com/office/drawing/2014/main" val="2315251609"/>
                    </a:ext>
                  </a:extLst>
                </a:gridCol>
              </a:tblGrid>
              <a:tr h="0">
                <a:tc>
                  <a:txBody>
                    <a:bodyPr/>
                    <a:lstStyle/>
                    <a:p>
                      <a:pPr marL="0" marR="0" lvl="0" indent="0" algn="l" defTabSz="913841" rtl="0" eaLnBrk="1" fontAlgn="auto" latinLnBrk="0" hangingPunct="1">
                        <a:lnSpc>
                          <a:spcPct val="100000"/>
                        </a:lnSpc>
                        <a:spcBef>
                          <a:spcPts val="0"/>
                        </a:spcBef>
                        <a:spcAft>
                          <a:spcPts val="0"/>
                        </a:spcAft>
                        <a:buClrTx/>
                        <a:buSzTx/>
                        <a:buFontTx/>
                        <a:buNone/>
                        <a:tabLst/>
                        <a:defRPr/>
                      </a:pPr>
                      <a:r>
                        <a:rPr lang="en-US" sz="1800" kern="1200" noProof="0" dirty="0">
                          <a:gradFill>
                            <a:gsLst>
                              <a:gs pos="1250">
                                <a:srgbClr val="FFFFFF"/>
                              </a:gs>
                              <a:gs pos="100000">
                                <a:srgbClr val="FFFFFF"/>
                              </a:gs>
                            </a:gsLst>
                            <a:lin ang="5400000" scaled="0"/>
                          </a:gradFill>
                          <a:latin typeface="+mj-lt"/>
                          <a:ea typeface="+mn-ea"/>
                          <a:cs typeface="Segoe UI" panose="020B0502040204020203" pitchFamily="34" charset="0"/>
                        </a:rPr>
                        <a:t>Event/Incident</a:t>
                      </a:r>
                      <a:endParaRPr lang="en-US" sz="1800" kern="1200" dirty="0">
                        <a:gradFill>
                          <a:gsLst>
                            <a:gs pos="1250">
                              <a:srgbClr val="FFFFFF"/>
                            </a:gs>
                            <a:gs pos="100000">
                              <a:srgbClr val="FFFFFF"/>
                            </a:gs>
                          </a:gsLst>
                          <a:lin ang="5400000" scaled="0"/>
                        </a:gradFill>
                        <a:latin typeface="+mj-lt"/>
                        <a:ea typeface="+mn-ea"/>
                        <a:cs typeface="Segoe UI" panose="020B0502040204020203" pitchFamily="34" charset="0"/>
                      </a:endParaRPr>
                    </a:p>
                  </a:txBody>
                  <a:tcPr marL="182880" marR="182880" marT="109728" marB="146304">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marL="0" marR="0" lvl="0" indent="0" algn="l" defTabSz="913841" rtl="0" eaLnBrk="1" fontAlgn="auto" latinLnBrk="0" hangingPunct="1">
                        <a:lnSpc>
                          <a:spcPct val="100000"/>
                        </a:lnSpc>
                        <a:spcBef>
                          <a:spcPts val="0"/>
                        </a:spcBef>
                        <a:spcAft>
                          <a:spcPts val="0"/>
                        </a:spcAft>
                        <a:buClrTx/>
                        <a:buSzTx/>
                        <a:buFontTx/>
                        <a:buNone/>
                        <a:tabLst/>
                        <a:defRPr/>
                      </a:pPr>
                      <a:r>
                        <a:rPr lang="en-US" sz="1800" kern="1200" noProof="0" dirty="0">
                          <a:gradFill>
                            <a:gsLst>
                              <a:gs pos="1250">
                                <a:srgbClr val="FFFFFF"/>
                              </a:gs>
                              <a:gs pos="100000">
                                <a:srgbClr val="FFFFFF"/>
                              </a:gs>
                            </a:gsLst>
                            <a:lin ang="5400000" scaled="0"/>
                          </a:gradFill>
                          <a:latin typeface="+mj-lt"/>
                          <a:ea typeface="+mn-ea"/>
                          <a:cs typeface="Segoe UI" panose="020B0502040204020203" pitchFamily="34" charset="0"/>
                        </a:rPr>
                        <a:t>Severity/Impact</a:t>
                      </a:r>
                      <a:endParaRPr lang="en-US" sz="1800" kern="1200" dirty="0">
                        <a:gradFill>
                          <a:gsLst>
                            <a:gs pos="1250">
                              <a:srgbClr val="FFFFFF"/>
                            </a:gs>
                            <a:gs pos="100000">
                              <a:srgbClr val="FFFFFF"/>
                            </a:gs>
                          </a:gsLst>
                          <a:lin ang="5400000" scaled="0"/>
                        </a:gradFill>
                        <a:latin typeface="+mj-lt"/>
                        <a:ea typeface="+mn-ea"/>
                        <a:cs typeface="Segoe UI" panose="020B0502040204020203" pitchFamily="34" charset="0"/>
                      </a:endParaRPr>
                    </a:p>
                  </a:txBody>
                  <a:tcPr marL="182880" marR="182880" marT="109728" marB="146304">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9353321"/>
                  </a:ext>
                </a:extLst>
              </a:tr>
              <a:tr h="370840">
                <a:tc>
                  <a:txBody>
                    <a:bodyPr/>
                    <a:lstStyle/>
                    <a:p>
                      <a:pPr marL="0" marR="0" lvl="0" indent="0" algn="l" defTabSz="913841" rtl="0" eaLnBrk="1" fontAlgn="auto" latinLnBrk="0" hangingPunct="1">
                        <a:lnSpc>
                          <a:spcPct val="100000"/>
                        </a:lnSpc>
                        <a:spcBef>
                          <a:spcPts val="0"/>
                        </a:spcBef>
                        <a:spcAft>
                          <a:spcPts val="0"/>
                        </a:spcAft>
                        <a:buClrTx/>
                        <a:buSzTx/>
                        <a:buFontTx/>
                        <a:buNone/>
                        <a:tabLst/>
                        <a:defRPr/>
                      </a:pP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Petya</a:t>
                      </a:r>
                    </a:p>
                    <a:p>
                      <a:pPr marL="0" algn="l" defTabSz="913841" rtl="0" eaLnBrk="1" latinLnBrk="0" hangingPunct="1"/>
                      <a:endPar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endParaRPr>
                    </a:p>
                  </a:txBody>
                  <a:tcPr marL="182880" marR="182880" marT="109728" marB="146304">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lvl1pPr marL="0" algn="l" defTabSz="913841" rtl="0" eaLnBrk="1" latinLnBrk="0" hangingPunct="1">
                        <a:defRPr sz="1765" kern="1200">
                          <a:solidFill>
                            <a:schemeClr val="dk1"/>
                          </a:solidFill>
                          <a:latin typeface="Segoe UI"/>
                        </a:defRPr>
                      </a:lvl1pPr>
                      <a:lvl2pPr marL="456919" algn="l" defTabSz="913841" rtl="0" eaLnBrk="1" latinLnBrk="0" hangingPunct="1">
                        <a:defRPr sz="1765" kern="1200">
                          <a:solidFill>
                            <a:schemeClr val="dk1"/>
                          </a:solidFill>
                          <a:latin typeface="Segoe UI"/>
                        </a:defRPr>
                      </a:lvl2pPr>
                      <a:lvl3pPr marL="913841" algn="l" defTabSz="913841" rtl="0" eaLnBrk="1" latinLnBrk="0" hangingPunct="1">
                        <a:defRPr sz="1765" kern="1200">
                          <a:solidFill>
                            <a:schemeClr val="dk1"/>
                          </a:solidFill>
                          <a:latin typeface="Segoe UI"/>
                        </a:defRPr>
                      </a:lvl3pPr>
                      <a:lvl4pPr marL="1370760" algn="l" defTabSz="913841" rtl="0" eaLnBrk="1" latinLnBrk="0" hangingPunct="1">
                        <a:defRPr sz="1765" kern="1200">
                          <a:solidFill>
                            <a:schemeClr val="dk1"/>
                          </a:solidFill>
                          <a:latin typeface="Segoe UI"/>
                        </a:defRPr>
                      </a:lvl4pPr>
                      <a:lvl5pPr marL="1827681" algn="l" defTabSz="913841" rtl="0" eaLnBrk="1" latinLnBrk="0" hangingPunct="1">
                        <a:defRPr sz="1765" kern="1200">
                          <a:solidFill>
                            <a:schemeClr val="dk1"/>
                          </a:solidFill>
                          <a:latin typeface="Segoe UI"/>
                        </a:defRPr>
                      </a:lvl5pPr>
                      <a:lvl6pPr marL="2284601" algn="l" defTabSz="913841" rtl="0" eaLnBrk="1" latinLnBrk="0" hangingPunct="1">
                        <a:defRPr sz="1765" kern="1200">
                          <a:solidFill>
                            <a:schemeClr val="dk1"/>
                          </a:solidFill>
                          <a:latin typeface="Segoe UI"/>
                        </a:defRPr>
                      </a:lvl6pPr>
                      <a:lvl7pPr marL="2741522" algn="l" defTabSz="913841" rtl="0" eaLnBrk="1" latinLnBrk="0" hangingPunct="1">
                        <a:defRPr sz="1765" kern="1200">
                          <a:solidFill>
                            <a:schemeClr val="dk1"/>
                          </a:solidFill>
                          <a:latin typeface="Segoe UI"/>
                        </a:defRPr>
                      </a:lvl7pPr>
                      <a:lvl8pPr marL="3198440" algn="l" defTabSz="913841" rtl="0" eaLnBrk="1" latinLnBrk="0" hangingPunct="1">
                        <a:defRPr sz="1765" kern="1200">
                          <a:solidFill>
                            <a:schemeClr val="dk1"/>
                          </a:solidFill>
                          <a:latin typeface="Segoe UI"/>
                        </a:defRPr>
                      </a:lvl8pPr>
                      <a:lvl9pPr marL="3655363" algn="l" defTabSz="913841" rtl="0" eaLnBrk="1" latinLnBrk="0" hangingPunct="1">
                        <a:defRPr sz="1765" kern="1200">
                          <a:solidFill>
                            <a:schemeClr val="dk1"/>
                          </a:solidFill>
                          <a:latin typeface="Segoe UI"/>
                        </a:defRPr>
                      </a:lvl9pPr>
                    </a:lstStyle>
                    <a:p>
                      <a:pPr marL="0" marR="0" algn="l" defTabSz="913841" rtl="0" eaLnBrk="1" latinLnBrk="0" hangingPunct="1">
                        <a:spcBef>
                          <a:spcPts val="0"/>
                        </a:spcBef>
                        <a:spcAft>
                          <a:spcPts val="0"/>
                        </a:spcAft>
                      </a:pP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Critical/Remote Code Execution</a:t>
                      </a:r>
                    </a:p>
                  </a:txBody>
                  <a:tcPr marL="182880" marR="182880" marT="109728" marB="146304">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3596240"/>
                  </a:ext>
                </a:extLst>
              </a:tr>
              <a:tr h="370840">
                <a:tc>
                  <a:txBody>
                    <a:bodyPr/>
                    <a:lstStyle/>
                    <a:p>
                      <a:pPr marL="0" marR="0" algn="l" defTabSz="913841" rtl="0" eaLnBrk="1" latinLnBrk="0" hangingPunct="1">
                        <a:spcBef>
                          <a:spcPts val="0"/>
                        </a:spcBef>
                        <a:spcAft>
                          <a:spcPts val="0"/>
                        </a:spcAft>
                      </a:pP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Meltdown/</a:t>
                      </a:r>
                    </a:p>
                    <a:p>
                      <a:pPr marL="0" marR="0" algn="l" defTabSz="913841" rtl="0" eaLnBrk="1" latinLnBrk="0" hangingPunct="1">
                        <a:spcBef>
                          <a:spcPts val="0"/>
                        </a:spcBef>
                        <a:spcAft>
                          <a:spcPts val="0"/>
                        </a:spcAft>
                      </a:pPr>
                      <a:r>
                        <a:rPr lang="en-US" sz="1800" kern="1200" dirty="0" err="1">
                          <a:gradFill>
                            <a:gsLst>
                              <a:gs pos="0">
                                <a:schemeClr val="tx2"/>
                              </a:gs>
                              <a:gs pos="100000">
                                <a:schemeClr val="tx2"/>
                              </a:gs>
                            </a:gsLst>
                            <a:lin ang="5400000" scaled="1"/>
                          </a:gradFill>
                          <a:latin typeface="+mn-lt"/>
                          <a:ea typeface="MS PGothic" panose="020B0600070205080204" pitchFamily="34" charset="-128"/>
                          <a:cs typeface="Segoe UI Semilight"/>
                        </a:rPr>
                        <a:t>Spectre</a:t>
                      </a:r>
                      <a:endPar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endParaRPr>
                    </a:p>
                    <a:p>
                      <a:pPr marL="0" marR="0" algn="l" defTabSz="913841" rtl="0" eaLnBrk="1" latinLnBrk="0" hangingPunct="1">
                        <a:spcBef>
                          <a:spcPts val="0"/>
                        </a:spcBef>
                        <a:spcAft>
                          <a:spcPts val="0"/>
                        </a:spcAft>
                      </a:pP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(Speculative Execution Side Channel Attacks)</a:t>
                      </a:r>
                    </a:p>
                  </a:txBody>
                  <a:tcPr marL="182880" marR="182880" marT="109728" marB="146304">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lvl1pPr marL="0" algn="l" defTabSz="913841" rtl="0" eaLnBrk="1" latinLnBrk="0" hangingPunct="1">
                        <a:defRPr sz="1765" kern="1200">
                          <a:solidFill>
                            <a:schemeClr val="dk1"/>
                          </a:solidFill>
                          <a:latin typeface="Segoe UI"/>
                        </a:defRPr>
                      </a:lvl1pPr>
                      <a:lvl2pPr marL="456919" algn="l" defTabSz="913841" rtl="0" eaLnBrk="1" latinLnBrk="0" hangingPunct="1">
                        <a:defRPr sz="1765" kern="1200">
                          <a:solidFill>
                            <a:schemeClr val="dk1"/>
                          </a:solidFill>
                          <a:latin typeface="Segoe UI"/>
                        </a:defRPr>
                      </a:lvl2pPr>
                      <a:lvl3pPr marL="913841" algn="l" defTabSz="913841" rtl="0" eaLnBrk="1" latinLnBrk="0" hangingPunct="1">
                        <a:defRPr sz="1765" kern="1200">
                          <a:solidFill>
                            <a:schemeClr val="dk1"/>
                          </a:solidFill>
                          <a:latin typeface="Segoe UI"/>
                        </a:defRPr>
                      </a:lvl3pPr>
                      <a:lvl4pPr marL="1370760" algn="l" defTabSz="913841" rtl="0" eaLnBrk="1" latinLnBrk="0" hangingPunct="1">
                        <a:defRPr sz="1765" kern="1200">
                          <a:solidFill>
                            <a:schemeClr val="dk1"/>
                          </a:solidFill>
                          <a:latin typeface="Segoe UI"/>
                        </a:defRPr>
                      </a:lvl4pPr>
                      <a:lvl5pPr marL="1827681" algn="l" defTabSz="913841" rtl="0" eaLnBrk="1" latinLnBrk="0" hangingPunct="1">
                        <a:defRPr sz="1765" kern="1200">
                          <a:solidFill>
                            <a:schemeClr val="dk1"/>
                          </a:solidFill>
                          <a:latin typeface="Segoe UI"/>
                        </a:defRPr>
                      </a:lvl5pPr>
                      <a:lvl6pPr marL="2284601" algn="l" defTabSz="913841" rtl="0" eaLnBrk="1" latinLnBrk="0" hangingPunct="1">
                        <a:defRPr sz="1765" kern="1200">
                          <a:solidFill>
                            <a:schemeClr val="dk1"/>
                          </a:solidFill>
                          <a:latin typeface="Segoe UI"/>
                        </a:defRPr>
                      </a:lvl6pPr>
                      <a:lvl7pPr marL="2741522" algn="l" defTabSz="913841" rtl="0" eaLnBrk="1" latinLnBrk="0" hangingPunct="1">
                        <a:defRPr sz="1765" kern="1200">
                          <a:solidFill>
                            <a:schemeClr val="dk1"/>
                          </a:solidFill>
                          <a:latin typeface="Segoe UI"/>
                        </a:defRPr>
                      </a:lvl7pPr>
                      <a:lvl8pPr marL="3198440" algn="l" defTabSz="913841" rtl="0" eaLnBrk="1" latinLnBrk="0" hangingPunct="1">
                        <a:defRPr sz="1765" kern="1200">
                          <a:solidFill>
                            <a:schemeClr val="dk1"/>
                          </a:solidFill>
                          <a:latin typeface="Segoe UI"/>
                        </a:defRPr>
                      </a:lvl8pPr>
                      <a:lvl9pPr marL="3655363" algn="l" defTabSz="913841" rtl="0" eaLnBrk="1" latinLnBrk="0" hangingPunct="1">
                        <a:defRPr sz="1765" kern="1200">
                          <a:solidFill>
                            <a:schemeClr val="dk1"/>
                          </a:solidFill>
                          <a:latin typeface="Segoe UI"/>
                        </a:defRPr>
                      </a:lvl9pPr>
                    </a:lstStyle>
                    <a:p>
                      <a:pPr marL="0" marR="0" algn="l" defTabSz="913841" rtl="0" eaLnBrk="1" latinLnBrk="0" hangingPunct="1">
                        <a:spcBef>
                          <a:spcPts val="0"/>
                        </a:spcBef>
                        <a:spcAft>
                          <a:spcPts val="0"/>
                        </a:spcAft>
                      </a:pP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Important/</a:t>
                      </a:r>
                      <a:b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br>
                      <a:r>
                        <a:rPr lang="en-US" sz="1800" kern="1200" dirty="0">
                          <a:gradFill>
                            <a:gsLst>
                              <a:gs pos="0">
                                <a:schemeClr val="tx2"/>
                              </a:gs>
                              <a:gs pos="100000">
                                <a:schemeClr val="tx2"/>
                              </a:gs>
                            </a:gsLst>
                            <a:lin ang="5400000" scaled="1"/>
                          </a:gradFill>
                          <a:latin typeface="+mn-lt"/>
                          <a:ea typeface="MS PGothic" panose="020B0600070205080204" pitchFamily="34" charset="-128"/>
                          <a:cs typeface="Segoe UI Semilight"/>
                        </a:rPr>
                        <a:t>Information Disclosure</a:t>
                      </a:r>
                    </a:p>
                  </a:txBody>
                  <a:tcPr marL="182880" marR="182880" marT="109728" marB="146304">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6135646"/>
                  </a:ext>
                </a:extLst>
              </a:tr>
            </a:tbl>
          </a:graphicData>
        </a:graphic>
      </p:graphicFrame>
      <p:sp>
        <p:nvSpPr>
          <p:cNvPr id="23" name="TextBox 22">
            <a:extLst>
              <a:ext uri="{FF2B5EF4-FFF2-40B4-BE49-F238E27FC236}">
                <a16:creationId xmlns:a16="http://schemas.microsoft.com/office/drawing/2014/main" id="{68B4D8EF-3830-46F1-906E-D253C1F71F53}"/>
              </a:ext>
            </a:extLst>
          </p:cNvPr>
          <p:cNvSpPr txBox="1"/>
          <p:nvPr/>
        </p:nvSpPr>
        <p:spPr>
          <a:xfrm>
            <a:off x="584200" y="6271814"/>
            <a:ext cx="10039169" cy="200055"/>
          </a:xfrm>
          <a:prstGeom prst="rect">
            <a:avLst/>
          </a:prstGeom>
          <a:noFill/>
        </p:spPr>
        <p:txBody>
          <a:bodyPr wrap="square" lIns="0" tIns="45720" rIns="91440" bIns="45720" rtlCol="0">
            <a:spAutoFit/>
          </a:bodyPr>
          <a:lstStyle/>
          <a:p>
            <a:pPr marL="0" marR="0" lvl="0" indent="0" algn="l" defTabSz="8961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Find lifecycle support deadlines at: </a:t>
            </a:r>
            <a:r>
              <a:rPr kumimoji="0" lang="en-US" sz="700" b="0" i="0" u="none" strike="noStrike" kern="1200" cap="none" spc="0" normalizeH="0" baseline="0" noProof="0" dirty="0">
                <a:ln>
                  <a:noFill/>
                </a:ln>
                <a:gradFill>
                  <a:gsLst>
                    <a:gs pos="1250">
                      <a:srgbClr val="0078D4"/>
                    </a:gs>
                    <a:gs pos="100000">
                      <a:srgbClr val="0078D4"/>
                    </a:gs>
                  </a:gsLst>
                  <a:lin ang="5400000" scaled="0"/>
                </a:gradFill>
                <a:effectLst/>
                <a:uLnTx/>
                <a:uFillTx/>
                <a:latin typeface="Segoe UI"/>
                <a:ea typeface="MS PGothic" panose="020B0600070205080204" pitchFamily="34" charset="-128"/>
                <a:cs typeface="+mn-cs"/>
                <a:hlinkClick r:id="rId4">
                  <a:extLst>
                    <a:ext uri="{A12FA001-AC4F-418D-AE19-62706E023703}">
                      <ahyp:hlinkClr xmlns:ahyp="http://schemas.microsoft.com/office/drawing/2018/hyperlinkcolor" val="tx"/>
                    </a:ext>
                  </a:extLst>
                </a:hlinkClick>
              </a:rPr>
              <a:t>support.microsoft.com/lifecycle</a:t>
            </a:r>
            <a:r>
              <a:rPr kumimoji="0" lang="en-US" sz="700" b="0" i="0" u="none" strike="noStrike" kern="1200" cap="none" spc="0" normalizeH="0" baseline="0" noProof="0" dirty="0">
                <a:ln>
                  <a:noFill/>
                </a:ln>
                <a:gradFill>
                  <a:gsLst>
                    <a:gs pos="1250">
                      <a:srgbClr val="0078D4"/>
                    </a:gs>
                    <a:gs pos="100000">
                      <a:srgbClr val="0078D4"/>
                    </a:gs>
                  </a:gsLst>
                  <a:lin ang="5400000" scaled="0"/>
                </a:gradFill>
                <a:effectLst/>
                <a:uLnTx/>
                <a:uFillTx/>
                <a:latin typeface="Segoe UI"/>
                <a:ea typeface="MS PGothic" panose="020B0600070205080204" pitchFamily="34" charset="-128"/>
                <a:cs typeface="+mn-cs"/>
              </a:rPr>
              <a:t> </a:t>
            </a:r>
          </a:p>
        </p:txBody>
      </p:sp>
    </p:spTree>
    <p:extLst>
      <p:ext uri="{BB962C8B-B14F-4D97-AF65-F5344CB8AC3E}">
        <p14:creationId xmlns:p14="http://schemas.microsoft.com/office/powerpoint/2010/main" val="6548532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p:cNvPr>
          <p:cNvSpPr/>
          <p:nvPr/>
        </p:nvSpPr>
        <p:spPr bwMode="auto">
          <a:xfrm>
            <a:off x="1328998" y="1827148"/>
            <a:ext cx="2034391" cy="1175971"/>
          </a:xfrm>
          <a:prstGeom prst="rect">
            <a:avLst/>
          </a:prstGeom>
          <a:noFill/>
          <a:ln w="9525" cap="flat" cmpd="sng" algn="ctr">
            <a:noFill/>
            <a:prstDash val="solid"/>
            <a:headEnd type="none" w="med" len="med"/>
            <a:tailEnd type="none" w="med" len="med"/>
          </a:ln>
          <a:effectLst/>
        </p:spPr>
        <p:txBody>
          <a:bodyPr wrap="square" lIns="179234" tIns="143387" rIns="179234" bIns="143387">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dirty="0">
                <a:ln w="3175">
                  <a:noFill/>
                </a:ln>
                <a:solidFill>
                  <a:srgbClr val="3AC900"/>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4.2B</a:t>
            </a:r>
            <a:br>
              <a:rPr kumimoji="0" lang="en-US" sz="3200" b="1" i="0" u="none" strike="noStrike" kern="1200" cap="none" spc="-100" normalizeH="0" baseline="0" noProof="0" dirty="0">
                <a:ln w="3175">
                  <a:noFill/>
                </a:ln>
                <a:solidFill>
                  <a:srgbClr val="0D0D0D"/>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600" b="0" i="0" u="none" strike="noStrike" kern="1200" cap="none" spc="0" normalizeH="0" baseline="0" noProof="0" dirty="0">
                <a:ln>
                  <a:noFill/>
                </a:ln>
                <a:gradFill>
                  <a:gsLst>
                    <a:gs pos="0">
                      <a:srgbClr val="0D0D0D"/>
                    </a:gs>
                    <a:gs pos="100000">
                      <a:srgbClr val="0D0D0D"/>
                    </a:gs>
                  </a:gsLst>
                  <a:lin ang="0" scaled="0"/>
                </a:gradFill>
                <a:effectLst/>
                <a:uLnTx/>
                <a:uFillTx/>
                <a:latin typeface="Segoe UI"/>
                <a:ea typeface="MS PGothic" panose="020B0600070205080204" pitchFamily="34" charset="-128"/>
                <a:cs typeface="Segoe UI Semilight" panose="020B0402040204020203" pitchFamily="34" charset="0"/>
              </a:rPr>
              <a:t>records stolen by hackers in 2016</a:t>
            </a:r>
            <a:endParaRPr kumimoji="0" lang="en-US" sz="1400" b="0" i="0" u="none" strike="noStrike" kern="1200" cap="none" spc="0" normalizeH="0" baseline="0" noProof="0" dirty="0">
              <a:ln>
                <a:noFill/>
              </a:ln>
              <a:gradFill>
                <a:gsLst>
                  <a:gs pos="0">
                    <a:srgbClr val="0D0D0D"/>
                  </a:gs>
                  <a:gs pos="100000">
                    <a:srgbClr val="0D0D0D"/>
                  </a:gs>
                </a:gsLst>
                <a:lin ang="0" scaled="0"/>
              </a:gradFill>
              <a:effectLst/>
              <a:uLnTx/>
              <a:uFillTx/>
              <a:latin typeface="Segoe UI"/>
              <a:ea typeface="MS PGothic" panose="020B0600070205080204" pitchFamily="34" charset="-128"/>
              <a:cs typeface="Segoe UI Semilight" panose="020B0402040204020203" pitchFamily="34" charset="0"/>
            </a:endParaRPr>
          </a:p>
        </p:txBody>
      </p:sp>
      <p:sp>
        <p:nvSpPr>
          <p:cNvPr id="80" name="Rectangle 79">
            <a:extLst/>
          </p:cNvPr>
          <p:cNvSpPr/>
          <p:nvPr/>
        </p:nvSpPr>
        <p:spPr bwMode="auto">
          <a:xfrm>
            <a:off x="4983518" y="1827148"/>
            <a:ext cx="2034391" cy="1397570"/>
          </a:xfrm>
          <a:prstGeom prst="rect">
            <a:avLst/>
          </a:prstGeom>
          <a:noFill/>
          <a:ln w="9525" cap="flat" cmpd="sng" algn="ctr">
            <a:noFill/>
            <a:prstDash val="solid"/>
            <a:headEnd type="none" w="med" len="med"/>
            <a:tailEnd type="none" w="med" len="med"/>
          </a:ln>
          <a:effectLst/>
        </p:spPr>
        <p:txBody>
          <a:bodyPr wrap="square" lIns="179234" tIns="143387" rIns="179234" bIns="143387">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dirty="0">
                <a:ln w="3175">
                  <a:noFill/>
                </a:ln>
                <a:solidFill>
                  <a:srgbClr val="3AC900"/>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20%</a:t>
            </a:r>
            <a:br>
              <a:rPr kumimoji="0" lang="en-US" sz="3200" b="1" i="0" u="none" strike="noStrike" kern="1200" cap="none" spc="-100" normalizeH="0" baseline="0" noProof="0" dirty="0">
                <a:ln w="3175">
                  <a:noFill/>
                </a:ln>
                <a:solidFill>
                  <a:srgbClr val="0D0D0D"/>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600" b="0" i="0" u="none" strike="noStrike" kern="1200" cap="none" spc="0" normalizeH="0" baseline="0" noProof="0" dirty="0">
                <a:ln>
                  <a:noFill/>
                </a:ln>
                <a:gradFill>
                  <a:gsLst>
                    <a:gs pos="0">
                      <a:srgbClr val="0D0D0D"/>
                    </a:gs>
                    <a:gs pos="100000">
                      <a:srgbClr val="0D0D0D"/>
                    </a:gs>
                  </a:gsLst>
                  <a:lin ang="0" scaled="0"/>
                </a:gradFill>
                <a:effectLst/>
                <a:uLnTx/>
                <a:uFillTx/>
                <a:latin typeface="Segoe UI"/>
                <a:ea typeface="MS PGothic" panose="020B0600070205080204" pitchFamily="34" charset="-128"/>
                <a:cs typeface="Segoe UI Semilight" panose="020B0402040204020203" pitchFamily="34" charset="0"/>
              </a:rPr>
              <a:t>of organizations lose customers during an attack</a:t>
            </a:r>
          </a:p>
        </p:txBody>
      </p:sp>
      <p:sp>
        <p:nvSpPr>
          <p:cNvPr id="4" name="Title 3">
            <a:extLst>
              <a:ext uri="{FF2B5EF4-FFF2-40B4-BE49-F238E27FC236}">
                <a16:creationId xmlns:a16="http://schemas.microsoft.com/office/drawing/2014/main" id="{2D13E471-14DE-4FBA-B313-2F75C9F93583}"/>
              </a:ext>
            </a:extLst>
          </p:cNvPr>
          <p:cNvSpPr>
            <a:spLocks noGrp="1"/>
          </p:cNvSpPr>
          <p:nvPr>
            <p:ph type="title"/>
          </p:nvPr>
        </p:nvSpPr>
        <p:spPr/>
        <p:txBody>
          <a:bodyPr/>
          <a:lstStyle/>
          <a:p>
            <a:r>
              <a:rPr lang="en-US"/>
              <a:t>Security updates are mission critical in today’s world</a:t>
            </a:r>
          </a:p>
        </p:txBody>
      </p:sp>
      <p:sp>
        <p:nvSpPr>
          <p:cNvPr id="78" name="Text Placeholder 4">
            <a:extLst>
              <a:ext uri="{FF2B5EF4-FFF2-40B4-BE49-F238E27FC236}">
                <a16:creationId xmlns:a16="http://schemas.microsoft.com/office/drawing/2014/main" id="{FF6B2D79-ED12-4B95-8692-04F731D529E2}"/>
              </a:ext>
            </a:extLst>
          </p:cNvPr>
          <p:cNvSpPr txBox="1">
            <a:spLocks/>
          </p:cNvSpPr>
          <p:nvPr/>
        </p:nvSpPr>
        <p:spPr bwMode="auto">
          <a:xfrm>
            <a:off x="3592194" y="4858150"/>
            <a:ext cx="7719759" cy="313932"/>
          </a:xfrm>
          <a:prstGeom prst="rect">
            <a:avLst/>
          </a:prstGeom>
        </p:spPr>
        <p:txBody>
          <a:bodyPr vert="horz" wrap="square" lIns="146304" tIns="0" rIns="146304" bIns="91440" numCol="1" rtlCol="0" anchor="t" anchorCtr="0" compatLnSpc="1">
            <a:prstTxWarp prst="textNoShape">
              <a:avLst/>
            </a:prstTxWarp>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36145" marR="0" lvl="0" indent="-336145" algn="ctr" defTabSz="914367" rtl="0" eaLnBrk="1" fontAlgn="auto" latinLnBrk="0" hangingPunct="1">
              <a:lnSpc>
                <a:spcPct val="90000"/>
              </a:lnSpc>
              <a:spcBef>
                <a:spcPct val="20000"/>
              </a:spcBef>
              <a:spcAft>
                <a:spcPts val="0"/>
              </a:spcAft>
              <a:buClrTx/>
              <a:buSzPct val="90000"/>
              <a:buFont typeface="Arial" charset="0"/>
              <a:buNone/>
              <a:tabLst/>
              <a:defRPr/>
            </a:pPr>
            <a:r>
              <a:rPr kumimoji="0" lang="en-US" sz="1600" b="1" i="0" u="none" strike="noStrike" kern="0" cap="none" spc="100" normalizeH="0" baseline="0" noProof="0" dirty="0">
                <a:ln>
                  <a:noFill/>
                </a:ln>
                <a:gradFill>
                  <a:gsLst>
                    <a:gs pos="0">
                      <a:srgbClr val="0D0D0D"/>
                    </a:gs>
                    <a:gs pos="100000">
                      <a:srgbClr val="0D0D0D"/>
                    </a:gs>
                  </a:gsLst>
                  <a:lin ang="0" scaled="0"/>
                </a:gradFill>
                <a:effectLst/>
                <a:uLnTx/>
                <a:uFillTx/>
                <a:latin typeface="Segoe UI Semibold" charset="0"/>
                <a:ea typeface="+mn-ea"/>
                <a:cs typeface="Segoe UI Semibold" charset="0"/>
              </a:rPr>
              <a:t>Other regulations for protecting data</a:t>
            </a:r>
          </a:p>
        </p:txBody>
      </p:sp>
      <p:sp>
        <p:nvSpPr>
          <p:cNvPr id="92" name="Text Placeholder 4">
            <a:extLst>
              <a:ext uri="{FF2B5EF4-FFF2-40B4-BE49-F238E27FC236}">
                <a16:creationId xmlns:a16="http://schemas.microsoft.com/office/drawing/2014/main" id="{2982FA09-2676-45B4-9A99-8B172DFB3998}"/>
              </a:ext>
            </a:extLst>
          </p:cNvPr>
          <p:cNvSpPr txBox="1">
            <a:spLocks/>
          </p:cNvSpPr>
          <p:nvPr/>
        </p:nvSpPr>
        <p:spPr bwMode="auto">
          <a:xfrm>
            <a:off x="631374" y="4858150"/>
            <a:ext cx="2623842" cy="612796"/>
          </a:xfrm>
          <a:prstGeom prst="rect">
            <a:avLst/>
          </a:prstGeom>
        </p:spPr>
        <p:txBody>
          <a:bodyPr vert="horz" wrap="square" lIns="146304" tIns="0" rIns="146304" bIns="91440" numCol="1" rtlCol="0" anchor="t" anchorCtr="0" compatLnSpc="1">
            <a:prstTxWarp prst="textNoShape">
              <a:avLst/>
            </a:prstTxWarp>
            <a:spAutoFit/>
          </a:bodyPr>
          <a:lstStyle>
            <a:lvl1pPr marL="0" indent="0" algn="l" defTabSz="912813" rtl="0" eaLnBrk="0" fontAlgn="base" hangingPunct="0">
              <a:lnSpc>
                <a:spcPct val="90000"/>
              </a:lnSpc>
              <a:spcBef>
                <a:spcPct val="20000"/>
              </a:spcBef>
              <a:spcAft>
                <a:spcPct val="0"/>
              </a:spcAft>
              <a:buSzPct val="90000"/>
              <a:buFont typeface="Arial" panose="020B0604020202020204" pitchFamily="34" charset="0"/>
              <a:buNone/>
              <a:defRPr sz="3200" kern="1200">
                <a:solidFill>
                  <a:schemeClr val="tx1"/>
                </a:solidFill>
                <a:latin typeface="+mj-lt"/>
                <a:ea typeface="MS PGothic" panose="020B0600070205080204" pitchFamily="34" charset="-128"/>
                <a:cs typeface="MS PGothic" charset="0"/>
              </a:defRPr>
            </a:lvl1pPr>
            <a:lvl2pPr marL="0" indent="0" algn="l" defTabSz="912813" rtl="0" eaLnBrk="0" fontAlgn="base" hangingPunct="0">
              <a:lnSpc>
                <a:spcPct val="90000"/>
              </a:lnSpc>
              <a:spcBef>
                <a:spcPts val="0"/>
              </a:spcBef>
              <a:spcAft>
                <a:spcPts val="686"/>
              </a:spcAft>
              <a:buSzPct val="90000"/>
              <a:buFontTx/>
              <a:buNone/>
              <a:defRPr sz="1961" kern="1200">
                <a:solidFill>
                  <a:schemeClr val="tx2"/>
                </a:solidFill>
                <a:latin typeface="+mj-lt"/>
                <a:ea typeface="MS PGothic" panose="020B0600070205080204" pitchFamily="34" charset="-128"/>
                <a:cs typeface="MS PGothic" charset="0"/>
              </a:defRPr>
            </a:lvl2pPr>
            <a:lvl3pPr marL="223968" indent="0" algn="l" defTabSz="912813" rtl="0" eaLnBrk="0" fontAlgn="base" hangingPunct="0">
              <a:lnSpc>
                <a:spcPct val="90000"/>
              </a:lnSpc>
              <a:spcBef>
                <a:spcPts val="0"/>
              </a:spcBef>
              <a:spcAft>
                <a:spcPts val="686"/>
              </a:spcAft>
              <a:buSzPct val="90000"/>
              <a:buFont typeface="Arial" panose="020B0604020202020204" pitchFamily="34" charset="0"/>
              <a:buNone/>
              <a:defRPr kern="1200">
                <a:gradFill>
                  <a:gsLst>
                    <a:gs pos="1250">
                      <a:schemeClr val="tx1"/>
                    </a:gs>
                    <a:gs pos="100000">
                      <a:schemeClr val="tx1"/>
                    </a:gs>
                  </a:gsLst>
                  <a:lin ang="5400000" scaled="0"/>
                </a:gradFill>
                <a:latin typeface="+mn-lt"/>
                <a:ea typeface="MS PGothic" panose="020B0600070205080204" pitchFamily="34" charset="-128"/>
                <a:cs typeface="MS PGothic" charset="0"/>
              </a:defRPr>
            </a:lvl3pPr>
            <a:lvl4pPr marL="447935" indent="0" algn="l" defTabSz="912813" rtl="0" eaLnBrk="0" fontAlgn="base" hangingPunct="0">
              <a:lnSpc>
                <a:spcPct val="90000"/>
              </a:lnSpc>
              <a:spcBef>
                <a:spcPts val="0"/>
              </a:spcBef>
              <a:spcAft>
                <a:spcPts val="686"/>
              </a:spcAft>
              <a:buSzPct val="90000"/>
              <a:buFont typeface="Arial" panose="020B0604020202020204" pitchFamily="34" charset="0"/>
              <a:buNone/>
              <a:defRPr sz="1600" kern="1200">
                <a:gradFill>
                  <a:gsLst>
                    <a:gs pos="1250">
                      <a:schemeClr val="tx1"/>
                    </a:gs>
                    <a:gs pos="100000">
                      <a:schemeClr val="tx1"/>
                    </a:gs>
                  </a:gsLst>
                  <a:lin ang="5400000" scaled="0"/>
                </a:gradFill>
                <a:latin typeface="+mn-lt"/>
                <a:ea typeface="MS PGothic" panose="020B0600070205080204" pitchFamily="34" charset="-128"/>
                <a:cs typeface="MS PGothic" charset="0"/>
              </a:defRPr>
            </a:lvl4pPr>
            <a:lvl5pPr marL="671903" indent="0" algn="l" defTabSz="912813" rtl="0" eaLnBrk="0" fontAlgn="base" hangingPunct="0">
              <a:lnSpc>
                <a:spcPct val="90000"/>
              </a:lnSpc>
              <a:spcBef>
                <a:spcPts val="0"/>
              </a:spcBef>
              <a:spcAft>
                <a:spcPts val="686"/>
              </a:spcAft>
              <a:buSzPct val="90000"/>
              <a:buFont typeface="Arial" panose="020B0604020202020204" pitchFamily="34" charset="0"/>
              <a:buNone/>
              <a:defRPr sz="1600" kern="1200">
                <a:gradFill>
                  <a:gsLst>
                    <a:gs pos="1250">
                      <a:schemeClr val="tx1"/>
                    </a:gs>
                    <a:gs pos="100000">
                      <a:schemeClr val="tx1"/>
                    </a:gs>
                  </a:gsLst>
                  <a:lin ang="5400000" scaled="0"/>
                </a:gradFill>
                <a:latin typeface="+mn-lt"/>
                <a:ea typeface="MS PGothic" panose="020B0600070205080204" pitchFamily="34" charset="-128"/>
                <a:cs typeface="MS PGothic" charset="0"/>
              </a:defRPr>
            </a:lvl5pPr>
            <a:lvl6pPr marL="2513061"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69982"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6902"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3823" indent="-228460" algn="l" defTabSz="913841"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2813" rtl="0" eaLnBrk="1" fontAlgn="base" latinLnBrk="0" hangingPunct="1">
              <a:lnSpc>
                <a:spcPct val="110000"/>
              </a:lnSpc>
              <a:spcBef>
                <a:spcPct val="20000"/>
              </a:spcBef>
              <a:spcAft>
                <a:spcPct val="0"/>
              </a:spcAft>
              <a:buClrTx/>
              <a:buSzPct val="90000"/>
              <a:buFont typeface="Arial" charset="0"/>
              <a:buNone/>
              <a:tabLst/>
              <a:defRPr/>
            </a:pPr>
            <a:r>
              <a:rPr kumimoji="0" lang="en-US" sz="1600" b="1" i="0" u="none" strike="noStrike" kern="0" cap="none" spc="100" normalizeH="0" baseline="0" noProof="0" dirty="0">
                <a:ln>
                  <a:noFill/>
                </a:ln>
                <a:gradFill>
                  <a:gsLst>
                    <a:gs pos="0">
                      <a:srgbClr val="0D0D0D"/>
                    </a:gs>
                    <a:gs pos="100000">
                      <a:srgbClr val="0D0D0D"/>
                    </a:gs>
                  </a:gsLst>
                  <a:lin ang="0" scaled="0"/>
                </a:gradFill>
                <a:effectLst/>
                <a:uLnTx/>
                <a:uFillTx/>
                <a:latin typeface="Segoe UI Semibold" charset="0"/>
                <a:ea typeface="MS PGothic" panose="020B0600070205080204" pitchFamily="34" charset="-128"/>
                <a:cs typeface="Segoe UI Semibold" charset="0"/>
              </a:rPr>
              <a:t>New requirements</a:t>
            </a:r>
            <a:br>
              <a:rPr kumimoji="0" lang="en-US" sz="1600" b="1" i="0" u="none" strike="noStrike" kern="0" cap="none" spc="100" normalizeH="0" baseline="0" noProof="0" dirty="0">
                <a:ln>
                  <a:noFill/>
                </a:ln>
                <a:gradFill>
                  <a:gsLst>
                    <a:gs pos="0">
                      <a:srgbClr val="0D0D0D"/>
                    </a:gs>
                    <a:gs pos="100000">
                      <a:srgbClr val="0D0D0D"/>
                    </a:gs>
                  </a:gsLst>
                  <a:lin ang="0" scaled="0"/>
                </a:gradFill>
                <a:effectLst/>
                <a:uLnTx/>
                <a:uFillTx/>
                <a:latin typeface="Segoe UI Semibold" charset="0"/>
                <a:ea typeface="MS PGothic" panose="020B0600070205080204" pitchFamily="34" charset="-128"/>
                <a:cs typeface="Segoe UI Semibold" charset="0"/>
              </a:rPr>
            </a:br>
            <a:r>
              <a:rPr kumimoji="0" lang="en-US" sz="1600" b="1" i="0" u="none" strike="noStrike" kern="0" cap="none" spc="100" normalizeH="0" baseline="0" noProof="0" dirty="0">
                <a:ln>
                  <a:noFill/>
                </a:ln>
                <a:gradFill>
                  <a:gsLst>
                    <a:gs pos="0">
                      <a:srgbClr val="0D0D0D"/>
                    </a:gs>
                    <a:gs pos="100000">
                      <a:srgbClr val="0D0D0D"/>
                    </a:gs>
                  </a:gsLst>
                  <a:lin ang="0" scaled="0"/>
                </a:gradFill>
                <a:effectLst/>
                <a:uLnTx/>
                <a:uFillTx/>
                <a:latin typeface="Segoe UI Semibold" charset="0"/>
                <a:ea typeface="MS PGothic" panose="020B0600070205080204" pitchFamily="34" charset="-128"/>
                <a:cs typeface="Segoe UI Semibold" charset="0"/>
              </a:rPr>
              <a:t>May 25, 2018</a:t>
            </a:r>
          </a:p>
        </p:txBody>
      </p:sp>
      <p:grpSp>
        <p:nvGrpSpPr>
          <p:cNvPr id="10" name="Group 9">
            <a:extLst>
              <a:ext uri="{FF2B5EF4-FFF2-40B4-BE49-F238E27FC236}">
                <a16:creationId xmlns:a16="http://schemas.microsoft.com/office/drawing/2014/main" id="{E172FB3F-8039-E349-AAF0-E1100CA982F8}"/>
              </a:ext>
            </a:extLst>
          </p:cNvPr>
          <p:cNvGrpSpPr/>
          <p:nvPr/>
        </p:nvGrpSpPr>
        <p:grpSpPr>
          <a:xfrm>
            <a:off x="4300092" y="3971165"/>
            <a:ext cx="6303962" cy="363302"/>
            <a:chOff x="4221857" y="4065440"/>
            <a:chExt cx="6303962" cy="363302"/>
          </a:xfrm>
        </p:grpSpPr>
        <p:pic>
          <p:nvPicPr>
            <p:cNvPr id="87" name="Picture 86">
              <a:extLst>
                <a:ext uri="{FF2B5EF4-FFF2-40B4-BE49-F238E27FC236}">
                  <a16:creationId xmlns:a16="http://schemas.microsoft.com/office/drawing/2014/main" id="{3FA0F0F4-66BE-49B8-8B80-233F0CB23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68760" y="4132403"/>
              <a:ext cx="557059" cy="22937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95C6D7F3-32A7-4C6D-9D2C-37FDE2B90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532678" y="4072615"/>
              <a:ext cx="526169" cy="348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42B0858D-0571-43A8-96C0-F20392E98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283791" y="4116866"/>
              <a:ext cx="520901" cy="26045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9F04809F-17C9-4FE0-9B98-F3D870420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1857" y="4070445"/>
              <a:ext cx="417378" cy="353292"/>
            </a:xfrm>
            <a:prstGeom prst="rect">
              <a:avLst/>
            </a:prstGeom>
          </p:spPr>
        </p:pic>
        <p:pic>
          <p:nvPicPr>
            <p:cNvPr id="95" name="Picture 94">
              <a:extLst>
                <a:ext uri="{FF2B5EF4-FFF2-40B4-BE49-F238E27FC236}">
                  <a16:creationId xmlns:a16="http://schemas.microsoft.com/office/drawing/2014/main" id="{9B4911EF-6CDC-4E02-9006-D92D327AA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9248" y="4065440"/>
              <a:ext cx="438874" cy="363302"/>
            </a:xfrm>
            <a:prstGeom prst="rect">
              <a:avLst/>
            </a:prstGeom>
          </p:spPr>
        </p:pic>
        <p:pic>
          <p:nvPicPr>
            <p:cNvPr id="96" name="Picture 95">
              <a:extLst>
                <a:ext uri="{FF2B5EF4-FFF2-40B4-BE49-F238E27FC236}">
                  <a16:creationId xmlns:a16="http://schemas.microsoft.com/office/drawing/2014/main" id="{F7C36E9D-52E3-4E0D-8DBC-FBA8C960EA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3403" y="4086722"/>
              <a:ext cx="620801" cy="320739"/>
            </a:xfrm>
            <a:prstGeom prst="rect">
              <a:avLst/>
            </a:prstGeom>
          </p:spPr>
        </p:pic>
      </p:grpSp>
      <p:grpSp>
        <p:nvGrpSpPr>
          <p:cNvPr id="100" name="Group 99">
            <a:extLst>
              <a:ext uri="{FF2B5EF4-FFF2-40B4-BE49-F238E27FC236}">
                <a16:creationId xmlns:a16="http://schemas.microsoft.com/office/drawing/2014/main" id="{BADDD85B-CC54-8145-96F6-A4574E9B594D}"/>
              </a:ext>
            </a:extLst>
          </p:cNvPr>
          <p:cNvGrpSpPr/>
          <p:nvPr/>
        </p:nvGrpSpPr>
        <p:grpSpPr>
          <a:xfrm>
            <a:off x="1448358" y="3822677"/>
            <a:ext cx="893561" cy="880905"/>
            <a:chOff x="1249018" y="3835167"/>
            <a:chExt cx="1046782" cy="1031956"/>
          </a:xfrm>
        </p:grpSpPr>
        <p:sp>
          <p:nvSpPr>
            <p:cNvPr id="101" name="5-Point Star 100">
              <a:extLst>
                <a:ext uri="{FF2B5EF4-FFF2-40B4-BE49-F238E27FC236}">
                  <a16:creationId xmlns:a16="http://schemas.microsoft.com/office/drawing/2014/main" id="{807ECA46-936B-A441-BFE8-6FC78AAFE47E}"/>
                </a:ext>
              </a:extLst>
            </p:cNvPr>
            <p:cNvSpPr/>
            <p:nvPr/>
          </p:nvSpPr>
          <p:spPr bwMode="auto">
            <a:xfrm>
              <a:off x="1474849" y="3892135"/>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5-Point Star 101">
              <a:extLst>
                <a:ext uri="{FF2B5EF4-FFF2-40B4-BE49-F238E27FC236}">
                  <a16:creationId xmlns:a16="http://schemas.microsoft.com/office/drawing/2014/main" id="{B59E67C8-A936-4742-8913-317781E5B213}"/>
                </a:ext>
              </a:extLst>
            </p:cNvPr>
            <p:cNvSpPr/>
            <p:nvPr/>
          </p:nvSpPr>
          <p:spPr bwMode="auto">
            <a:xfrm>
              <a:off x="1916142" y="3892135"/>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5-Point Star 102">
              <a:extLst>
                <a:ext uri="{FF2B5EF4-FFF2-40B4-BE49-F238E27FC236}">
                  <a16:creationId xmlns:a16="http://schemas.microsoft.com/office/drawing/2014/main" id="{9CF93037-9B87-444B-ABF3-0DB76099AC59}"/>
                </a:ext>
              </a:extLst>
            </p:cNvPr>
            <p:cNvSpPr/>
            <p:nvPr/>
          </p:nvSpPr>
          <p:spPr bwMode="auto">
            <a:xfrm>
              <a:off x="1479398" y="4664692"/>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5-Point Star 103">
              <a:extLst>
                <a:ext uri="{FF2B5EF4-FFF2-40B4-BE49-F238E27FC236}">
                  <a16:creationId xmlns:a16="http://schemas.microsoft.com/office/drawing/2014/main" id="{A36EBF67-97F2-5045-AA81-D0C82D21AEFA}"/>
                </a:ext>
              </a:extLst>
            </p:cNvPr>
            <p:cNvSpPr/>
            <p:nvPr/>
          </p:nvSpPr>
          <p:spPr bwMode="auto">
            <a:xfrm>
              <a:off x="1925240" y="466014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5-Point Star 104">
              <a:extLst>
                <a:ext uri="{FF2B5EF4-FFF2-40B4-BE49-F238E27FC236}">
                  <a16:creationId xmlns:a16="http://schemas.microsoft.com/office/drawing/2014/main" id="{5F9CBC0E-9612-2C43-943D-3F9FE74311A3}"/>
                </a:ext>
              </a:extLst>
            </p:cNvPr>
            <p:cNvSpPr/>
            <p:nvPr/>
          </p:nvSpPr>
          <p:spPr bwMode="auto">
            <a:xfrm>
              <a:off x="1305063" y="4051256"/>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 name="5-Point Star 105">
              <a:extLst>
                <a:ext uri="{FF2B5EF4-FFF2-40B4-BE49-F238E27FC236}">
                  <a16:creationId xmlns:a16="http://schemas.microsoft.com/office/drawing/2014/main" id="{12FCF5F9-967C-EB45-B866-60B76389E411}"/>
                </a:ext>
              </a:extLst>
            </p:cNvPr>
            <p:cNvSpPr/>
            <p:nvPr/>
          </p:nvSpPr>
          <p:spPr bwMode="auto">
            <a:xfrm>
              <a:off x="2084361" y="4051256"/>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7" name="5-Point Star 106">
              <a:extLst>
                <a:ext uri="{FF2B5EF4-FFF2-40B4-BE49-F238E27FC236}">
                  <a16:creationId xmlns:a16="http://schemas.microsoft.com/office/drawing/2014/main" id="{99CD8749-C55C-A048-8C53-CE959850EE83}"/>
                </a:ext>
              </a:extLst>
            </p:cNvPr>
            <p:cNvSpPr/>
            <p:nvPr/>
          </p:nvSpPr>
          <p:spPr bwMode="auto">
            <a:xfrm>
              <a:off x="1305063" y="449889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8" name="5-Point Star 107">
              <a:extLst>
                <a:ext uri="{FF2B5EF4-FFF2-40B4-BE49-F238E27FC236}">
                  <a16:creationId xmlns:a16="http://schemas.microsoft.com/office/drawing/2014/main" id="{FB5E700E-0E6A-C040-A390-619841A99553}"/>
                </a:ext>
              </a:extLst>
            </p:cNvPr>
            <p:cNvSpPr/>
            <p:nvPr/>
          </p:nvSpPr>
          <p:spPr bwMode="auto">
            <a:xfrm>
              <a:off x="2084361" y="4498893"/>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5-Point Star 108">
              <a:extLst>
                <a:ext uri="{FF2B5EF4-FFF2-40B4-BE49-F238E27FC236}">
                  <a16:creationId xmlns:a16="http://schemas.microsoft.com/office/drawing/2014/main" id="{6C03A739-CD35-2645-B8C0-6FC7AD1261AF}"/>
                </a:ext>
              </a:extLst>
            </p:cNvPr>
            <p:cNvSpPr/>
            <p:nvPr/>
          </p:nvSpPr>
          <p:spPr bwMode="auto">
            <a:xfrm>
              <a:off x="1252747" y="42829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5-Point Star 109">
              <a:extLst>
                <a:ext uri="{FF2B5EF4-FFF2-40B4-BE49-F238E27FC236}">
                  <a16:creationId xmlns:a16="http://schemas.microsoft.com/office/drawing/2014/main" id="{9A014EB2-6A3F-1144-9F72-0D14A195B7C4}"/>
                </a:ext>
              </a:extLst>
            </p:cNvPr>
            <p:cNvSpPr/>
            <p:nvPr/>
          </p:nvSpPr>
          <p:spPr bwMode="auto">
            <a:xfrm>
              <a:off x="2145777" y="42829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5-Point Star 110">
              <a:extLst>
                <a:ext uri="{FF2B5EF4-FFF2-40B4-BE49-F238E27FC236}">
                  <a16:creationId xmlns:a16="http://schemas.microsoft.com/office/drawing/2014/main" id="{186D605F-E676-784D-A88E-5BDCD9DE65CF}"/>
                </a:ext>
              </a:extLst>
            </p:cNvPr>
            <p:cNvSpPr/>
            <p:nvPr/>
          </p:nvSpPr>
          <p:spPr bwMode="auto">
            <a:xfrm>
              <a:off x="1695495" y="3835167"/>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5-Point Star 111">
              <a:extLst>
                <a:ext uri="{FF2B5EF4-FFF2-40B4-BE49-F238E27FC236}">
                  <a16:creationId xmlns:a16="http://schemas.microsoft.com/office/drawing/2014/main" id="{31C745B2-CEA1-3346-A299-2078308275A3}"/>
                </a:ext>
              </a:extLst>
            </p:cNvPr>
            <p:cNvSpPr/>
            <p:nvPr/>
          </p:nvSpPr>
          <p:spPr bwMode="auto">
            <a:xfrm>
              <a:off x="1695494" y="4717100"/>
              <a:ext cx="150023" cy="150023"/>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TextBox 112">
              <a:extLst>
                <a:ext uri="{FF2B5EF4-FFF2-40B4-BE49-F238E27FC236}">
                  <a16:creationId xmlns:a16="http://schemas.microsoft.com/office/drawing/2014/main" id="{25C0575C-D733-9147-8B98-81BE02864987}"/>
                </a:ext>
              </a:extLst>
            </p:cNvPr>
            <p:cNvSpPr txBox="1"/>
            <p:nvPr/>
          </p:nvSpPr>
          <p:spPr>
            <a:xfrm>
              <a:off x="1249018" y="4099445"/>
              <a:ext cx="1042971" cy="573278"/>
            </a:xfrm>
            <a:prstGeom prst="rect">
              <a:avLst/>
            </a:prstGeom>
            <a:noFill/>
          </p:spPr>
          <p:txBody>
            <a:bodyPr wrap="non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100" normalizeH="0" baseline="0" noProof="0">
                  <a:ln>
                    <a:noFill/>
                  </a:ln>
                  <a:gradFill>
                    <a:gsLst>
                      <a:gs pos="0">
                        <a:srgbClr val="0D0D0D"/>
                      </a:gs>
                      <a:gs pos="100000">
                        <a:srgbClr val="0D0D0D"/>
                      </a:gs>
                    </a:gsLst>
                    <a:lin ang="0" scaled="0"/>
                  </a:gradFill>
                  <a:effectLst/>
                  <a:uLnTx/>
                  <a:uFillTx/>
                  <a:latin typeface="Segoe UI Semibold" panose="020B0502040204020203" pitchFamily="34" charset="0"/>
                  <a:ea typeface="MS PGothic" panose="020B0600070205080204" pitchFamily="34" charset="-128"/>
                  <a:cs typeface="Segoe UI Semibold" panose="020B0502040204020203" pitchFamily="34" charset="0"/>
                </a:rPr>
                <a:t>GDPR</a:t>
              </a:r>
            </a:p>
          </p:txBody>
        </p:sp>
      </p:grpSp>
      <p:grpSp>
        <p:nvGrpSpPr>
          <p:cNvPr id="6" name="Group 5">
            <a:extLst>
              <a:ext uri="{FF2B5EF4-FFF2-40B4-BE49-F238E27FC236}">
                <a16:creationId xmlns:a16="http://schemas.microsoft.com/office/drawing/2014/main" id="{6BDAC720-5529-E749-A951-5BA89B09B50E}"/>
              </a:ext>
            </a:extLst>
          </p:cNvPr>
          <p:cNvGrpSpPr/>
          <p:nvPr/>
        </p:nvGrpSpPr>
        <p:grpSpPr>
          <a:xfrm>
            <a:off x="580601" y="2135767"/>
            <a:ext cx="748397" cy="697233"/>
            <a:chOff x="805857" y="2131159"/>
            <a:chExt cx="748397" cy="697233"/>
          </a:xfrm>
          <a:solidFill>
            <a:schemeClr val="bg1"/>
          </a:solidFill>
        </p:grpSpPr>
        <p:grpSp>
          <p:nvGrpSpPr>
            <p:cNvPr id="115" name="Group 114">
              <a:extLst>
                <a:ext uri="{FF2B5EF4-FFF2-40B4-BE49-F238E27FC236}">
                  <a16:creationId xmlns:a16="http://schemas.microsoft.com/office/drawing/2014/main" id="{9D3D78C7-E6CA-F646-BD2E-C493DE68FE1A}"/>
                </a:ext>
              </a:extLst>
            </p:cNvPr>
            <p:cNvGrpSpPr/>
            <p:nvPr/>
          </p:nvGrpSpPr>
          <p:grpSpPr>
            <a:xfrm>
              <a:off x="805857" y="2131159"/>
              <a:ext cx="469481" cy="618214"/>
              <a:chOff x="6429593" y="1799378"/>
              <a:chExt cx="1854227" cy="2441647"/>
            </a:xfrm>
            <a:grpFill/>
          </p:grpSpPr>
          <p:sp>
            <p:nvSpPr>
              <p:cNvPr id="117" name="Freeform 5">
                <a:extLst>
                  <a:ext uri="{FF2B5EF4-FFF2-40B4-BE49-F238E27FC236}">
                    <a16:creationId xmlns:a16="http://schemas.microsoft.com/office/drawing/2014/main" id="{2F256E92-6906-C743-9FF7-CB4CB4F5EAD6}"/>
                  </a:ext>
                </a:extLst>
              </p:cNvPr>
              <p:cNvSpPr>
                <a:spLocks noEditPoints="1"/>
              </p:cNvSpPr>
              <p:nvPr/>
            </p:nvSpPr>
            <p:spPr bwMode="auto">
              <a:xfrm>
                <a:off x="6429593" y="2169277"/>
                <a:ext cx="1854227" cy="2071748"/>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S PGothic" panose="020B0600070205080204" pitchFamily="34" charset="-128"/>
                  <a:cs typeface="+mn-cs"/>
                </a:endParaRPr>
              </a:p>
            </p:txBody>
          </p:sp>
          <p:sp>
            <p:nvSpPr>
              <p:cNvPr id="118" name="Oval 5">
                <a:extLst>
                  <a:ext uri="{FF2B5EF4-FFF2-40B4-BE49-F238E27FC236}">
                    <a16:creationId xmlns:a16="http://schemas.microsoft.com/office/drawing/2014/main" id="{65752BA8-13F3-FF4A-B593-F5A49E342D76}"/>
                  </a:ext>
                </a:extLst>
              </p:cNvPr>
              <p:cNvSpPr/>
              <p:nvPr/>
            </p:nvSpPr>
            <p:spPr bwMode="auto">
              <a:xfrm>
                <a:off x="6488539" y="2169280"/>
                <a:ext cx="1736333" cy="551696"/>
              </a:xfrm>
              <a:custGeom>
                <a:avLst/>
                <a:gdLst>
                  <a:gd name="connsiteX0" fmla="*/ 0 w 932590"/>
                  <a:gd name="connsiteY0" fmla="*/ 97972 h 195943"/>
                  <a:gd name="connsiteX1" fmla="*/ 466295 w 932590"/>
                  <a:gd name="connsiteY1" fmla="*/ 0 h 195943"/>
                  <a:gd name="connsiteX2" fmla="*/ 932590 w 932590"/>
                  <a:gd name="connsiteY2" fmla="*/ 97972 h 195943"/>
                  <a:gd name="connsiteX3" fmla="*/ 466295 w 932590"/>
                  <a:gd name="connsiteY3" fmla="*/ 195944 h 195943"/>
                  <a:gd name="connsiteX4" fmla="*/ 0 w 932590"/>
                  <a:gd name="connsiteY4" fmla="*/ 97972 h 195943"/>
                  <a:gd name="connsiteX0" fmla="*/ 0 w 932590"/>
                  <a:gd name="connsiteY0" fmla="*/ 97972 h 243115"/>
                  <a:gd name="connsiteX1" fmla="*/ 466295 w 932590"/>
                  <a:gd name="connsiteY1" fmla="*/ 0 h 243115"/>
                  <a:gd name="connsiteX2" fmla="*/ 932590 w 932590"/>
                  <a:gd name="connsiteY2" fmla="*/ 97972 h 243115"/>
                  <a:gd name="connsiteX3" fmla="*/ 466295 w 932590"/>
                  <a:gd name="connsiteY3" fmla="*/ 243115 h 243115"/>
                  <a:gd name="connsiteX4" fmla="*/ 0 w 932590"/>
                  <a:gd name="connsiteY4" fmla="*/ 97972 h 24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90" h="243115">
                    <a:moveTo>
                      <a:pt x="0" y="97972"/>
                    </a:moveTo>
                    <a:cubicBezTo>
                      <a:pt x="0" y="57453"/>
                      <a:pt x="208767" y="0"/>
                      <a:pt x="466295" y="0"/>
                    </a:cubicBezTo>
                    <a:cubicBezTo>
                      <a:pt x="723823" y="0"/>
                      <a:pt x="932590" y="43864"/>
                      <a:pt x="932590" y="97972"/>
                    </a:cubicBezTo>
                    <a:cubicBezTo>
                      <a:pt x="932590" y="152080"/>
                      <a:pt x="723823" y="243115"/>
                      <a:pt x="466295" y="243115"/>
                    </a:cubicBezTo>
                    <a:cubicBezTo>
                      <a:pt x="208767" y="243115"/>
                      <a:pt x="0" y="138491"/>
                      <a:pt x="0" y="97972"/>
                    </a:cubicBez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Freeform: Shape 31">
                <a:extLst>
                  <a:ext uri="{FF2B5EF4-FFF2-40B4-BE49-F238E27FC236}">
                    <a16:creationId xmlns:a16="http://schemas.microsoft.com/office/drawing/2014/main" id="{72ECFC43-5728-934F-BCBD-F6F54B4EC91C}"/>
                  </a:ext>
                </a:extLst>
              </p:cNvPr>
              <p:cNvSpPr/>
              <p:nvPr/>
            </p:nvSpPr>
            <p:spPr bwMode="auto">
              <a:xfrm>
                <a:off x="6865118" y="1799378"/>
                <a:ext cx="983178" cy="585715"/>
              </a:xfrm>
              <a:custGeom>
                <a:avLst/>
                <a:gdLst>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205015 w 410029"/>
                  <a:gd name="connsiteY8" fmla="*/ 600186 h 707572"/>
                  <a:gd name="connsiteX9" fmla="*/ 204157 w 410029"/>
                  <a:gd name="connsiteY9" fmla="*/ 603951 h 707572"/>
                  <a:gd name="connsiteX10" fmla="*/ 119592 w 410029"/>
                  <a:gd name="connsiteY10" fmla="*/ 707572 h 707572"/>
                  <a:gd name="connsiteX11" fmla="*/ 0 w 410029"/>
                  <a:gd name="connsiteY11" fmla="*/ 353786 h 707572"/>
                  <a:gd name="connsiteX12" fmla="*/ 119592 w 410029"/>
                  <a:gd name="connsiteY12" fmla="*/ 0 h 707572"/>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205015 w 410029"/>
                  <a:gd name="connsiteY8" fmla="*/ 600186 h 707572"/>
                  <a:gd name="connsiteX9" fmla="*/ 119592 w 410029"/>
                  <a:gd name="connsiteY9" fmla="*/ 707572 h 707572"/>
                  <a:gd name="connsiteX10" fmla="*/ 0 w 410029"/>
                  <a:gd name="connsiteY10" fmla="*/ 353786 h 707572"/>
                  <a:gd name="connsiteX11" fmla="*/ 119592 w 410029"/>
                  <a:gd name="connsiteY11" fmla="*/ 0 h 707572"/>
                  <a:gd name="connsiteX0" fmla="*/ 119592 w 410029"/>
                  <a:gd name="connsiteY0" fmla="*/ 0 h 707572"/>
                  <a:gd name="connsiteX1" fmla="*/ 204157 w 410029"/>
                  <a:gd name="connsiteY1" fmla="*/ 103622 h 707572"/>
                  <a:gd name="connsiteX2" fmla="*/ 205015 w 410029"/>
                  <a:gd name="connsiteY2" fmla="*/ 107387 h 707572"/>
                  <a:gd name="connsiteX3" fmla="*/ 205873 w 410029"/>
                  <a:gd name="connsiteY3" fmla="*/ 103622 h 707572"/>
                  <a:gd name="connsiteX4" fmla="*/ 290437 w 410029"/>
                  <a:gd name="connsiteY4" fmla="*/ 0 h 707572"/>
                  <a:gd name="connsiteX5" fmla="*/ 410029 w 410029"/>
                  <a:gd name="connsiteY5" fmla="*/ 353786 h 707572"/>
                  <a:gd name="connsiteX6" fmla="*/ 290437 w 410029"/>
                  <a:gd name="connsiteY6" fmla="*/ 707572 h 707572"/>
                  <a:gd name="connsiteX7" fmla="*/ 205873 w 410029"/>
                  <a:gd name="connsiteY7" fmla="*/ 603951 h 707572"/>
                  <a:gd name="connsiteX8" fmla="*/ 119592 w 410029"/>
                  <a:gd name="connsiteY8" fmla="*/ 707572 h 707572"/>
                  <a:gd name="connsiteX9" fmla="*/ 0 w 410029"/>
                  <a:gd name="connsiteY9" fmla="*/ 353786 h 707572"/>
                  <a:gd name="connsiteX10" fmla="*/ 119592 w 410029"/>
                  <a:gd name="connsiteY10" fmla="*/ 0 h 707572"/>
                  <a:gd name="connsiteX0" fmla="*/ 119592 w 410029"/>
                  <a:gd name="connsiteY0" fmla="*/ 0 h 751795"/>
                  <a:gd name="connsiteX1" fmla="*/ 204157 w 410029"/>
                  <a:gd name="connsiteY1" fmla="*/ 103622 h 751795"/>
                  <a:gd name="connsiteX2" fmla="*/ 205015 w 410029"/>
                  <a:gd name="connsiteY2" fmla="*/ 107387 h 751795"/>
                  <a:gd name="connsiteX3" fmla="*/ 205873 w 410029"/>
                  <a:gd name="connsiteY3" fmla="*/ 103622 h 751795"/>
                  <a:gd name="connsiteX4" fmla="*/ 290437 w 410029"/>
                  <a:gd name="connsiteY4" fmla="*/ 0 h 751795"/>
                  <a:gd name="connsiteX5" fmla="*/ 410029 w 410029"/>
                  <a:gd name="connsiteY5" fmla="*/ 353786 h 751795"/>
                  <a:gd name="connsiteX6" fmla="*/ 290437 w 410029"/>
                  <a:gd name="connsiteY6" fmla="*/ 707572 h 751795"/>
                  <a:gd name="connsiteX7" fmla="*/ 119592 w 410029"/>
                  <a:gd name="connsiteY7" fmla="*/ 707572 h 751795"/>
                  <a:gd name="connsiteX8" fmla="*/ 0 w 410029"/>
                  <a:gd name="connsiteY8" fmla="*/ 353786 h 751795"/>
                  <a:gd name="connsiteX9" fmla="*/ 119592 w 410029"/>
                  <a:gd name="connsiteY9" fmla="*/ 0 h 751795"/>
                  <a:gd name="connsiteX0" fmla="*/ 119592 w 415838"/>
                  <a:gd name="connsiteY0" fmla="*/ 0 h 707572"/>
                  <a:gd name="connsiteX1" fmla="*/ 204157 w 415838"/>
                  <a:gd name="connsiteY1" fmla="*/ 103622 h 707572"/>
                  <a:gd name="connsiteX2" fmla="*/ 205015 w 415838"/>
                  <a:gd name="connsiteY2" fmla="*/ 107387 h 707572"/>
                  <a:gd name="connsiteX3" fmla="*/ 205873 w 415838"/>
                  <a:gd name="connsiteY3" fmla="*/ 103622 h 707572"/>
                  <a:gd name="connsiteX4" fmla="*/ 290437 w 415838"/>
                  <a:gd name="connsiteY4" fmla="*/ 0 h 707572"/>
                  <a:gd name="connsiteX5" fmla="*/ 410029 w 415838"/>
                  <a:gd name="connsiteY5" fmla="*/ 353786 h 707572"/>
                  <a:gd name="connsiteX6" fmla="*/ 119592 w 415838"/>
                  <a:gd name="connsiteY6" fmla="*/ 707572 h 707572"/>
                  <a:gd name="connsiteX7" fmla="*/ 0 w 415838"/>
                  <a:gd name="connsiteY7" fmla="*/ 353786 h 707572"/>
                  <a:gd name="connsiteX8" fmla="*/ 119592 w 415838"/>
                  <a:gd name="connsiteY8" fmla="*/ 0 h 707572"/>
                  <a:gd name="connsiteX0" fmla="*/ 119592 w 422640"/>
                  <a:gd name="connsiteY0" fmla="*/ 0 h 398009"/>
                  <a:gd name="connsiteX1" fmla="*/ 204157 w 422640"/>
                  <a:gd name="connsiteY1" fmla="*/ 103622 h 398009"/>
                  <a:gd name="connsiteX2" fmla="*/ 205015 w 422640"/>
                  <a:gd name="connsiteY2" fmla="*/ 107387 h 398009"/>
                  <a:gd name="connsiteX3" fmla="*/ 205873 w 422640"/>
                  <a:gd name="connsiteY3" fmla="*/ 103622 h 398009"/>
                  <a:gd name="connsiteX4" fmla="*/ 290437 w 422640"/>
                  <a:gd name="connsiteY4" fmla="*/ 0 h 398009"/>
                  <a:gd name="connsiteX5" fmla="*/ 410029 w 422640"/>
                  <a:gd name="connsiteY5" fmla="*/ 353786 h 398009"/>
                  <a:gd name="connsiteX6" fmla="*/ 0 w 422640"/>
                  <a:gd name="connsiteY6" fmla="*/ 353786 h 398009"/>
                  <a:gd name="connsiteX7" fmla="*/ 119592 w 422640"/>
                  <a:gd name="connsiteY7" fmla="*/ 0 h 398009"/>
                  <a:gd name="connsiteX0" fmla="*/ 159506 w 465017"/>
                  <a:gd name="connsiteY0" fmla="*/ 0 h 396003"/>
                  <a:gd name="connsiteX1" fmla="*/ 244071 w 465017"/>
                  <a:gd name="connsiteY1" fmla="*/ 103622 h 396003"/>
                  <a:gd name="connsiteX2" fmla="*/ 244929 w 465017"/>
                  <a:gd name="connsiteY2" fmla="*/ 107387 h 396003"/>
                  <a:gd name="connsiteX3" fmla="*/ 245787 w 465017"/>
                  <a:gd name="connsiteY3" fmla="*/ 103622 h 396003"/>
                  <a:gd name="connsiteX4" fmla="*/ 330351 w 465017"/>
                  <a:gd name="connsiteY4" fmla="*/ 0 h 396003"/>
                  <a:gd name="connsiteX5" fmla="*/ 449943 w 465017"/>
                  <a:gd name="connsiteY5" fmla="*/ 353786 h 396003"/>
                  <a:gd name="connsiteX6" fmla="*/ 0 w 465017"/>
                  <a:gd name="connsiteY6" fmla="*/ 350157 h 396003"/>
                  <a:gd name="connsiteX7" fmla="*/ 159506 w 465017"/>
                  <a:gd name="connsiteY7" fmla="*/ 0 h 396003"/>
                  <a:gd name="connsiteX0" fmla="*/ 171804 w 518049"/>
                  <a:gd name="connsiteY0" fmla="*/ 11408 h 407411"/>
                  <a:gd name="connsiteX1" fmla="*/ 256369 w 518049"/>
                  <a:gd name="connsiteY1" fmla="*/ 115030 h 407411"/>
                  <a:gd name="connsiteX2" fmla="*/ 257227 w 518049"/>
                  <a:gd name="connsiteY2" fmla="*/ 118795 h 407411"/>
                  <a:gd name="connsiteX3" fmla="*/ 258085 w 518049"/>
                  <a:gd name="connsiteY3" fmla="*/ 115030 h 407411"/>
                  <a:gd name="connsiteX4" fmla="*/ 342649 w 518049"/>
                  <a:gd name="connsiteY4" fmla="*/ 11408 h 407411"/>
                  <a:gd name="connsiteX5" fmla="*/ 507599 w 518049"/>
                  <a:gd name="connsiteY5" fmla="*/ 365194 h 407411"/>
                  <a:gd name="connsiteX6" fmla="*/ 12298 w 518049"/>
                  <a:gd name="connsiteY6" fmla="*/ 361565 h 407411"/>
                  <a:gd name="connsiteX7" fmla="*/ 171804 w 518049"/>
                  <a:gd name="connsiteY7" fmla="*/ 11408 h 407411"/>
                  <a:gd name="connsiteX0" fmla="*/ 171804 w 518885"/>
                  <a:gd name="connsiteY0" fmla="*/ 16 h 396019"/>
                  <a:gd name="connsiteX1" fmla="*/ 256369 w 518885"/>
                  <a:gd name="connsiteY1" fmla="*/ 103638 h 396019"/>
                  <a:gd name="connsiteX2" fmla="*/ 257227 w 518885"/>
                  <a:gd name="connsiteY2" fmla="*/ 107403 h 396019"/>
                  <a:gd name="connsiteX3" fmla="*/ 258085 w 518885"/>
                  <a:gd name="connsiteY3" fmla="*/ 103638 h 396019"/>
                  <a:gd name="connsiteX4" fmla="*/ 342649 w 518885"/>
                  <a:gd name="connsiteY4" fmla="*/ 16 h 396019"/>
                  <a:gd name="connsiteX5" fmla="*/ 507599 w 518885"/>
                  <a:gd name="connsiteY5" fmla="*/ 353802 h 396019"/>
                  <a:gd name="connsiteX6" fmla="*/ 12298 w 518885"/>
                  <a:gd name="connsiteY6" fmla="*/ 350173 h 396019"/>
                  <a:gd name="connsiteX7" fmla="*/ 171804 w 518885"/>
                  <a:gd name="connsiteY7" fmla="*/ 16 h 396019"/>
                  <a:gd name="connsiteX0" fmla="*/ 171804 w 518885"/>
                  <a:gd name="connsiteY0" fmla="*/ 16 h 396019"/>
                  <a:gd name="connsiteX1" fmla="*/ 256369 w 518885"/>
                  <a:gd name="connsiteY1" fmla="*/ 103638 h 396019"/>
                  <a:gd name="connsiteX2" fmla="*/ 257227 w 518885"/>
                  <a:gd name="connsiteY2" fmla="*/ 107403 h 396019"/>
                  <a:gd name="connsiteX3" fmla="*/ 342649 w 518885"/>
                  <a:gd name="connsiteY3" fmla="*/ 16 h 396019"/>
                  <a:gd name="connsiteX4" fmla="*/ 507599 w 518885"/>
                  <a:gd name="connsiteY4" fmla="*/ 353802 h 396019"/>
                  <a:gd name="connsiteX5" fmla="*/ 12298 w 518885"/>
                  <a:gd name="connsiteY5" fmla="*/ 350173 h 396019"/>
                  <a:gd name="connsiteX6" fmla="*/ 171804 w 518885"/>
                  <a:gd name="connsiteY6" fmla="*/ 16 h 396019"/>
                  <a:gd name="connsiteX0" fmla="*/ 171804 w 518885"/>
                  <a:gd name="connsiteY0" fmla="*/ 16 h 396019"/>
                  <a:gd name="connsiteX1" fmla="*/ 256369 w 518885"/>
                  <a:gd name="connsiteY1" fmla="*/ 103638 h 396019"/>
                  <a:gd name="connsiteX2" fmla="*/ 342649 w 518885"/>
                  <a:gd name="connsiteY2" fmla="*/ 16 h 396019"/>
                  <a:gd name="connsiteX3" fmla="*/ 507599 w 518885"/>
                  <a:gd name="connsiteY3" fmla="*/ 353802 h 396019"/>
                  <a:gd name="connsiteX4" fmla="*/ 12298 w 518885"/>
                  <a:gd name="connsiteY4" fmla="*/ 350173 h 396019"/>
                  <a:gd name="connsiteX5" fmla="*/ 171804 w 518885"/>
                  <a:gd name="connsiteY5" fmla="*/ 16 h 39601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885"/>
                  <a:gd name="connsiteY0" fmla="*/ 46 h 396049"/>
                  <a:gd name="connsiteX1" fmla="*/ 256369 w 518885"/>
                  <a:gd name="connsiteY1" fmla="*/ 103668 h 396049"/>
                  <a:gd name="connsiteX2" fmla="*/ 342649 w 518885"/>
                  <a:gd name="connsiteY2" fmla="*/ 46 h 396049"/>
                  <a:gd name="connsiteX3" fmla="*/ 507599 w 518885"/>
                  <a:gd name="connsiteY3" fmla="*/ 353832 h 396049"/>
                  <a:gd name="connsiteX4" fmla="*/ 12298 w 518885"/>
                  <a:gd name="connsiteY4" fmla="*/ 350203 h 396049"/>
                  <a:gd name="connsiteX5" fmla="*/ 171804 w 518885"/>
                  <a:gd name="connsiteY5" fmla="*/ 46 h 396049"/>
                  <a:gd name="connsiteX0" fmla="*/ 171804 w 518035"/>
                  <a:gd name="connsiteY0" fmla="*/ 14254 h 410257"/>
                  <a:gd name="connsiteX1" fmla="*/ 259998 w 518035"/>
                  <a:gd name="connsiteY1" fmla="*/ 65262 h 410257"/>
                  <a:gd name="connsiteX2" fmla="*/ 342649 w 518035"/>
                  <a:gd name="connsiteY2" fmla="*/ 14254 h 410257"/>
                  <a:gd name="connsiteX3" fmla="*/ 507599 w 518035"/>
                  <a:gd name="connsiteY3" fmla="*/ 368040 h 410257"/>
                  <a:gd name="connsiteX4" fmla="*/ 12298 w 518035"/>
                  <a:gd name="connsiteY4" fmla="*/ 364411 h 410257"/>
                  <a:gd name="connsiteX5" fmla="*/ 171804 w 518035"/>
                  <a:gd name="connsiteY5" fmla="*/ 14254 h 410257"/>
                  <a:gd name="connsiteX0" fmla="*/ 171804 w 519219"/>
                  <a:gd name="connsiteY0" fmla="*/ 35 h 396038"/>
                  <a:gd name="connsiteX1" fmla="*/ 259998 w 519219"/>
                  <a:gd name="connsiteY1" fmla="*/ 51043 h 396038"/>
                  <a:gd name="connsiteX2" fmla="*/ 342649 w 519219"/>
                  <a:gd name="connsiteY2" fmla="*/ 35 h 396038"/>
                  <a:gd name="connsiteX3" fmla="*/ 507599 w 519219"/>
                  <a:gd name="connsiteY3" fmla="*/ 353821 h 396038"/>
                  <a:gd name="connsiteX4" fmla="*/ 12298 w 519219"/>
                  <a:gd name="connsiteY4" fmla="*/ 350192 h 396038"/>
                  <a:gd name="connsiteX5" fmla="*/ 171804 w 519219"/>
                  <a:gd name="connsiteY5" fmla="*/ 35 h 396038"/>
                  <a:gd name="connsiteX0" fmla="*/ 175800 w 523215"/>
                  <a:gd name="connsiteY0" fmla="*/ 201 h 396204"/>
                  <a:gd name="connsiteX1" fmla="*/ 263994 w 523215"/>
                  <a:gd name="connsiteY1" fmla="*/ 51209 h 396204"/>
                  <a:gd name="connsiteX2" fmla="*/ 346645 w 523215"/>
                  <a:gd name="connsiteY2" fmla="*/ 201 h 396204"/>
                  <a:gd name="connsiteX3" fmla="*/ 511595 w 523215"/>
                  <a:gd name="connsiteY3" fmla="*/ 353987 h 396204"/>
                  <a:gd name="connsiteX4" fmla="*/ 16294 w 523215"/>
                  <a:gd name="connsiteY4" fmla="*/ 350358 h 396204"/>
                  <a:gd name="connsiteX5" fmla="*/ 175800 w 523215"/>
                  <a:gd name="connsiteY5" fmla="*/ 201 h 396204"/>
                  <a:gd name="connsiteX0" fmla="*/ 175800 w 525031"/>
                  <a:gd name="connsiteY0" fmla="*/ 201 h 396204"/>
                  <a:gd name="connsiteX1" fmla="*/ 263994 w 525031"/>
                  <a:gd name="connsiteY1" fmla="*/ 51209 h 396204"/>
                  <a:gd name="connsiteX2" fmla="*/ 346645 w 525031"/>
                  <a:gd name="connsiteY2" fmla="*/ 201 h 396204"/>
                  <a:gd name="connsiteX3" fmla="*/ 511595 w 525031"/>
                  <a:gd name="connsiteY3" fmla="*/ 353987 h 396204"/>
                  <a:gd name="connsiteX4" fmla="*/ 16294 w 525031"/>
                  <a:gd name="connsiteY4" fmla="*/ 350358 h 396204"/>
                  <a:gd name="connsiteX5" fmla="*/ 175800 w 525031"/>
                  <a:gd name="connsiteY5" fmla="*/ 201 h 396204"/>
                  <a:gd name="connsiteX0" fmla="*/ 175800 w 525031"/>
                  <a:gd name="connsiteY0" fmla="*/ 30 h 396033"/>
                  <a:gd name="connsiteX1" fmla="*/ 263994 w 525031"/>
                  <a:gd name="connsiteY1" fmla="*/ 51038 h 396033"/>
                  <a:gd name="connsiteX2" fmla="*/ 346645 w 525031"/>
                  <a:gd name="connsiteY2" fmla="*/ 30 h 396033"/>
                  <a:gd name="connsiteX3" fmla="*/ 511595 w 525031"/>
                  <a:gd name="connsiteY3" fmla="*/ 353816 h 396033"/>
                  <a:gd name="connsiteX4" fmla="*/ 16294 w 525031"/>
                  <a:gd name="connsiteY4" fmla="*/ 350187 h 396033"/>
                  <a:gd name="connsiteX5" fmla="*/ 175800 w 525031"/>
                  <a:gd name="connsiteY5" fmla="*/ 30 h 396033"/>
                  <a:gd name="connsiteX0" fmla="*/ 175800 w 525031"/>
                  <a:gd name="connsiteY0" fmla="*/ 30 h 396033"/>
                  <a:gd name="connsiteX1" fmla="*/ 263994 w 525031"/>
                  <a:gd name="connsiteY1" fmla="*/ 51038 h 396033"/>
                  <a:gd name="connsiteX2" fmla="*/ 346645 w 525031"/>
                  <a:gd name="connsiteY2" fmla="*/ 30 h 396033"/>
                  <a:gd name="connsiteX3" fmla="*/ 511595 w 525031"/>
                  <a:gd name="connsiteY3" fmla="*/ 353816 h 396033"/>
                  <a:gd name="connsiteX4" fmla="*/ 16294 w 525031"/>
                  <a:gd name="connsiteY4" fmla="*/ 350187 h 396033"/>
                  <a:gd name="connsiteX5" fmla="*/ 175800 w 525031"/>
                  <a:gd name="connsiteY5" fmla="*/ 30 h 396033"/>
                  <a:gd name="connsiteX0" fmla="*/ 161484 w 499020"/>
                  <a:gd name="connsiteY0" fmla="*/ 30 h 624146"/>
                  <a:gd name="connsiteX1" fmla="*/ 249678 w 499020"/>
                  <a:gd name="connsiteY1" fmla="*/ 51038 h 624146"/>
                  <a:gd name="connsiteX2" fmla="*/ 332329 w 499020"/>
                  <a:gd name="connsiteY2" fmla="*/ 30 h 624146"/>
                  <a:gd name="connsiteX3" fmla="*/ 497279 w 499020"/>
                  <a:gd name="connsiteY3" fmla="*/ 353816 h 624146"/>
                  <a:gd name="connsiteX4" fmla="*/ 241485 w 499020"/>
                  <a:gd name="connsiteY4" fmla="*/ 624145 h 624146"/>
                  <a:gd name="connsiteX5" fmla="*/ 1978 w 499020"/>
                  <a:gd name="connsiteY5" fmla="*/ 350187 h 624146"/>
                  <a:gd name="connsiteX6" fmla="*/ 161484 w 499020"/>
                  <a:gd name="connsiteY6" fmla="*/ 30 h 624146"/>
                  <a:gd name="connsiteX0" fmla="*/ 241485 w 499020"/>
                  <a:gd name="connsiteY0" fmla="*/ 624145 h 715585"/>
                  <a:gd name="connsiteX1" fmla="*/ 1978 w 499020"/>
                  <a:gd name="connsiteY1" fmla="*/ 350187 h 715585"/>
                  <a:gd name="connsiteX2" fmla="*/ 161484 w 499020"/>
                  <a:gd name="connsiteY2" fmla="*/ 30 h 715585"/>
                  <a:gd name="connsiteX3" fmla="*/ 249678 w 499020"/>
                  <a:gd name="connsiteY3" fmla="*/ 51038 h 715585"/>
                  <a:gd name="connsiteX4" fmla="*/ 332329 w 499020"/>
                  <a:gd name="connsiteY4" fmla="*/ 30 h 715585"/>
                  <a:gd name="connsiteX5" fmla="*/ 497279 w 499020"/>
                  <a:gd name="connsiteY5" fmla="*/ 353816 h 715585"/>
                  <a:gd name="connsiteX6" fmla="*/ 332925 w 499020"/>
                  <a:gd name="connsiteY6" fmla="*/ 715585 h 715585"/>
                  <a:gd name="connsiteX0" fmla="*/ 1978 w 499020"/>
                  <a:gd name="connsiteY0" fmla="*/ 350187 h 715585"/>
                  <a:gd name="connsiteX1" fmla="*/ 161484 w 499020"/>
                  <a:gd name="connsiteY1" fmla="*/ 30 h 715585"/>
                  <a:gd name="connsiteX2" fmla="*/ 249678 w 499020"/>
                  <a:gd name="connsiteY2" fmla="*/ 51038 h 715585"/>
                  <a:gd name="connsiteX3" fmla="*/ 332329 w 499020"/>
                  <a:gd name="connsiteY3" fmla="*/ 30 h 715585"/>
                  <a:gd name="connsiteX4" fmla="*/ 497279 w 499020"/>
                  <a:gd name="connsiteY4" fmla="*/ 353816 h 715585"/>
                  <a:gd name="connsiteX5" fmla="*/ 332925 w 499020"/>
                  <a:gd name="connsiteY5" fmla="*/ 715585 h 715585"/>
                  <a:gd name="connsiteX0" fmla="*/ 1978 w 499020"/>
                  <a:gd name="connsiteY0" fmla="*/ 350187 h 353816"/>
                  <a:gd name="connsiteX1" fmla="*/ 161484 w 499020"/>
                  <a:gd name="connsiteY1" fmla="*/ 30 h 353816"/>
                  <a:gd name="connsiteX2" fmla="*/ 249678 w 499020"/>
                  <a:gd name="connsiteY2" fmla="*/ 51038 h 353816"/>
                  <a:gd name="connsiteX3" fmla="*/ 332329 w 499020"/>
                  <a:gd name="connsiteY3" fmla="*/ 30 h 353816"/>
                  <a:gd name="connsiteX4" fmla="*/ 497279 w 499020"/>
                  <a:gd name="connsiteY4" fmla="*/ 353816 h 35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20" h="353816">
                    <a:moveTo>
                      <a:pt x="1978" y="350187"/>
                    </a:moveTo>
                    <a:cubicBezTo>
                      <a:pt x="-11355" y="246168"/>
                      <a:pt x="42821" y="3659"/>
                      <a:pt x="161484" y="30"/>
                    </a:cubicBezTo>
                    <a:cubicBezTo>
                      <a:pt x="194509" y="30"/>
                      <a:pt x="224408" y="43258"/>
                      <a:pt x="249678" y="51038"/>
                    </a:cubicBezTo>
                    <a:cubicBezTo>
                      <a:pt x="280252" y="49154"/>
                      <a:pt x="294655" y="-1386"/>
                      <a:pt x="332329" y="30"/>
                    </a:cubicBezTo>
                    <a:cubicBezTo>
                      <a:pt x="426439" y="3568"/>
                      <a:pt x="512420" y="249797"/>
                      <a:pt x="497279" y="353816"/>
                    </a:cubicBezTo>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0" name="Freeform: Shape 32">
                <a:extLst>
                  <a:ext uri="{FF2B5EF4-FFF2-40B4-BE49-F238E27FC236}">
                    <a16:creationId xmlns:a16="http://schemas.microsoft.com/office/drawing/2014/main" id="{B6E4234E-C94A-7549-AAB1-02448D0CB573}"/>
                  </a:ext>
                </a:extLst>
              </p:cNvPr>
              <p:cNvSpPr/>
              <p:nvPr/>
            </p:nvSpPr>
            <p:spPr bwMode="auto">
              <a:xfrm>
                <a:off x="6792637" y="2720971"/>
                <a:ext cx="1151868" cy="85121"/>
              </a:xfrm>
              <a:custGeom>
                <a:avLst/>
                <a:gdLst>
                  <a:gd name="connsiteX0" fmla="*/ 0 w 618672"/>
                  <a:gd name="connsiteY0" fmla="*/ 6110 h 6110"/>
                  <a:gd name="connsiteX1" fmla="*/ 618672 w 618672"/>
                  <a:gd name="connsiteY1" fmla="*/ 6110 h 6110"/>
                  <a:gd name="connsiteX0" fmla="*/ 0 w 10000"/>
                  <a:gd name="connsiteY0" fmla="*/ 3314 h 18211"/>
                  <a:gd name="connsiteX1" fmla="*/ 10000 w 10000"/>
                  <a:gd name="connsiteY1" fmla="*/ 3314 h 18211"/>
                  <a:gd name="connsiteX0" fmla="*/ 0 w 10000"/>
                  <a:gd name="connsiteY0" fmla="*/ 0 h 30792"/>
                  <a:gd name="connsiteX1" fmla="*/ 10000 w 10000"/>
                  <a:gd name="connsiteY1" fmla="*/ 0 h 30792"/>
                </a:gdLst>
                <a:ahLst/>
                <a:cxnLst>
                  <a:cxn ang="0">
                    <a:pos x="connsiteX0" y="connsiteY0"/>
                  </a:cxn>
                  <a:cxn ang="0">
                    <a:pos x="connsiteX1" y="connsiteY1"/>
                  </a:cxn>
                </a:cxnLst>
                <a:rect l="l" t="t" r="r" b="b"/>
                <a:pathLst>
                  <a:path w="10000" h="30792">
                    <a:moveTo>
                      <a:pt x="0" y="0"/>
                    </a:moveTo>
                    <a:cubicBezTo>
                      <a:pt x="3590" y="40918"/>
                      <a:pt x="6183" y="41194"/>
                      <a:pt x="10000" y="0"/>
                    </a:cubicBezTo>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21" name="Freeform: Shape 33">
                <a:extLst>
                  <a:ext uri="{FF2B5EF4-FFF2-40B4-BE49-F238E27FC236}">
                    <a16:creationId xmlns:a16="http://schemas.microsoft.com/office/drawing/2014/main" id="{0387FBF0-BC39-A046-AAEF-0908657EAEF1}"/>
                  </a:ext>
                </a:extLst>
              </p:cNvPr>
              <p:cNvSpPr/>
              <p:nvPr/>
            </p:nvSpPr>
            <p:spPr bwMode="auto">
              <a:xfrm>
                <a:off x="6831566" y="2953477"/>
                <a:ext cx="1074010" cy="101524"/>
              </a:xfrm>
              <a:custGeom>
                <a:avLst/>
                <a:gdLst>
                  <a:gd name="connsiteX0" fmla="*/ 0 w 618672"/>
                  <a:gd name="connsiteY0" fmla="*/ 6110 h 6110"/>
                  <a:gd name="connsiteX1" fmla="*/ 618672 w 618672"/>
                  <a:gd name="connsiteY1" fmla="*/ 6110 h 6110"/>
                  <a:gd name="connsiteX0" fmla="*/ 0 w 10000"/>
                  <a:gd name="connsiteY0" fmla="*/ 3314 h 18211"/>
                  <a:gd name="connsiteX1" fmla="*/ 10000 w 10000"/>
                  <a:gd name="connsiteY1" fmla="*/ 3314 h 18211"/>
                  <a:gd name="connsiteX0" fmla="*/ 0 w 10000"/>
                  <a:gd name="connsiteY0" fmla="*/ 0 h 30792"/>
                  <a:gd name="connsiteX1" fmla="*/ 10000 w 10000"/>
                  <a:gd name="connsiteY1" fmla="*/ 0 h 30792"/>
                </a:gdLst>
                <a:ahLst/>
                <a:cxnLst>
                  <a:cxn ang="0">
                    <a:pos x="connsiteX0" y="connsiteY0"/>
                  </a:cxn>
                  <a:cxn ang="0">
                    <a:pos x="connsiteX1" y="connsiteY1"/>
                  </a:cxn>
                </a:cxnLst>
                <a:rect l="l" t="t" r="r" b="b"/>
                <a:pathLst>
                  <a:path w="10000" h="30792">
                    <a:moveTo>
                      <a:pt x="0" y="0"/>
                    </a:moveTo>
                    <a:cubicBezTo>
                      <a:pt x="3590" y="40918"/>
                      <a:pt x="6183" y="41194"/>
                      <a:pt x="10000" y="0"/>
                    </a:cubicBezTo>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22" name="Oval 121">
                <a:extLst>
                  <a:ext uri="{FF2B5EF4-FFF2-40B4-BE49-F238E27FC236}">
                    <a16:creationId xmlns:a16="http://schemas.microsoft.com/office/drawing/2014/main" id="{81387C77-BDC9-9546-92B1-99EAF7BF6C16}"/>
                  </a:ext>
                </a:extLst>
              </p:cNvPr>
              <p:cNvSpPr/>
              <p:nvPr/>
            </p:nvSpPr>
            <p:spPr bwMode="auto">
              <a:xfrm rot="730919">
                <a:off x="6974297" y="2823075"/>
                <a:ext cx="293235" cy="170412"/>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Oval 122">
                <a:extLst>
                  <a:ext uri="{FF2B5EF4-FFF2-40B4-BE49-F238E27FC236}">
                    <a16:creationId xmlns:a16="http://schemas.microsoft.com/office/drawing/2014/main" id="{38FE3F8F-BA0F-5543-9B88-CB79E0C69576}"/>
                  </a:ext>
                </a:extLst>
              </p:cNvPr>
              <p:cNvSpPr/>
              <p:nvPr/>
            </p:nvSpPr>
            <p:spPr bwMode="auto">
              <a:xfrm rot="20869081" flipH="1">
                <a:off x="7463869" y="2823081"/>
                <a:ext cx="293235" cy="170412"/>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 name="Rectangle 4">
              <a:extLst>
                <a:ext uri="{FF2B5EF4-FFF2-40B4-BE49-F238E27FC236}">
                  <a16:creationId xmlns:a16="http://schemas.microsoft.com/office/drawing/2014/main" id="{F55CEBE1-328F-3C48-A3FD-17D7A241B7F1}"/>
                </a:ext>
              </a:extLst>
            </p:cNvPr>
            <p:cNvSpPr/>
            <p:nvPr/>
          </p:nvSpPr>
          <p:spPr bwMode="auto">
            <a:xfrm>
              <a:off x="1228518" y="2602278"/>
              <a:ext cx="165695" cy="1689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24" name="Group 123">
              <a:extLst>
                <a:ext uri="{FF2B5EF4-FFF2-40B4-BE49-F238E27FC236}">
                  <a16:creationId xmlns:a16="http://schemas.microsoft.com/office/drawing/2014/main" id="{FC95AA3D-1F92-A640-9574-258C95E8F8A9}"/>
                </a:ext>
              </a:extLst>
            </p:cNvPr>
            <p:cNvGrpSpPr/>
            <p:nvPr/>
          </p:nvGrpSpPr>
          <p:grpSpPr>
            <a:xfrm>
              <a:off x="1228518" y="2414572"/>
              <a:ext cx="325736" cy="413820"/>
              <a:chOff x="10698247" y="2486025"/>
              <a:chExt cx="452353" cy="574676"/>
            </a:xfrm>
            <a:grpFill/>
          </p:grpSpPr>
          <p:sp>
            <p:nvSpPr>
              <p:cNvPr id="125" name="Rectangle 3">
                <a:extLst>
                  <a:ext uri="{FF2B5EF4-FFF2-40B4-BE49-F238E27FC236}">
                    <a16:creationId xmlns:a16="http://schemas.microsoft.com/office/drawing/2014/main" id="{26F64B8B-12A1-0449-A952-B84B9610FDBA}"/>
                  </a:ext>
                </a:extLst>
              </p:cNvPr>
              <p:cNvSpPr/>
              <p:nvPr/>
            </p:nvSpPr>
            <p:spPr bwMode="auto">
              <a:xfrm>
                <a:off x="10698247" y="2486025"/>
                <a:ext cx="355436" cy="574676"/>
              </a:xfrm>
              <a:custGeom>
                <a:avLst/>
                <a:gdLst>
                  <a:gd name="connsiteX0" fmla="*/ 0 w 301625"/>
                  <a:gd name="connsiteY0" fmla="*/ 0 h 549275"/>
                  <a:gd name="connsiteX1" fmla="*/ 301625 w 301625"/>
                  <a:gd name="connsiteY1" fmla="*/ 0 h 549275"/>
                  <a:gd name="connsiteX2" fmla="*/ 301625 w 301625"/>
                  <a:gd name="connsiteY2" fmla="*/ 549275 h 549275"/>
                  <a:gd name="connsiteX3" fmla="*/ 0 w 301625"/>
                  <a:gd name="connsiteY3" fmla="*/ 5492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6350 w 301625"/>
                  <a:gd name="connsiteY3" fmla="*/ 3841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3175 w 301625"/>
                  <a:gd name="connsiteY3" fmla="*/ 485775 h 549275"/>
                  <a:gd name="connsiteX4" fmla="*/ 0 w 301625"/>
                  <a:gd name="connsiteY4" fmla="*/ 0 h 549275"/>
                  <a:gd name="connsiteX0" fmla="*/ 0 w 301625"/>
                  <a:gd name="connsiteY0" fmla="*/ 0 h 549275"/>
                  <a:gd name="connsiteX1" fmla="*/ 298450 w 301625"/>
                  <a:gd name="connsiteY1" fmla="*/ 152400 h 549275"/>
                  <a:gd name="connsiteX2" fmla="*/ 301625 w 301625"/>
                  <a:gd name="connsiteY2" fmla="*/ 549275 h 549275"/>
                  <a:gd name="connsiteX3" fmla="*/ 3175 w 301625"/>
                  <a:gd name="connsiteY3" fmla="*/ 485775 h 549275"/>
                  <a:gd name="connsiteX4" fmla="*/ 0 w 301625"/>
                  <a:gd name="connsiteY4" fmla="*/ 0 h 549275"/>
                  <a:gd name="connsiteX0" fmla="*/ 0 w 330226"/>
                  <a:gd name="connsiteY0" fmla="*/ 0 h 549275"/>
                  <a:gd name="connsiteX1" fmla="*/ 330200 w 330226"/>
                  <a:gd name="connsiteY1" fmla="*/ 63500 h 549275"/>
                  <a:gd name="connsiteX2" fmla="*/ 301625 w 330226"/>
                  <a:gd name="connsiteY2" fmla="*/ 549275 h 549275"/>
                  <a:gd name="connsiteX3" fmla="*/ 3175 w 330226"/>
                  <a:gd name="connsiteY3" fmla="*/ 485775 h 549275"/>
                  <a:gd name="connsiteX4" fmla="*/ 0 w 330226"/>
                  <a:gd name="connsiteY4" fmla="*/ 0 h 549275"/>
                  <a:gd name="connsiteX0" fmla="*/ 0 w 349944"/>
                  <a:gd name="connsiteY0" fmla="*/ 0 h 549275"/>
                  <a:gd name="connsiteX1" fmla="*/ 330200 w 349944"/>
                  <a:gd name="connsiteY1" fmla="*/ 63500 h 549275"/>
                  <a:gd name="connsiteX2" fmla="*/ 311149 w 349944"/>
                  <a:gd name="connsiteY2" fmla="*/ 276225 h 549275"/>
                  <a:gd name="connsiteX3" fmla="*/ 301625 w 349944"/>
                  <a:gd name="connsiteY3" fmla="*/ 549275 h 549275"/>
                  <a:gd name="connsiteX4" fmla="*/ 3175 w 349944"/>
                  <a:gd name="connsiteY4" fmla="*/ 485775 h 549275"/>
                  <a:gd name="connsiteX5" fmla="*/ 0 w 349944"/>
                  <a:gd name="connsiteY5" fmla="*/ 0 h 549275"/>
                  <a:gd name="connsiteX0" fmla="*/ 0 w 350772"/>
                  <a:gd name="connsiteY0" fmla="*/ 0 h 549275"/>
                  <a:gd name="connsiteX1" fmla="*/ 330200 w 350772"/>
                  <a:gd name="connsiteY1" fmla="*/ 63500 h 549275"/>
                  <a:gd name="connsiteX2" fmla="*/ 311149 w 350772"/>
                  <a:gd name="connsiteY2" fmla="*/ 276225 h 549275"/>
                  <a:gd name="connsiteX3" fmla="*/ 301625 w 350772"/>
                  <a:gd name="connsiteY3" fmla="*/ 549275 h 549275"/>
                  <a:gd name="connsiteX4" fmla="*/ 3175 w 350772"/>
                  <a:gd name="connsiteY4" fmla="*/ 485775 h 549275"/>
                  <a:gd name="connsiteX5" fmla="*/ 0 w 350772"/>
                  <a:gd name="connsiteY5" fmla="*/ 0 h 549275"/>
                  <a:gd name="connsiteX0" fmla="*/ 0 w 358734"/>
                  <a:gd name="connsiteY0" fmla="*/ 0 h 549275"/>
                  <a:gd name="connsiteX1" fmla="*/ 330200 w 358734"/>
                  <a:gd name="connsiteY1" fmla="*/ 63500 h 549275"/>
                  <a:gd name="connsiteX2" fmla="*/ 339724 w 358734"/>
                  <a:gd name="connsiteY2" fmla="*/ 238125 h 549275"/>
                  <a:gd name="connsiteX3" fmla="*/ 301625 w 358734"/>
                  <a:gd name="connsiteY3" fmla="*/ 549275 h 549275"/>
                  <a:gd name="connsiteX4" fmla="*/ 3175 w 358734"/>
                  <a:gd name="connsiteY4" fmla="*/ 485775 h 549275"/>
                  <a:gd name="connsiteX5" fmla="*/ 0 w 358734"/>
                  <a:gd name="connsiteY5" fmla="*/ 0 h 549275"/>
                  <a:gd name="connsiteX0" fmla="*/ 0 w 343868"/>
                  <a:gd name="connsiteY0" fmla="*/ 0 h 549275"/>
                  <a:gd name="connsiteX1" fmla="*/ 330200 w 343868"/>
                  <a:gd name="connsiteY1" fmla="*/ 63500 h 549275"/>
                  <a:gd name="connsiteX2" fmla="*/ 339724 w 343868"/>
                  <a:gd name="connsiteY2" fmla="*/ 238125 h 549275"/>
                  <a:gd name="connsiteX3" fmla="*/ 301625 w 343868"/>
                  <a:gd name="connsiteY3" fmla="*/ 549275 h 549275"/>
                  <a:gd name="connsiteX4" fmla="*/ 3175 w 343868"/>
                  <a:gd name="connsiteY4" fmla="*/ 485775 h 549275"/>
                  <a:gd name="connsiteX5" fmla="*/ 0 w 343868"/>
                  <a:gd name="connsiteY5" fmla="*/ 0 h 549275"/>
                  <a:gd name="connsiteX0" fmla="*/ 0 w 342200"/>
                  <a:gd name="connsiteY0" fmla="*/ 0 h 549275"/>
                  <a:gd name="connsiteX1" fmla="*/ 330200 w 342200"/>
                  <a:gd name="connsiteY1" fmla="*/ 63500 h 549275"/>
                  <a:gd name="connsiteX2" fmla="*/ 339724 w 342200"/>
                  <a:gd name="connsiteY2" fmla="*/ 238125 h 549275"/>
                  <a:gd name="connsiteX3" fmla="*/ 301625 w 342200"/>
                  <a:gd name="connsiteY3" fmla="*/ 549275 h 549275"/>
                  <a:gd name="connsiteX4" fmla="*/ 3175 w 342200"/>
                  <a:gd name="connsiteY4" fmla="*/ 485775 h 549275"/>
                  <a:gd name="connsiteX5" fmla="*/ 0 w 342200"/>
                  <a:gd name="connsiteY5" fmla="*/ 0 h 549275"/>
                  <a:gd name="connsiteX0" fmla="*/ 0 w 339724"/>
                  <a:gd name="connsiteY0" fmla="*/ 0 h 549275"/>
                  <a:gd name="connsiteX1" fmla="*/ 330200 w 339724"/>
                  <a:gd name="connsiteY1" fmla="*/ 63500 h 549275"/>
                  <a:gd name="connsiteX2" fmla="*/ 339724 w 339724"/>
                  <a:gd name="connsiteY2" fmla="*/ 238125 h 549275"/>
                  <a:gd name="connsiteX3" fmla="*/ 301625 w 339724"/>
                  <a:gd name="connsiteY3" fmla="*/ 549275 h 549275"/>
                  <a:gd name="connsiteX4" fmla="*/ 3175 w 339724"/>
                  <a:gd name="connsiteY4" fmla="*/ 485775 h 549275"/>
                  <a:gd name="connsiteX5" fmla="*/ 0 w 339724"/>
                  <a:gd name="connsiteY5" fmla="*/ 0 h 549275"/>
                  <a:gd name="connsiteX0" fmla="*/ 0 w 340929"/>
                  <a:gd name="connsiteY0" fmla="*/ 0 h 549275"/>
                  <a:gd name="connsiteX1" fmla="*/ 330200 w 340929"/>
                  <a:gd name="connsiteY1" fmla="*/ 63500 h 549275"/>
                  <a:gd name="connsiteX2" fmla="*/ 339724 w 340929"/>
                  <a:gd name="connsiteY2" fmla="*/ 238125 h 549275"/>
                  <a:gd name="connsiteX3" fmla="*/ 336549 w 340929"/>
                  <a:gd name="connsiteY3" fmla="*/ 406400 h 549275"/>
                  <a:gd name="connsiteX4" fmla="*/ 301625 w 340929"/>
                  <a:gd name="connsiteY4" fmla="*/ 549275 h 549275"/>
                  <a:gd name="connsiteX5" fmla="*/ 3175 w 340929"/>
                  <a:gd name="connsiteY5" fmla="*/ 485775 h 549275"/>
                  <a:gd name="connsiteX6" fmla="*/ 0 w 34092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5"/>
                  <a:gd name="connsiteY0" fmla="*/ 0 h 549275"/>
                  <a:gd name="connsiteX1" fmla="*/ 330200 w 339735"/>
                  <a:gd name="connsiteY1" fmla="*/ 63500 h 549275"/>
                  <a:gd name="connsiteX2" fmla="*/ 339724 w 339735"/>
                  <a:gd name="connsiteY2" fmla="*/ 238125 h 549275"/>
                  <a:gd name="connsiteX3" fmla="*/ 263524 w 339735"/>
                  <a:gd name="connsiteY3" fmla="*/ 260350 h 549275"/>
                  <a:gd name="connsiteX4" fmla="*/ 301625 w 339735"/>
                  <a:gd name="connsiteY4" fmla="*/ 549275 h 549275"/>
                  <a:gd name="connsiteX5" fmla="*/ 3175 w 339735"/>
                  <a:gd name="connsiteY5" fmla="*/ 485775 h 549275"/>
                  <a:gd name="connsiteX6" fmla="*/ 0 w 339735"/>
                  <a:gd name="connsiteY6" fmla="*/ 0 h 549275"/>
                  <a:gd name="connsiteX0" fmla="*/ 0 w 339751"/>
                  <a:gd name="connsiteY0" fmla="*/ 0 h 549275"/>
                  <a:gd name="connsiteX1" fmla="*/ 330200 w 339751"/>
                  <a:gd name="connsiteY1" fmla="*/ 63500 h 549275"/>
                  <a:gd name="connsiteX2" fmla="*/ 339724 w 339751"/>
                  <a:gd name="connsiteY2" fmla="*/ 238125 h 549275"/>
                  <a:gd name="connsiteX3" fmla="*/ 304799 w 339751"/>
                  <a:gd name="connsiteY3" fmla="*/ 285750 h 549275"/>
                  <a:gd name="connsiteX4" fmla="*/ 301625 w 339751"/>
                  <a:gd name="connsiteY4" fmla="*/ 549275 h 549275"/>
                  <a:gd name="connsiteX5" fmla="*/ 3175 w 339751"/>
                  <a:gd name="connsiteY5" fmla="*/ 485775 h 549275"/>
                  <a:gd name="connsiteX6" fmla="*/ 0 w 339751"/>
                  <a:gd name="connsiteY6" fmla="*/ 0 h 549275"/>
                  <a:gd name="connsiteX0" fmla="*/ 0 w 339754"/>
                  <a:gd name="connsiteY0" fmla="*/ 0 h 549275"/>
                  <a:gd name="connsiteX1" fmla="*/ 330200 w 339754"/>
                  <a:gd name="connsiteY1" fmla="*/ 63500 h 549275"/>
                  <a:gd name="connsiteX2" fmla="*/ 339724 w 339754"/>
                  <a:gd name="connsiteY2" fmla="*/ 238125 h 549275"/>
                  <a:gd name="connsiteX3" fmla="*/ 304799 w 339754"/>
                  <a:gd name="connsiteY3" fmla="*/ 285750 h 549275"/>
                  <a:gd name="connsiteX4" fmla="*/ 301625 w 339754"/>
                  <a:gd name="connsiteY4" fmla="*/ 549275 h 549275"/>
                  <a:gd name="connsiteX5" fmla="*/ 3175 w 339754"/>
                  <a:gd name="connsiteY5" fmla="*/ 485775 h 549275"/>
                  <a:gd name="connsiteX6" fmla="*/ 0 w 33975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5"/>
                  <a:gd name="connsiteY0" fmla="*/ 0 h 549275"/>
                  <a:gd name="connsiteX1" fmla="*/ 339725 w 339725"/>
                  <a:gd name="connsiteY1" fmla="*/ 66675 h 549275"/>
                  <a:gd name="connsiteX2" fmla="*/ 339724 w 339725"/>
                  <a:gd name="connsiteY2" fmla="*/ 238125 h 549275"/>
                  <a:gd name="connsiteX3" fmla="*/ 304799 w 339725"/>
                  <a:gd name="connsiteY3" fmla="*/ 285750 h 549275"/>
                  <a:gd name="connsiteX4" fmla="*/ 301625 w 339725"/>
                  <a:gd name="connsiteY4" fmla="*/ 549275 h 549275"/>
                  <a:gd name="connsiteX5" fmla="*/ 3175 w 339725"/>
                  <a:gd name="connsiteY5" fmla="*/ 485775 h 549275"/>
                  <a:gd name="connsiteX6" fmla="*/ 0 w 339725"/>
                  <a:gd name="connsiteY6" fmla="*/ 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25" h="549275">
                    <a:moveTo>
                      <a:pt x="0" y="0"/>
                    </a:moveTo>
                    <a:lnTo>
                      <a:pt x="339725" y="66675"/>
                    </a:lnTo>
                    <a:cubicBezTo>
                      <a:pt x="337608" y="128587"/>
                      <a:pt x="339724" y="192087"/>
                      <a:pt x="339724" y="238125"/>
                    </a:cubicBezTo>
                    <a:cubicBezTo>
                      <a:pt x="324907" y="266700"/>
                      <a:pt x="314324" y="271992"/>
                      <a:pt x="304799" y="285750"/>
                    </a:cubicBezTo>
                    <a:cubicBezTo>
                      <a:pt x="298449" y="337608"/>
                      <a:pt x="306387" y="472546"/>
                      <a:pt x="301625" y="549275"/>
                    </a:cubicBezTo>
                    <a:lnTo>
                      <a:pt x="3175" y="485775"/>
                    </a:lnTo>
                    <a:cubicBezTo>
                      <a:pt x="2117" y="323850"/>
                      <a:pt x="1058" y="161925"/>
                      <a:pt x="0" y="0"/>
                    </a:cubicBezTo>
                    <a:close/>
                  </a:path>
                </a:pathLst>
              </a:custGeom>
              <a:grp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6" name="Freeform 149">
                <a:extLst>
                  <a:ext uri="{FF2B5EF4-FFF2-40B4-BE49-F238E27FC236}">
                    <a16:creationId xmlns:a16="http://schemas.microsoft.com/office/drawing/2014/main" id="{F30AB7F4-A83E-7940-A350-A810755900C8}"/>
                  </a:ext>
                </a:extLst>
              </p:cNvPr>
              <p:cNvSpPr/>
              <p:nvPr/>
            </p:nvSpPr>
            <p:spPr bwMode="auto">
              <a:xfrm>
                <a:off x="10706100" y="2486025"/>
                <a:ext cx="444500" cy="495300"/>
              </a:xfrm>
              <a:custGeom>
                <a:avLst/>
                <a:gdLst>
                  <a:gd name="connsiteX0" fmla="*/ 0 w 425450"/>
                  <a:gd name="connsiteY0" fmla="*/ 0 h 495300"/>
                  <a:gd name="connsiteX1" fmla="*/ 381000 w 425450"/>
                  <a:gd name="connsiteY1" fmla="*/ 0 h 495300"/>
                  <a:gd name="connsiteX2" fmla="*/ 381000 w 425450"/>
                  <a:gd name="connsiteY2" fmla="*/ 231775 h 495300"/>
                  <a:gd name="connsiteX3" fmla="*/ 422275 w 425450"/>
                  <a:gd name="connsiteY3" fmla="*/ 266700 h 495300"/>
                  <a:gd name="connsiteX4" fmla="*/ 425450 w 425450"/>
                  <a:gd name="connsiteY4" fmla="*/ 419100 h 495300"/>
                  <a:gd name="connsiteX5" fmla="*/ 377825 w 425450"/>
                  <a:gd name="connsiteY5" fmla="*/ 450850 h 495300"/>
                  <a:gd name="connsiteX6" fmla="*/ 377825 w 425450"/>
                  <a:gd name="connsiteY6" fmla="*/ 495300 h 495300"/>
                  <a:gd name="connsiteX7" fmla="*/ 285750 w 425450"/>
                  <a:gd name="connsiteY7" fmla="*/ 495300 h 495300"/>
                  <a:gd name="connsiteX0" fmla="*/ 0 w 444500"/>
                  <a:gd name="connsiteY0" fmla="*/ 3175 h 495300"/>
                  <a:gd name="connsiteX1" fmla="*/ 400050 w 444500"/>
                  <a:gd name="connsiteY1" fmla="*/ 0 h 495300"/>
                  <a:gd name="connsiteX2" fmla="*/ 400050 w 444500"/>
                  <a:gd name="connsiteY2" fmla="*/ 231775 h 495300"/>
                  <a:gd name="connsiteX3" fmla="*/ 441325 w 444500"/>
                  <a:gd name="connsiteY3" fmla="*/ 266700 h 495300"/>
                  <a:gd name="connsiteX4" fmla="*/ 444500 w 444500"/>
                  <a:gd name="connsiteY4" fmla="*/ 419100 h 495300"/>
                  <a:gd name="connsiteX5" fmla="*/ 396875 w 444500"/>
                  <a:gd name="connsiteY5" fmla="*/ 450850 h 495300"/>
                  <a:gd name="connsiteX6" fmla="*/ 396875 w 444500"/>
                  <a:gd name="connsiteY6" fmla="*/ 495300 h 495300"/>
                  <a:gd name="connsiteX7" fmla="*/ 304800 w 444500"/>
                  <a:gd name="connsiteY7"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0" h="495300">
                    <a:moveTo>
                      <a:pt x="0" y="3175"/>
                    </a:moveTo>
                    <a:lnTo>
                      <a:pt x="400050" y="0"/>
                    </a:lnTo>
                    <a:lnTo>
                      <a:pt x="400050" y="231775"/>
                    </a:lnTo>
                    <a:lnTo>
                      <a:pt x="441325" y="266700"/>
                    </a:lnTo>
                    <a:cubicBezTo>
                      <a:pt x="442383" y="317500"/>
                      <a:pt x="443442" y="368300"/>
                      <a:pt x="444500" y="419100"/>
                    </a:cubicBezTo>
                    <a:lnTo>
                      <a:pt x="396875" y="450850"/>
                    </a:lnTo>
                    <a:lnTo>
                      <a:pt x="396875" y="495300"/>
                    </a:lnTo>
                    <a:lnTo>
                      <a:pt x="304800" y="495300"/>
                    </a:lnTo>
                  </a:path>
                </a:pathLst>
              </a:custGeom>
              <a:grp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grpSp>
      <p:sp>
        <p:nvSpPr>
          <p:cNvPr id="127" name="Rectangle 126">
            <a:extLst>
              <a:ext uri="{FF2B5EF4-FFF2-40B4-BE49-F238E27FC236}">
                <a16:creationId xmlns:a16="http://schemas.microsoft.com/office/drawing/2014/main" id="{EFCB263F-1341-804E-ADB5-AD28FFBE7ACB}"/>
              </a:ext>
            </a:extLst>
          </p:cNvPr>
          <p:cNvSpPr/>
          <p:nvPr/>
        </p:nvSpPr>
        <p:spPr bwMode="auto">
          <a:xfrm>
            <a:off x="8702873" y="1827148"/>
            <a:ext cx="2034391" cy="1397570"/>
          </a:xfrm>
          <a:prstGeom prst="rect">
            <a:avLst/>
          </a:prstGeom>
          <a:noFill/>
          <a:ln w="9525" cap="flat" cmpd="sng" algn="ctr">
            <a:noFill/>
            <a:prstDash val="solid"/>
            <a:headEnd type="none" w="med" len="med"/>
            <a:tailEnd type="none" w="med" len="med"/>
          </a:ln>
          <a:effectLst/>
        </p:spPr>
        <p:txBody>
          <a:bodyPr wrap="square" lIns="179234" tIns="143387" rIns="179234" bIns="143387">
            <a:spAutoFit/>
          </a:bodyPr>
          <a:lstStyle/>
          <a:p>
            <a:pPr marL="0" marR="0" lvl="0" indent="0" algn="l" defTabSz="914049" rtl="0" eaLnBrk="1" fontAlgn="auto" latinLnBrk="0" hangingPunct="1">
              <a:lnSpc>
                <a:spcPct val="90000"/>
              </a:lnSpc>
              <a:spcBef>
                <a:spcPts val="0"/>
              </a:spcBef>
              <a:spcAft>
                <a:spcPts val="588"/>
              </a:spcAft>
              <a:buClrTx/>
              <a:buSzTx/>
              <a:buFontTx/>
              <a:buNone/>
              <a:tabLst/>
              <a:defRPr/>
            </a:pPr>
            <a:r>
              <a:rPr kumimoji="0" lang="en-US" sz="3200" b="1" i="0" u="none" strike="noStrike" kern="1200" cap="none" spc="-100" normalizeH="0" baseline="0" noProof="0" dirty="0">
                <a:ln w="3175">
                  <a:noFill/>
                </a:ln>
                <a:solidFill>
                  <a:srgbClr val="3AC900"/>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t>30%</a:t>
            </a:r>
            <a:br>
              <a:rPr kumimoji="0" lang="en-US" sz="3200" b="1" i="0" u="none" strike="noStrike" kern="1200" cap="none" spc="-100" normalizeH="0" baseline="0" noProof="0" dirty="0">
                <a:ln w="3175">
                  <a:noFill/>
                </a:ln>
                <a:solidFill>
                  <a:srgbClr val="0D0D0D"/>
                </a:solidFill>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kumimoji="0" lang="en-US" sz="1600" b="0" i="0" u="none" strike="noStrike" kern="1200" cap="none" spc="0" normalizeH="0" baseline="0" noProof="0" dirty="0">
                <a:ln>
                  <a:noFill/>
                </a:ln>
                <a:gradFill>
                  <a:gsLst>
                    <a:gs pos="0">
                      <a:srgbClr val="0D0D0D"/>
                    </a:gs>
                    <a:gs pos="100000">
                      <a:srgbClr val="0D0D0D"/>
                    </a:gs>
                  </a:gsLst>
                  <a:lin ang="0" scaled="0"/>
                </a:gradFill>
                <a:effectLst/>
                <a:uLnTx/>
                <a:uFillTx/>
                <a:latin typeface="Segoe UI"/>
                <a:ea typeface="MS PGothic" panose="020B0600070205080204" pitchFamily="34" charset="-128"/>
                <a:cs typeface="Segoe UI Semilight" panose="020B0402040204020203" pitchFamily="34" charset="0"/>
              </a:rPr>
              <a:t>of organizations lose revenue during an attack</a:t>
            </a:r>
          </a:p>
        </p:txBody>
      </p:sp>
      <p:grpSp>
        <p:nvGrpSpPr>
          <p:cNvPr id="170" name="Group 169">
            <a:extLst>
              <a:ext uri="{FF2B5EF4-FFF2-40B4-BE49-F238E27FC236}">
                <a16:creationId xmlns:a16="http://schemas.microsoft.com/office/drawing/2014/main" id="{E1274A8B-01F8-7546-9205-02AC00ADE0B0}"/>
              </a:ext>
            </a:extLst>
          </p:cNvPr>
          <p:cNvGrpSpPr/>
          <p:nvPr/>
        </p:nvGrpSpPr>
        <p:grpSpPr>
          <a:xfrm>
            <a:off x="7949635" y="2104522"/>
            <a:ext cx="744593" cy="759723"/>
            <a:chOff x="7702981" y="1639303"/>
            <a:chExt cx="551677" cy="562887"/>
          </a:xfrm>
          <a:solidFill>
            <a:schemeClr val="bg1"/>
          </a:solidFill>
        </p:grpSpPr>
        <p:sp>
          <p:nvSpPr>
            <p:cNvPr id="171" name="Freeform 21">
              <a:extLst>
                <a:ext uri="{FF2B5EF4-FFF2-40B4-BE49-F238E27FC236}">
                  <a16:creationId xmlns:a16="http://schemas.microsoft.com/office/drawing/2014/main" id="{0B6998BF-F84F-124F-A945-6A12A90E5E49}"/>
                </a:ext>
              </a:extLst>
            </p:cNvPr>
            <p:cNvSpPr>
              <a:spLocks noEditPoints="1"/>
            </p:cNvSpPr>
            <p:nvPr/>
          </p:nvSpPr>
          <p:spPr bwMode="auto">
            <a:xfrm>
              <a:off x="7702981" y="1639303"/>
              <a:ext cx="551677" cy="562887"/>
            </a:xfrm>
            <a:custGeom>
              <a:avLst/>
              <a:gdLst>
                <a:gd name="T0" fmla="*/ 180 w 354"/>
                <a:gd name="T1" fmla="*/ 8 h 360"/>
                <a:gd name="T2" fmla="*/ 180 w 354"/>
                <a:gd name="T3" fmla="*/ 179 h 360"/>
                <a:gd name="T4" fmla="*/ 344 w 354"/>
                <a:gd name="T5" fmla="*/ 233 h 360"/>
                <a:gd name="T6" fmla="*/ 180 w 354"/>
                <a:gd name="T7" fmla="*/ 352 h 360"/>
                <a:gd name="T8" fmla="*/ 8 w 354"/>
                <a:gd name="T9" fmla="*/ 180 h 360"/>
                <a:gd name="T10" fmla="*/ 180 w 354"/>
                <a:gd name="T11" fmla="*/ 8 h 360"/>
                <a:gd name="T12" fmla="*/ 188 w 354"/>
                <a:gd name="T13" fmla="*/ 0 h 360"/>
                <a:gd name="T14" fmla="*/ 180 w 354"/>
                <a:gd name="T15" fmla="*/ 0 h 360"/>
                <a:gd name="T16" fmla="*/ 53 w 354"/>
                <a:gd name="T17" fmla="*/ 52 h 360"/>
                <a:gd name="T18" fmla="*/ 0 w 354"/>
                <a:gd name="T19" fmla="*/ 180 h 360"/>
                <a:gd name="T20" fmla="*/ 53 w 354"/>
                <a:gd name="T21" fmla="*/ 307 h 360"/>
                <a:gd name="T22" fmla="*/ 180 w 354"/>
                <a:gd name="T23" fmla="*/ 360 h 360"/>
                <a:gd name="T24" fmla="*/ 287 w 354"/>
                <a:gd name="T25" fmla="*/ 324 h 360"/>
                <a:gd name="T26" fmla="*/ 351 w 354"/>
                <a:gd name="T27" fmla="*/ 235 h 360"/>
                <a:gd name="T28" fmla="*/ 354 w 354"/>
                <a:gd name="T29" fmla="*/ 228 h 360"/>
                <a:gd name="T30" fmla="*/ 346 w 354"/>
                <a:gd name="T31" fmla="*/ 225 h 360"/>
                <a:gd name="T32" fmla="*/ 188 w 354"/>
                <a:gd name="T33" fmla="*/ 174 h 360"/>
                <a:gd name="T34" fmla="*/ 188 w 354"/>
                <a:gd name="T35" fmla="*/ 8 h 360"/>
                <a:gd name="T36" fmla="*/ 188 w 354"/>
                <a:gd name="T3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4" h="360">
                  <a:moveTo>
                    <a:pt x="180" y="8"/>
                  </a:moveTo>
                  <a:cubicBezTo>
                    <a:pt x="180" y="179"/>
                    <a:pt x="180" y="179"/>
                    <a:pt x="180" y="179"/>
                  </a:cubicBezTo>
                  <a:cubicBezTo>
                    <a:pt x="344" y="233"/>
                    <a:pt x="344" y="233"/>
                    <a:pt x="344" y="233"/>
                  </a:cubicBezTo>
                  <a:cubicBezTo>
                    <a:pt x="321" y="302"/>
                    <a:pt x="257" y="352"/>
                    <a:pt x="180" y="352"/>
                  </a:cubicBezTo>
                  <a:cubicBezTo>
                    <a:pt x="85" y="352"/>
                    <a:pt x="8" y="275"/>
                    <a:pt x="8" y="180"/>
                  </a:cubicBezTo>
                  <a:cubicBezTo>
                    <a:pt x="8" y="85"/>
                    <a:pt x="85" y="8"/>
                    <a:pt x="180" y="8"/>
                  </a:cubicBezTo>
                  <a:moveTo>
                    <a:pt x="188" y="0"/>
                  </a:moveTo>
                  <a:cubicBezTo>
                    <a:pt x="180" y="0"/>
                    <a:pt x="180" y="0"/>
                    <a:pt x="180" y="0"/>
                  </a:cubicBezTo>
                  <a:cubicBezTo>
                    <a:pt x="132" y="0"/>
                    <a:pt x="87" y="18"/>
                    <a:pt x="53" y="52"/>
                  </a:cubicBezTo>
                  <a:cubicBezTo>
                    <a:pt x="19" y="86"/>
                    <a:pt x="0" y="132"/>
                    <a:pt x="0" y="180"/>
                  </a:cubicBezTo>
                  <a:cubicBezTo>
                    <a:pt x="0" y="228"/>
                    <a:pt x="19" y="273"/>
                    <a:pt x="53" y="307"/>
                  </a:cubicBezTo>
                  <a:cubicBezTo>
                    <a:pt x="87" y="341"/>
                    <a:pt x="132" y="360"/>
                    <a:pt x="180" y="360"/>
                  </a:cubicBezTo>
                  <a:cubicBezTo>
                    <a:pt x="219" y="360"/>
                    <a:pt x="256" y="347"/>
                    <a:pt x="287" y="324"/>
                  </a:cubicBezTo>
                  <a:cubicBezTo>
                    <a:pt x="317" y="302"/>
                    <a:pt x="340" y="271"/>
                    <a:pt x="351" y="235"/>
                  </a:cubicBezTo>
                  <a:cubicBezTo>
                    <a:pt x="354" y="228"/>
                    <a:pt x="354" y="228"/>
                    <a:pt x="354" y="228"/>
                  </a:cubicBezTo>
                  <a:cubicBezTo>
                    <a:pt x="346" y="225"/>
                    <a:pt x="346" y="225"/>
                    <a:pt x="346" y="225"/>
                  </a:cubicBezTo>
                  <a:cubicBezTo>
                    <a:pt x="188" y="174"/>
                    <a:pt x="188" y="174"/>
                    <a:pt x="188" y="174"/>
                  </a:cubicBezTo>
                  <a:cubicBezTo>
                    <a:pt x="188" y="8"/>
                    <a:pt x="188" y="8"/>
                    <a:pt x="188" y="8"/>
                  </a:cubicBezTo>
                  <a:cubicBezTo>
                    <a:pt x="188" y="0"/>
                    <a:pt x="188" y="0"/>
                    <a:pt x="188" y="0"/>
                  </a:cubicBez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2" name="Freeform 22">
              <a:extLst>
                <a:ext uri="{FF2B5EF4-FFF2-40B4-BE49-F238E27FC236}">
                  <a16:creationId xmlns:a16="http://schemas.microsoft.com/office/drawing/2014/main" id="{F3B96E90-F8F2-164C-B43A-D9CB49B7E0C9}"/>
                </a:ext>
              </a:extLst>
            </p:cNvPr>
            <p:cNvSpPr>
              <a:spLocks/>
            </p:cNvSpPr>
            <p:nvPr/>
          </p:nvSpPr>
          <p:spPr bwMode="auto">
            <a:xfrm>
              <a:off x="7709386" y="1645709"/>
              <a:ext cx="537265" cy="550076"/>
            </a:xfrm>
            <a:custGeom>
              <a:avLst/>
              <a:gdLst>
                <a:gd name="T0" fmla="*/ 176 w 345"/>
                <a:gd name="T1" fmla="*/ 352 h 352"/>
                <a:gd name="T2" fmla="*/ 0 w 345"/>
                <a:gd name="T3" fmla="*/ 176 h 352"/>
                <a:gd name="T4" fmla="*/ 176 w 345"/>
                <a:gd name="T5" fmla="*/ 0 h 352"/>
                <a:gd name="T6" fmla="*/ 180 w 345"/>
                <a:gd name="T7" fmla="*/ 0 h 352"/>
                <a:gd name="T8" fmla="*/ 180 w 345"/>
                <a:gd name="T9" fmla="*/ 173 h 352"/>
                <a:gd name="T10" fmla="*/ 345 w 345"/>
                <a:gd name="T11" fmla="*/ 226 h 352"/>
                <a:gd name="T12" fmla="*/ 344 w 345"/>
                <a:gd name="T13" fmla="*/ 230 h 352"/>
                <a:gd name="T14" fmla="*/ 176 w 345"/>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352">
                  <a:moveTo>
                    <a:pt x="176" y="352"/>
                  </a:moveTo>
                  <a:cubicBezTo>
                    <a:pt x="79" y="352"/>
                    <a:pt x="0" y="273"/>
                    <a:pt x="0" y="176"/>
                  </a:cubicBezTo>
                  <a:cubicBezTo>
                    <a:pt x="0" y="79"/>
                    <a:pt x="79" y="0"/>
                    <a:pt x="176" y="0"/>
                  </a:cubicBezTo>
                  <a:cubicBezTo>
                    <a:pt x="180" y="0"/>
                    <a:pt x="180" y="0"/>
                    <a:pt x="180" y="0"/>
                  </a:cubicBezTo>
                  <a:cubicBezTo>
                    <a:pt x="180" y="173"/>
                    <a:pt x="180" y="173"/>
                    <a:pt x="180" y="173"/>
                  </a:cubicBezTo>
                  <a:cubicBezTo>
                    <a:pt x="345" y="226"/>
                    <a:pt x="345" y="226"/>
                    <a:pt x="345" y="226"/>
                  </a:cubicBezTo>
                  <a:cubicBezTo>
                    <a:pt x="344" y="230"/>
                    <a:pt x="344" y="230"/>
                    <a:pt x="344" y="230"/>
                  </a:cubicBezTo>
                  <a:cubicBezTo>
                    <a:pt x="320" y="303"/>
                    <a:pt x="253" y="352"/>
                    <a:pt x="176" y="352"/>
                  </a:cubicBez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3" name="Freeform 25">
              <a:extLst>
                <a:ext uri="{FF2B5EF4-FFF2-40B4-BE49-F238E27FC236}">
                  <a16:creationId xmlns:a16="http://schemas.microsoft.com/office/drawing/2014/main" id="{ED4C5F5C-1441-C345-8026-52BB0ACF9DFC}"/>
                </a:ext>
              </a:extLst>
            </p:cNvPr>
            <p:cNvSpPr>
              <a:spLocks/>
            </p:cNvSpPr>
            <p:nvPr/>
          </p:nvSpPr>
          <p:spPr bwMode="auto">
            <a:xfrm>
              <a:off x="7927175" y="1937962"/>
              <a:ext cx="112097" cy="36031"/>
            </a:xfrm>
            <a:custGeom>
              <a:avLst/>
              <a:gdLst>
                <a:gd name="T0" fmla="*/ 71 w 72"/>
                <a:gd name="T1" fmla="*/ 0 h 23"/>
                <a:gd name="T2" fmla="*/ 72 w 72"/>
                <a:gd name="T3" fmla="*/ 4 h 23"/>
                <a:gd name="T4" fmla="*/ 53 w 72"/>
                <a:gd name="T5" fmla="*/ 23 h 23"/>
                <a:gd name="T6" fmla="*/ 0 w 72"/>
                <a:gd name="T7" fmla="*/ 23 h 23"/>
              </a:gdLst>
              <a:ahLst/>
              <a:cxnLst>
                <a:cxn ang="0">
                  <a:pos x="T0" y="T1"/>
                </a:cxn>
                <a:cxn ang="0">
                  <a:pos x="T2" y="T3"/>
                </a:cxn>
                <a:cxn ang="0">
                  <a:pos x="T4" y="T5"/>
                </a:cxn>
                <a:cxn ang="0">
                  <a:pos x="T6" y="T7"/>
                </a:cxn>
              </a:cxnLst>
              <a:rect l="0" t="0" r="r" b="b"/>
              <a:pathLst>
                <a:path w="72" h="23">
                  <a:moveTo>
                    <a:pt x="71" y="0"/>
                  </a:moveTo>
                  <a:cubicBezTo>
                    <a:pt x="72" y="1"/>
                    <a:pt x="72" y="3"/>
                    <a:pt x="72" y="4"/>
                  </a:cubicBezTo>
                  <a:cubicBezTo>
                    <a:pt x="72" y="14"/>
                    <a:pt x="64" y="23"/>
                    <a:pt x="53" y="23"/>
                  </a:cubicBezTo>
                  <a:cubicBezTo>
                    <a:pt x="0" y="23"/>
                    <a:pt x="0" y="23"/>
                    <a:pt x="0" y="23"/>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4" name="Freeform 26">
              <a:extLst>
                <a:ext uri="{FF2B5EF4-FFF2-40B4-BE49-F238E27FC236}">
                  <a16:creationId xmlns:a16="http://schemas.microsoft.com/office/drawing/2014/main" id="{5660E39D-0FF8-334B-8F59-57E07C06D28C}"/>
                </a:ext>
              </a:extLst>
            </p:cNvPr>
            <p:cNvSpPr>
              <a:spLocks/>
            </p:cNvSpPr>
            <p:nvPr/>
          </p:nvSpPr>
          <p:spPr bwMode="auto">
            <a:xfrm>
              <a:off x="7927175" y="1853889"/>
              <a:ext cx="56048" cy="59251"/>
            </a:xfrm>
            <a:custGeom>
              <a:avLst/>
              <a:gdLst>
                <a:gd name="T0" fmla="*/ 36 w 36"/>
                <a:gd name="T1" fmla="*/ 0 h 38"/>
                <a:gd name="T2" fmla="*/ 19 w 36"/>
                <a:gd name="T3" fmla="*/ 0 h 38"/>
                <a:gd name="T4" fmla="*/ 0 w 36"/>
                <a:gd name="T5" fmla="*/ 19 h 38"/>
                <a:gd name="T6" fmla="*/ 17 w 36"/>
                <a:gd name="T7" fmla="*/ 37 h 38"/>
                <a:gd name="T8" fmla="*/ 36 w 36"/>
                <a:gd name="T9" fmla="*/ 38 h 38"/>
              </a:gdLst>
              <a:ahLst/>
              <a:cxnLst>
                <a:cxn ang="0">
                  <a:pos x="T0" y="T1"/>
                </a:cxn>
                <a:cxn ang="0">
                  <a:pos x="T2" y="T3"/>
                </a:cxn>
                <a:cxn ang="0">
                  <a:pos x="T4" y="T5"/>
                </a:cxn>
                <a:cxn ang="0">
                  <a:pos x="T6" y="T7"/>
                </a:cxn>
                <a:cxn ang="0">
                  <a:pos x="T8" y="T9"/>
                </a:cxn>
              </a:cxnLst>
              <a:rect l="0" t="0" r="r" b="b"/>
              <a:pathLst>
                <a:path w="36" h="38">
                  <a:moveTo>
                    <a:pt x="36" y="0"/>
                  </a:moveTo>
                  <a:cubicBezTo>
                    <a:pt x="19" y="0"/>
                    <a:pt x="19" y="0"/>
                    <a:pt x="19" y="0"/>
                  </a:cubicBezTo>
                  <a:cubicBezTo>
                    <a:pt x="9" y="0"/>
                    <a:pt x="0" y="9"/>
                    <a:pt x="0" y="19"/>
                  </a:cubicBezTo>
                  <a:cubicBezTo>
                    <a:pt x="0" y="28"/>
                    <a:pt x="8" y="36"/>
                    <a:pt x="17" y="37"/>
                  </a:cubicBezTo>
                  <a:cubicBezTo>
                    <a:pt x="36" y="38"/>
                    <a:pt x="36" y="38"/>
                    <a:pt x="36" y="38"/>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5" name="Freeform 27">
              <a:extLst>
                <a:ext uri="{FF2B5EF4-FFF2-40B4-BE49-F238E27FC236}">
                  <a16:creationId xmlns:a16="http://schemas.microsoft.com/office/drawing/2014/main" id="{CF4F2923-0AA4-1144-A141-6184DB8A020B}"/>
                </a:ext>
              </a:extLst>
            </p:cNvPr>
            <p:cNvSpPr>
              <a:spLocks/>
            </p:cNvSpPr>
            <p:nvPr/>
          </p:nvSpPr>
          <p:spPr bwMode="auto">
            <a:xfrm>
              <a:off x="7983223" y="1895525"/>
              <a:ext cx="0" cy="116101"/>
            </a:xfrm>
            <a:custGeom>
              <a:avLst/>
              <a:gdLst>
                <a:gd name="T0" fmla="*/ 15 h 74"/>
                <a:gd name="T1" fmla="*/ 74 h 74"/>
              </a:gdLst>
              <a:ahLst/>
              <a:cxnLst>
                <a:cxn ang="0">
                  <a:pos x="0" y="T0"/>
                </a:cxn>
                <a:cxn ang="0">
                  <a:pos x="0" y="T1"/>
                </a:cxn>
              </a:cxnLst>
              <a:rect l="0" t="0" r="r" b="b"/>
              <a:pathLst>
                <a:path h="74">
                  <a:moveTo>
                    <a:pt x="0" y="15"/>
                  </a:moveTo>
                  <a:cubicBezTo>
                    <a:pt x="0" y="0"/>
                    <a:pt x="0" y="74"/>
                    <a:pt x="0" y="74"/>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6" name="Freeform 29">
              <a:extLst>
                <a:ext uri="{FF2B5EF4-FFF2-40B4-BE49-F238E27FC236}">
                  <a16:creationId xmlns:a16="http://schemas.microsoft.com/office/drawing/2014/main" id="{D25B94AD-98EC-A846-B077-3AF9D1DB993B}"/>
                </a:ext>
              </a:extLst>
            </p:cNvPr>
            <p:cNvSpPr>
              <a:spLocks/>
            </p:cNvSpPr>
            <p:nvPr/>
          </p:nvSpPr>
          <p:spPr bwMode="auto">
            <a:xfrm>
              <a:off x="7732607" y="1853889"/>
              <a:ext cx="112097" cy="120104"/>
            </a:xfrm>
            <a:custGeom>
              <a:avLst/>
              <a:gdLst>
                <a:gd name="T0" fmla="*/ 71 w 72"/>
                <a:gd name="T1" fmla="*/ 0 h 77"/>
                <a:gd name="T2" fmla="*/ 18 w 72"/>
                <a:gd name="T3" fmla="*/ 0 h 77"/>
                <a:gd name="T4" fmla="*/ 0 w 72"/>
                <a:gd name="T5" fmla="*/ 19 h 77"/>
                <a:gd name="T6" fmla="*/ 17 w 72"/>
                <a:gd name="T7" fmla="*/ 37 h 77"/>
                <a:gd name="T8" fmla="*/ 54 w 72"/>
                <a:gd name="T9" fmla="*/ 40 h 77"/>
                <a:gd name="T10" fmla="*/ 72 w 72"/>
                <a:gd name="T11" fmla="*/ 58 h 77"/>
                <a:gd name="T12" fmla="*/ 53 w 72"/>
                <a:gd name="T13" fmla="*/ 77 h 77"/>
                <a:gd name="T14" fmla="*/ 0 w 7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7">
                  <a:moveTo>
                    <a:pt x="71" y="0"/>
                  </a:moveTo>
                  <a:cubicBezTo>
                    <a:pt x="18" y="0"/>
                    <a:pt x="18" y="0"/>
                    <a:pt x="18" y="0"/>
                  </a:cubicBezTo>
                  <a:cubicBezTo>
                    <a:pt x="8" y="0"/>
                    <a:pt x="0" y="9"/>
                    <a:pt x="0" y="19"/>
                  </a:cubicBezTo>
                  <a:cubicBezTo>
                    <a:pt x="0" y="28"/>
                    <a:pt x="7" y="36"/>
                    <a:pt x="17" y="37"/>
                  </a:cubicBezTo>
                  <a:cubicBezTo>
                    <a:pt x="54" y="40"/>
                    <a:pt x="54" y="40"/>
                    <a:pt x="54" y="40"/>
                  </a:cubicBezTo>
                  <a:cubicBezTo>
                    <a:pt x="64" y="40"/>
                    <a:pt x="72" y="48"/>
                    <a:pt x="72" y="58"/>
                  </a:cubicBezTo>
                  <a:cubicBezTo>
                    <a:pt x="72" y="68"/>
                    <a:pt x="63" y="77"/>
                    <a:pt x="53" y="77"/>
                  </a:cubicBezTo>
                  <a:cubicBezTo>
                    <a:pt x="0" y="77"/>
                    <a:pt x="0" y="77"/>
                    <a:pt x="0" y="77"/>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7" name="Freeform 30">
              <a:extLst>
                <a:ext uri="{FF2B5EF4-FFF2-40B4-BE49-F238E27FC236}">
                  <a16:creationId xmlns:a16="http://schemas.microsoft.com/office/drawing/2014/main" id="{6BA35B68-7EEA-EE48-806A-9608DD60138E}"/>
                </a:ext>
              </a:extLst>
            </p:cNvPr>
            <p:cNvSpPr>
              <a:spLocks/>
            </p:cNvSpPr>
            <p:nvPr/>
          </p:nvSpPr>
          <p:spPr bwMode="auto">
            <a:xfrm>
              <a:off x="7788655" y="1814655"/>
              <a:ext cx="0" cy="196970"/>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8" name="Freeform 31">
              <a:extLst>
                <a:ext uri="{FF2B5EF4-FFF2-40B4-BE49-F238E27FC236}">
                  <a16:creationId xmlns:a16="http://schemas.microsoft.com/office/drawing/2014/main" id="{BA4B4E9B-3C75-1143-800F-FF1B49137F5C}"/>
                </a:ext>
              </a:extLst>
            </p:cNvPr>
            <p:cNvSpPr>
              <a:spLocks/>
            </p:cNvSpPr>
            <p:nvPr/>
          </p:nvSpPr>
          <p:spPr bwMode="auto">
            <a:xfrm>
              <a:off x="7831092" y="1992409"/>
              <a:ext cx="110496" cy="119303"/>
            </a:xfrm>
            <a:custGeom>
              <a:avLst/>
              <a:gdLst>
                <a:gd name="T0" fmla="*/ 71 w 71"/>
                <a:gd name="T1" fmla="*/ 0 h 76"/>
                <a:gd name="T2" fmla="*/ 18 w 71"/>
                <a:gd name="T3" fmla="*/ 0 h 76"/>
                <a:gd name="T4" fmla="*/ 0 w 71"/>
                <a:gd name="T5" fmla="*/ 18 h 76"/>
                <a:gd name="T6" fmla="*/ 17 w 71"/>
                <a:gd name="T7" fmla="*/ 37 h 76"/>
                <a:gd name="T8" fmla="*/ 54 w 71"/>
                <a:gd name="T9" fmla="*/ 39 h 76"/>
                <a:gd name="T10" fmla="*/ 71 w 71"/>
                <a:gd name="T11" fmla="*/ 58 h 76"/>
                <a:gd name="T12" fmla="*/ 53 w 71"/>
                <a:gd name="T13" fmla="*/ 76 h 76"/>
                <a:gd name="T14" fmla="*/ 0 w 71"/>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1" y="48"/>
                    <a:pt x="71" y="58"/>
                  </a:cubicBezTo>
                  <a:cubicBezTo>
                    <a:pt x="71" y="68"/>
                    <a:pt x="63" y="76"/>
                    <a:pt x="53" y="76"/>
                  </a:cubicBezTo>
                  <a:cubicBezTo>
                    <a:pt x="0" y="76"/>
                    <a:pt x="0" y="76"/>
                    <a:pt x="0" y="7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79" name="Freeform 32">
              <a:extLst>
                <a:ext uri="{FF2B5EF4-FFF2-40B4-BE49-F238E27FC236}">
                  <a16:creationId xmlns:a16="http://schemas.microsoft.com/office/drawing/2014/main" id="{A519C5F1-3C59-5847-B12E-7E0523AC5C57}"/>
                </a:ext>
              </a:extLst>
            </p:cNvPr>
            <p:cNvSpPr>
              <a:spLocks/>
            </p:cNvSpPr>
            <p:nvPr/>
          </p:nvSpPr>
          <p:spPr bwMode="auto">
            <a:xfrm>
              <a:off x="7885539" y="1953174"/>
              <a:ext cx="0" cy="197771"/>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0" name="Freeform 33">
              <a:extLst>
                <a:ext uri="{FF2B5EF4-FFF2-40B4-BE49-F238E27FC236}">
                  <a16:creationId xmlns:a16="http://schemas.microsoft.com/office/drawing/2014/main" id="{34BAC8AA-D2A4-8A43-86CC-F82932FAE877}"/>
                </a:ext>
              </a:extLst>
            </p:cNvPr>
            <p:cNvSpPr>
              <a:spLocks/>
            </p:cNvSpPr>
            <p:nvPr/>
          </p:nvSpPr>
          <p:spPr bwMode="auto">
            <a:xfrm>
              <a:off x="8025660" y="1992409"/>
              <a:ext cx="112097" cy="119303"/>
            </a:xfrm>
            <a:custGeom>
              <a:avLst/>
              <a:gdLst>
                <a:gd name="T0" fmla="*/ 71 w 72"/>
                <a:gd name="T1" fmla="*/ 0 h 76"/>
                <a:gd name="T2" fmla="*/ 18 w 72"/>
                <a:gd name="T3" fmla="*/ 0 h 76"/>
                <a:gd name="T4" fmla="*/ 0 w 72"/>
                <a:gd name="T5" fmla="*/ 18 h 76"/>
                <a:gd name="T6" fmla="*/ 17 w 72"/>
                <a:gd name="T7" fmla="*/ 37 h 76"/>
                <a:gd name="T8" fmla="*/ 54 w 72"/>
                <a:gd name="T9" fmla="*/ 39 h 76"/>
                <a:gd name="T10" fmla="*/ 72 w 72"/>
                <a:gd name="T11" fmla="*/ 58 h 76"/>
                <a:gd name="T12" fmla="*/ 53 w 72"/>
                <a:gd name="T13" fmla="*/ 76 h 76"/>
                <a:gd name="T14" fmla="*/ 0 w 72"/>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2" y="48"/>
                    <a:pt x="72" y="58"/>
                  </a:cubicBezTo>
                  <a:cubicBezTo>
                    <a:pt x="72" y="68"/>
                    <a:pt x="63" y="76"/>
                    <a:pt x="53" y="76"/>
                  </a:cubicBezTo>
                  <a:cubicBezTo>
                    <a:pt x="0" y="76"/>
                    <a:pt x="0" y="76"/>
                    <a:pt x="0" y="7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1" name="Freeform 34">
              <a:extLst>
                <a:ext uri="{FF2B5EF4-FFF2-40B4-BE49-F238E27FC236}">
                  <a16:creationId xmlns:a16="http://schemas.microsoft.com/office/drawing/2014/main" id="{59E3ABFC-7C89-7F47-88C4-4D70670D0F11}"/>
                </a:ext>
              </a:extLst>
            </p:cNvPr>
            <p:cNvSpPr>
              <a:spLocks/>
            </p:cNvSpPr>
            <p:nvPr/>
          </p:nvSpPr>
          <p:spPr bwMode="auto">
            <a:xfrm>
              <a:off x="8081708" y="1953174"/>
              <a:ext cx="0" cy="197771"/>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2" name="Freeform 35">
              <a:extLst>
                <a:ext uri="{FF2B5EF4-FFF2-40B4-BE49-F238E27FC236}">
                  <a16:creationId xmlns:a16="http://schemas.microsoft.com/office/drawing/2014/main" id="{EF9B18D6-BBA4-2943-ABFA-E06E1816296A}"/>
                </a:ext>
              </a:extLst>
            </p:cNvPr>
            <p:cNvSpPr>
              <a:spLocks/>
            </p:cNvSpPr>
            <p:nvPr/>
          </p:nvSpPr>
          <p:spPr bwMode="auto">
            <a:xfrm>
              <a:off x="7848344" y="1711365"/>
              <a:ext cx="110496" cy="118502"/>
            </a:xfrm>
            <a:custGeom>
              <a:avLst/>
              <a:gdLst>
                <a:gd name="T0" fmla="*/ 71 w 71"/>
                <a:gd name="T1" fmla="*/ 0 h 76"/>
                <a:gd name="T2" fmla="*/ 18 w 71"/>
                <a:gd name="T3" fmla="*/ 0 h 76"/>
                <a:gd name="T4" fmla="*/ 0 w 71"/>
                <a:gd name="T5" fmla="*/ 18 h 76"/>
                <a:gd name="T6" fmla="*/ 17 w 71"/>
                <a:gd name="T7" fmla="*/ 37 h 76"/>
                <a:gd name="T8" fmla="*/ 54 w 71"/>
                <a:gd name="T9" fmla="*/ 39 h 76"/>
                <a:gd name="T10" fmla="*/ 71 w 71"/>
                <a:gd name="T11" fmla="*/ 58 h 76"/>
                <a:gd name="T12" fmla="*/ 53 w 71"/>
                <a:gd name="T13" fmla="*/ 76 h 76"/>
                <a:gd name="T14" fmla="*/ 0 w 71"/>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6">
                  <a:moveTo>
                    <a:pt x="71" y="0"/>
                  </a:moveTo>
                  <a:cubicBezTo>
                    <a:pt x="18" y="0"/>
                    <a:pt x="18" y="0"/>
                    <a:pt x="18" y="0"/>
                  </a:cubicBezTo>
                  <a:cubicBezTo>
                    <a:pt x="8" y="0"/>
                    <a:pt x="0" y="8"/>
                    <a:pt x="0" y="18"/>
                  </a:cubicBezTo>
                  <a:cubicBezTo>
                    <a:pt x="0" y="28"/>
                    <a:pt x="7" y="36"/>
                    <a:pt x="17" y="37"/>
                  </a:cubicBezTo>
                  <a:cubicBezTo>
                    <a:pt x="54" y="39"/>
                    <a:pt x="54" y="39"/>
                    <a:pt x="54" y="39"/>
                  </a:cubicBezTo>
                  <a:cubicBezTo>
                    <a:pt x="64" y="40"/>
                    <a:pt x="71" y="48"/>
                    <a:pt x="71" y="58"/>
                  </a:cubicBezTo>
                  <a:cubicBezTo>
                    <a:pt x="71" y="68"/>
                    <a:pt x="63" y="76"/>
                    <a:pt x="53" y="76"/>
                  </a:cubicBezTo>
                  <a:cubicBezTo>
                    <a:pt x="0" y="76"/>
                    <a:pt x="0" y="76"/>
                    <a:pt x="0" y="7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3" name="Freeform 36">
              <a:extLst>
                <a:ext uri="{FF2B5EF4-FFF2-40B4-BE49-F238E27FC236}">
                  <a16:creationId xmlns:a16="http://schemas.microsoft.com/office/drawing/2014/main" id="{FDE9F9AB-1384-6B42-AE3B-6E1E8A785825}"/>
                </a:ext>
              </a:extLst>
            </p:cNvPr>
            <p:cNvSpPr>
              <a:spLocks/>
            </p:cNvSpPr>
            <p:nvPr/>
          </p:nvSpPr>
          <p:spPr bwMode="auto">
            <a:xfrm>
              <a:off x="7902791" y="1672132"/>
              <a:ext cx="0" cy="196970"/>
            </a:xfrm>
            <a:custGeom>
              <a:avLst/>
              <a:gdLst>
                <a:gd name="T0" fmla="*/ 0 h 126"/>
                <a:gd name="T1" fmla="*/ 126 h 126"/>
              </a:gdLst>
              <a:ahLst/>
              <a:cxnLst>
                <a:cxn ang="0">
                  <a:pos x="0" y="T0"/>
                </a:cxn>
                <a:cxn ang="0">
                  <a:pos x="0" y="T1"/>
                </a:cxn>
              </a:cxnLst>
              <a:rect l="0" t="0" r="r" b="b"/>
              <a:pathLst>
                <a:path h="126">
                  <a:moveTo>
                    <a:pt x="0" y="0"/>
                  </a:moveTo>
                  <a:cubicBezTo>
                    <a:pt x="0" y="126"/>
                    <a:pt x="0" y="126"/>
                    <a:pt x="0" y="126"/>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grpSp>
      <p:grpSp>
        <p:nvGrpSpPr>
          <p:cNvPr id="184" name="Group 183">
            <a:extLst>
              <a:ext uri="{FF2B5EF4-FFF2-40B4-BE49-F238E27FC236}">
                <a16:creationId xmlns:a16="http://schemas.microsoft.com/office/drawing/2014/main" id="{8CF3AAE1-5095-E540-A0A1-EBD5105CA0F1}"/>
              </a:ext>
            </a:extLst>
          </p:cNvPr>
          <p:cNvGrpSpPr/>
          <p:nvPr/>
        </p:nvGrpSpPr>
        <p:grpSpPr>
          <a:xfrm>
            <a:off x="4255083" y="2121813"/>
            <a:ext cx="722979" cy="725141"/>
            <a:chOff x="6435353" y="1788699"/>
            <a:chExt cx="535663" cy="537265"/>
          </a:xfrm>
        </p:grpSpPr>
        <p:sp useBgFill="1">
          <p:nvSpPr>
            <p:cNvPr id="185" name="Partial Circle 85">
              <a:extLst>
                <a:ext uri="{FF2B5EF4-FFF2-40B4-BE49-F238E27FC236}">
                  <a16:creationId xmlns:a16="http://schemas.microsoft.com/office/drawing/2014/main" id="{B1659EB5-8A6F-D941-8C2B-70E9A1E8F27E}"/>
                </a:ext>
              </a:extLst>
            </p:cNvPr>
            <p:cNvSpPr/>
            <p:nvPr/>
          </p:nvSpPr>
          <p:spPr bwMode="auto">
            <a:xfrm>
              <a:off x="6624717" y="1976863"/>
              <a:ext cx="156936" cy="156936"/>
            </a:xfrm>
            <a:prstGeom prst="pie">
              <a:avLst>
                <a:gd name="adj1" fmla="val 16129747"/>
                <a:gd name="adj2" fmla="val 20554316"/>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6" name="Freeform 12">
              <a:extLst>
                <a:ext uri="{FF2B5EF4-FFF2-40B4-BE49-F238E27FC236}">
                  <a16:creationId xmlns:a16="http://schemas.microsoft.com/office/drawing/2014/main" id="{F14DC2DF-22B6-1D49-982A-FAF6EE60725A}"/>
                </a:ext>
              </a:extLst>
            </p:cNvPr>
            <p:cNvSpPr>
              <a:spLocks/>
            </p:cNvSpPr>
            <p:nvPr/>
          </p:nvSpPr>
          <p:spPr bwMode="auto">
            <a:xfrm>
              <a:off x="6435353" y="1788699"/>
              <a:ext cx="535663" cy="537265"/>
            </a:xfrm>
            <a:custGeom>
              <a:avLst/>
              <a:gdLst>
                <a:gd name="T0" fmla="*/ 344 w 344"/>
                <a:gd name="T1" fmla="*/ 172 h 344"/>
                <a:gd name="T2" fmla="*/ 336 w 344"/>
                <a:gd name="T3" fmla="*/ 119 h 344"/>
                <a:gd name="T4" fmla="*/ 172 w 344"/>
                <a:gd name="T5" fmla="*/ 172 h 344"/>
                <a:gd name="T6" fmla="*/ 172 w 344"/>
                <a:gd name="T7" fmla="*/ 0 h 344"/>
                <a:gd name="T8" fmla="*/ 172 w 344"/>
                <a:gd name="T9" fmla="*/ 0 h 344"/>
                <a:gd name="T10" fmla="*/ 0 w 344"/>
                <a:gd name="T11" fmla="*/ 172 h 344"/>
                <a:gd name="T12" fmla="*/ 172 w 344"/>
                <a:gd name="T13" fmla="*/ 344 h 344"/>
                <a:gd name="T14" fmla="*/ 344 w 344"/>
                <a:gd name="T15" fmla="*/ 172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44">
                  <a:moveTo>
                    <a:pt x="344" y="172"/>
                  </a:moveTo>
                  <a:cubicBezTo>
                    <a:pt x="344" y="153"/>
                    <a:pt x="341" y="135"/>
                    <a:pt x="336" y="119"/>
                  </a:cubicBezTo>
                  <a:cubicBezTo>
                    <a:pt x="172" y="172"/>
                    <a:pt x="172" y="172"/>
                    <a:pt x="172" y="172"/>
                  </a:cubicBezTo>
                  <a:cubicBezTo>
                    <a:pt x="172" y="0"/>
                    <a:pt x="172" y="0"/>
                    <a:pt x="172" y="0"/>
                  </a:cubicBezTo>
                  <a:cubicBezTo>
                    <a:pt x="172" y="0"/>
                    <a:pt x="172" y="0"/>
                    <a:pt x="172" y="0"/>
                  </a:cubicBezTo>
                  <a:cubicBezTo>
                    <a:pt x="77" y="0"/>
                    <a:pt x="0" y="77"/>
                    <a:pt x="0" y="172"/>
                  </a:cubicBezTo>
                  <a:cubicBezTo>
                    <a:pt x="0" y="267"/>
                    <a:pt x="77" y="344"/>
                    <a:pt x="172" y="344"/>
                  </a:cubicBezTo>
                  <a:cubicBezTo>
                    <a:pt x="267" y="344"/>
                    <a:pt x="344" y="267"/>
                    <a:pt x="344" y="172"/>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7" name="Freeform 13">
              <a:extLst>
                <a:ext uri="{FF2B5EF4-FFF2-40B4-BE49-F238E27FC236}">
                  <a16:creationId xmlns:a16="http://schemas.microsoft.com/office/drawing/2014/main" id="{1C4B8CA1-83A5-DD46-82CB-87F319CA8B1E}"/>
                </a:ext>
              </a:extLst>
            </p:cNvPr>
            <p:cNvSpPr>
              <a:spLocks/>
            </p:cNvSpPr>
            <p:nvPr/>
          </p:nvSpPr>
          <p:spPr bwMode="auto">
            <a:xfrm>
              <a:off x="6435353" y="1788699"/>
              <a:ext cx="535663" cy="537265"/>
            </a:xfrm>
            <a:custGeom>
              <a:avLst/>
              <a:gdLst>
                <a:gd name="T0" fmla="*/ 344 w 344"/>
                <a:gd name="T1" fmla="*/ 172 h 344"/>
                <a:gd name="T2" fmla="*/ 336 w 344"/>
                <a:gd name="T3" fmla="*/ 119 h 344"/>
                <a:gd name="T4" fmla="*/ 172 w 344"/>
                <a:gd name="T5" fmla="*/ 172 h 344"/>
                <a:gd name="T6" fmla="*/ 172 w 344"/>
                <a:gd name="T7" fmla="*/ 0 h 344"/>
                <a:gd name="T8" fmla="*/ 172 w 344"/>
                <a:gd name="T9" fmla="*/ 0 h 344"/>
                <a:gd name="T10" fmla="*/ 0 w 344"/>
                <a:gd name="T11" fmla="*/ 172 h 344"/>
                <a:gd name="T12" fmla="*/ 172 w 344"/>
                <a:gd name="T13" fmla="*/ 344 h 344"/>
                <a:gd name="T14" fmla="*/ 344 w 344"/>
                <a:gd name="T15" fmla="*/ 172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44">
                  <a:moveTo>
                    <a:pt x="344" y="172"/>
                  </a:moveTo>
                  <a:cubicBezTo>
                    <a:pt x="344" y="153"/>
                    <a:pt x="341" y="135"/>
                    <a:pt x="336" y="119"/>
                  </a:cubicBezTo>
                  <a:cubicBezTo>
                    <a:pt x="172" y="172"/>
                    <a:pt x="172" y="172"/>
                    <a:pt x="172" y="172"/>
                  </a:cubicBezTo>
                  <a:cubicBezTo>
                    <a:pt x="172" y="0"/>
                    <a:pt x="172" y="0"/>
                    <a:pt x="172" y="0"/>
                  </a:cubicBezTo>
                  <a:cubicBezTo>
                    <a:pt x="172" y="0"/>
                    <a:pt x="172" y="0"/>
                    <a:pt x="172" y="0"/>
                  </a:cubicBezTo>
                  <a:cubicBezTo>
                    <a:pt x="77" y="0"/>
                    <a:pt x="0" y="77"/>
                    <a:pt x="0" y="172"/>
                  </a:cubicBezTo>
                  <a:cubicBezTo>
                    <a:pt x="0" y="267"/>
                    <a:pt x="77" y="344"/>
                    <a:pt x="172" y="344"/>
                  </a:cubicBezTo>
                  <a:cubicBezTo>
                    <a:pt x="267" y="344"/>
                    <a:pt x="344" y="267"/>
                    <a:pt x="344" y="172"/>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8" name="Freeform 14">
              <a:extLst>
                <a:ext uri="{FF2B5EF4-FFF2-40B4-BE49-F238E27FC236}">
                  <a16:creationId xmlns:a16="http://schemas.microsoft.com/office/drawing/2014/main" id="{483CD4B0-0B2D-DB48-AD05-A97E735FE657}"/>
                </a:ext>
              </a:extLst>
            </p:cNvPr>
            <p:cNvSpPr>
              <a:spLocks noEditPoints="1"/>
            </p:cNvSpPr>
            <p:nvPr/>
          </p:nvSpPr>
          <p:spPr bwMode="auto">
            <a:xfrm>
              <a:off x="6508216" y="1838493"/>
              <a:ext cx="121705" cy="134516"/>
            </a:xfrm>
            <a:custGeom>
              <a:avLst/>
              <a:gdLst>
                <a:gd name="T0" fmla="*/ 78 w 78"/>
                <a:gd name="T1" fmla="*/ 86 h 86"/>
                <a:gd name="T2" fmla="*/ 39 w 78"/>
                <a:gd name="T3" fmla="*/ 48 h 86"/>
                <a:gd name="T4" fmla="*/ 0 w 78"/>
                <a:gd name="T5" fmla="*/ 86 h 86"/>
                <a:gd name="T6" fmla="*/ 16 w 78"/>
                <a:gd name="T7" fmla="*/ 24 h 86"/>
                <a:gd name="T8" fmla="*/ 40 w 78"/>
                <a:gd name="T9" fmla="*/ 0 h 86"/>
                <a:gd name="T10" fmla="*/ 64 w 78"/>
                <a:gd name="T11" fmla="*/ 24 h 86"/>
                <a:gd name="T12" fmla="*/ 40 w 78"/>
                <a:gd name="T13" fmla="*/ 48 h 86"/>
                <a:gd name="T14" fmla="*/ 16 w 78"/>
                <a:gd name="T15" fmla="*/ 24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6">
                  <a:moveTo>
                    <a:pt x="78" y="86"/>
                  </a:moveTo>
                  <a:cubicBezTo>
                    <a:pt x="78" y="65"/>
                    <a:pt x="61" y="48"/>
                    <a:pt x="39" y="48"/>
                  </a:cubicBezTo>
                  <a:cubicBezTo>
                    <a:pt x="18" y="48"/>
                    <a:pt x="0" y="65"/>
                    <a:pt x="0" y="86"/>
                  </a:cubicBezTo>
                  <a:moveTo>
                    <a:pt x="16" y="24"/>
                  </a:moveTo>
                  <a:cubicBezTo>
                    <a:pt x="16" y="10"/>
                    <a:pt x="26" y="0"/>
                    <a:pt x="40" y="0"/>
                  </a:cubicBezTo>
                  <a:cubicBezTo>
                    <a:pt x="53" y="0"/>
                    <a:pt x="64" y="10"/>
                    <a:pt x="64" y="24"/>
                  </a:cubicBezTo>
                  <a:cubicBezTo>
                    <a:pt x="64" y="37"/>
                    <a:pt x="53" y="48"/>
                    <a:pt x="40" y="48"/>
                  </a:cubicBezTo>
                  <a:cubicBezTo>
                    <a:pt x="26" y="48"/>
                    <a:pt x="16" y="37"/>
                    <a:pt x="16" y="24"/>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89" name="Freeform 16">
              <a:extLst>
                <a:ext uri="{FF2B5EF4-FFF2-40B4-BE49-F238E27FC236}">
                  <a16:creationId xmlns:a16="http://schemas.microsoft.com/office/drawing/2014/main" id="{7C6A6F0B-A30E-ED40-BED1-282EE52C0C9D}"/>
                </a:ext>
              </a:extLst>
            </p:cNvPr>
            <p:cNvSpPr>
              <a:spLocks noEditPoints="1"/>
            </p:cNvSpPr>
            <p:nvPr/>
          </p:nvSpPr>
          <p:spPr bwMode="auto">
            <a:xfrm>
              <a:off x="6833787" y="2006370"/>
              <a:ext cx="121705" cy="136118"/>
            </a:xfrm>
            <a:custGeom>
              <a:avLst/>
              <a:gdLst>
                <a:gd name="T0" fmla="*/ 78 w 78"/>
                <a:gd name="T1" fmla="*/ 87 h 87"/>
                <a:gd name="T2" fmla="*/ 39 w 78"/>
                <a:gd name="T3" fmla="*/ 48 h 87"/>
                <a:gd name="T4" fmla="*/ 0 w 78"/>
                <a:gd name="T5" fmla="*/ 87 h 87"/>
                <a:gd name="T6" fmla="*/ 16 w 78"/>
                <a:gd name="T7" fmla="*/ 24 h 87"/>
                <a:gd name="T8" fmla="*/ 40 w 78"/>
                <a:gd name="T9" fmla="*/ 0 h 87"/>
                <a:gd name="T10" fmla="*/ 64 w 78"/>
                <a:gd name="T11" fmla="*/ 24 h 87"/>
                <a:gd name="T12" fmla="*/ 40 w 78"/>
                <a:gd name="T13" fmla="*/ 48 h 87"/>
                <a:gd name="T14" fmla="*/ 16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1" y="48"/>
                    <a:pt x="39" y="48"/>
                  </a:cubicBezTo>
                  <a:cubicBezTo>
                    <a:pt x="18" y="48"/>
                    <a:pt x="0" y="66"/>
                    <a:pt x="0" y="87"/>
                  </a:cubicBezTo>
                  <a:moveTo>
                    <a:pt x="16" y="24"/>
                  </a:moveTo>
                  <a:cubicBezTo>
                    <a:pt x="16" y="11"/>
                    <a:pt x="26" y="0"/>
                    <a:pt x="40" y="0"/>
                  </a:cubicBezTo>
                  <a:cubicBezTo>
                    <a:pt x="53" y="0"/>
                    <a:pt x="64" y="11"/>
                    <a:pt x="64" y="24"/>
                  </a:cubicBezTo>
                  <a:cubicBezTo>
                    <a:pt x="64" y="38"/>
                    <a:pt x="53" y="48"/>
                    <a:pt x="40" y="48"/>
                  </a:cubicBezTo>
                  <a:cubicBezTo>
                    <a:pt x="26" y="48"/>
                    <a:pt x="16" y="38"/>
                    <a:pt x="16" y="24"/>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90" name="Freeform 17">
              <a:extLst>
                <a:ext uri="{FF2B5EF4-FFF2-40B4-BE49-F238E27FC236}">
                  <a16:creationId xmlns:a16="http://schemas.microsoft.com/office/drawing/2014/main" id="{467341F9-B9F5-F847-A842-3F0F2E3E491F}"/>
                </a:ext>
              </a:extLst>
            </p:cNvPr>
            <p:cNvSpPr>
              <a:spLocks noEditPoints="1"/>
            </p:cNvSpPr>
            <p:nvPr/>
          </p:nvSpPr>
          <p:spPr bwMode="auto">
            <a:xfrm>
              <a:off x="6722674" y="2147537"/>
              <a:ext cx="121705" cy="136118"/>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1" y="48"/>
                    <a:pt x="39" y="48"/>
                  </a:cubicBezTo>
                  <a:cubicBezTo>
                    <a:pt x="18" y="48"/>
                    <a:pt x="0" y="66"/>
                    <a:pt x="0" y="87"/>
                  </a:cubicBezTo>
                  <a:moveTo>
                    <a:pt x="15" y="24"/>
                  </a:moveTo>
                  <a:cubicBezTo>
                    <a:pt x="15" y="11"/>
                    <a:pt x="26" y="0"/>
                    <a:pt x="39" y="0"/>
                  </a:cubicBezTo>
                  <a:cubicBezTo>
                    <a:pt x="53" y="0"/>
                    <a:pt x="64" y="11"/>
                    <a:pt x="64" y="24"/>
                  </a:cubicBezTo>
                  <a:cubicBezTo>
                    <a:pt x="64" y="38"/>
                    <a:pt x="53" y="48"/>
                    <a:pt x="39" y="48"/>
                  </a:cubicBezTo>
                  <a:cubicBezTo>
                    <a:pt x="26" y="48"/>
                    <a:pt x="15" y="38"/>
                    <a:pt x="15" y="24"/>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91" name="Freeform 18">
              <a:extLst>
                <a:ext uri="{FF2B5EF4-FFF2-40B4-BE49-F238E27FC236}">
                  <a16:creationId xmlns:a16="http://schemas.microsoft.com/office/drawing/2014/main" id="{C446056D-7776-094D-BD91-58816A8FDA45}"/>
                </a:ext>
              </a:extLst>
            </p:cNvPr>
            <p:cNvSpPr>
              <a:spLocks noEditPoints="1"/>
            </p:cNvSpPr>
            <p:nvPr/>
          </p:nvSpPr>
          <p:spPr bwMode="auto">
            <a:xfrm>
              <a:off x="6447364" y="2006771"/>
              <a:ext cx="121705" cy="135317"/>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0" y="48"/>
                    <a:pt x="39" y="48"/>
                  </a:cubicBezTo>
                  <a:cubicBezTo>
                    <a:pt x="17" y="48"/>
                    <a:pt x="0" y="66"/>
                    <a:pt x="0" y="87"/>
                  </a:cubicBezTo>
                  <a:moveTo>
                    <a:pt x="15" y="24"/>
                  </a:moveTo>
                  <a:cubicBezTo>
                    <a:pt x="15" y="11"/>
                    <a:pt x="26" y="0"/>
                    <a:pt x="39" y="0"/>
                  </a:cubicBezTo>
                  <a:cubicBezTo>
                    <a:pt x="53" y="0"/>
                    <a:pt x="64" y="11"/>
                    <a:pt x="64" y="24"/>
                  </a:cubicBezTo>
                  <a:cubicBezTo>
                    <a:pt x="64" y="37"/>
                    <a:pt x="53" y="48"/>
                    <a:pt x="39" y="48"/>
                  </a:cubicBezTo>
                  <a:cubicBezTo>
                    <a:pt x="26" y="48"/>
                    <a:pt x="15" y="37"/>
                    <a:pt x="15" y="24"/>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sp>
          <p:nvSpPr>
            <p:cNvPr id="192" name="Freeform 18">
              <a:extLst>
                <a:ext uri="{FF2B5EF4-FFF2-40B4-BE49-F238E27FC236}">
                  <a16:creationId xmlns:a16="http://schemas.microsoft.com/office/drawing/2014/main" id="{31F0B600-7F9C-BC4F-B81B-5C7F4BA0668B}"/>
                </a:ext>
              </a:extLst>
            </p:cNvPr>
            <p:cNvSpPr>
              <a:spLocks noEditPoints="1"/>
            </p:cNvSpPr>
            <p:nvPr/>
          </p:nvSpPr>
          <p:spPr bwMode="auto">
            <a:xfrm>
              <a:off x="6556745" y="2147938"/>
              <a:ext cx="121705" cy="135317"/>
            </a:xfrm>
            <a:custGeom>
              <a:avLst/>
              <a:gdLst>
                <a:gd name="T0" fmla="*/ 78 w 78"/>
                <a:gd name="T1" fmla="*/ 87 h 87"/>
                <a:gd name="T2" fmla="*/ 39 w 78"/>
                <a:gd name="T3" fmla="*/ 48 h 87"/>
                <a:gd name="T4" fmla="*/ 0 w 78"/>
                <a:gd name="T5" fmla="*/ 87 h 87"/>
                <a:gd name="T6" fmla="*/ 15 w 78"/>
                <a:gd name="T7" fmla="*/ 24 h 87"/>
                <a:gd name="T8" fmla="*/ 39 w 78"/>
                <a:gd name="T9" fmla="*/ 0 h 87"/>
                <a:gd name="T10" fmla="*/ 64 w 78"/>
                <a:gd name="T11" fmla="*/ 24 h 87"/>
                <a:gd name="T12" fmla="*/ 39 w 78"/>
                <a:gd name="T13" fmla="*/ 48 h 87"/>
                <a:gd name="T14" fmla="*/ 15 w 78"/>
                <a:gd name="T15" fmla="*/ 2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7">
                  <a:moveTo>
                    <a:pt x="78" y="87"/>
                  </a:moveTo>
                  <a:cubicBezTo>
                    <a:pt x="78" y="66"/>
                    <a:pt x="60" y="48"/>
                    <a:pt x="39" y="48"/>
                  </a:cubicBezTo>
                  <a:cubicBezTo>
                    <a:pt x="17" y="48"/>
                    <a:pt x="0" y="66"/>
                    <a:pt x="0" y="87"/>
                  </a:cubicBezTo>
                  <a:moveTo>
                    <a:pt x="15" y="24"/>
                  </a:moveTo>
                  <a:cubicBezTo>
                    <a:pt x="15" y="11"/>
                    <a:pt x="26" y="0"/>
                    <a:pt x="39" y="0"/>
                  </a:cubicBezTo>
                  <a:cubicBezTo>
                    <a:pt x="53" y="0"/>
                    <a:pt x="64" y="11"/>
                    <a:pt x="64" y="24"/>
                  </a:cubicBezTo>
                  <a:cubicBezTo>
                    <a:pt x="64" y="37"/>
                    <a:pt x="53" y="48"/>
                    <a:pt x="39" y="48"/>
                  </a:cubicBezTo>
                  <a:cubicBezTo>
                    <a:pt x="26" y="48"/>
                    <a:pt x="15" y="37"/>
                    <a:pt x="15" y="24"/>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S PGothic" panose="020B0600070205080204" pitchFamily="34" charset="-128"/>
                <a:cs typeface="+mn-cs"/>
              </a:endParaRPr>
            </a:p>
          </p:txBody>
        </p:sp>
      </p:grpSp>
      <p:sp>
        <p:nvSpPr>
          <p:cNvPr id="9" name="Right Bracket 8">
            <a:extLst>
              <a:ext uri="{FF2B5EF4-FFF2-40B4-BE49-F238E27FC236}">
                <a16:creationId xmlns:a16="http://schemas.microsoft.com/office/drawing/2014/main" id="{1205E880-2F73-D341-AE4D-DFA9C2F89D87}"/>
              </a:ext>
            </a:extLst>
          </p:cNvPr>
          <p:cNvSpPr/>
          <p:nvPr/>
        </p:nvSpPr>
        <p:spPr>
          <a:xfrm rot="5400000">
            <a:off x="7383417" y="941936"/>
            <a:ext cx="137313" cy="7196067"/>
          </a:xfrm>
          <a:prstGeom prst="rightBracket">
            <a:avLst>
              <a:gd name="adj" fmla="val 5603"/>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9" name="TextBox 68">
            <a:extLst>
              <a:ext uri="{FF2B5EF4-FFF2-40B4-BE49-F238E27FC236}">
                <a16:creationId xmlns:a16="http://schemas.microsoft.com/office/drawing/2014/main" id="{0A1948ED-2FFD-4E2A-9DDC-493263E66FC0}"/>
              </a:ext>
            </a:extLst>
          </p:cNvPr>
          <p:cNvSpPr txBox="1"/>
          <p:nvPr/>
        </p:nvSpPr>
        <p:spPr>
          <a:xfrm>
            <a:off x="584200" y="6271814"/>
            <a:ext cx="10039169" cy="189283"/>
          </a:xfrm>
          <a:prstGeom prst="rect">
            <a:avLst/>
          </a:prstGeom>
          <a:noFill/>
        </p:spPr>
        <p:txBody>
          <a:bodyPr wrap="square" lIns="0" tIns="45720" rIns="91440" bIns="45720"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mn-cs"/>
              </a:rPr>
              <a:t>Sources: Risk Based Security Report, 2017; Cisco 2017 Annual Cybersecurity Report; Juniper Research Cybercrime &amp; The Internet of Threats, 2017</a:t>
            </a:r>
          </a:p>
        </p:txBody>
      </p:sp>
    </p:spTree>
    <p:extLst>
      <p:ext uri="{BB962C8B-B14F-4D97-AF65-F5344CB8AC3E}">
        <p14:creationId xmlns:p14="http://schemas.microsoft.com/office/powerpoint/2010/main" val="403012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par>
                                <p:cTn id="17" presetID="10" presetClass="entr" presetSubtype="0"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500"/>
                                        <p:tgtEl>
                                          <p:spTgt spid="170"/>
                                        </p:tgtEl>
                                      </p:cBhvr>
                                    </p:animEffect>
                                  </p:childTnLst>
                                </p:cTn>
                              </p:par>
                              <p:par>
                                <p:cTn id="20" presetID="10" presetClass="entr" presetSubtype="0"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500"/>
                                        <p:tgtEl>
                                          <p:spTgt spid="1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500"/>
                                        <p:tgtEl>
                                          <p:spTgt spid="92"/>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0" grpId="0"/>
      <p:bldP spid="78" grpId="0"/>
      <p:bldP spid="92" grpId="0"/>
      <p:bldP spid="127" grpId="0"/>
      <p:bldP spid="9"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5B69C2EC-D9C9-4FAC-A926-D20F796EF58A}"/>
              </a:ext>
            </a:extLst>
          </p:cNvPr>
          <p:cNvSpPr>
            <a:spLocks noGrp="1"/>
          </p:cNvSpPr>
          <p:nvPr>
            <p:ph type="title"/>
          </p:nvPr>
        </p:nvSpPr>
        <p:spPr>
          <a:xfrm>
            <a:off x="588263" y="457200"/>
            <a:ext cx="11018520" cy="1107996"/>
          </a:xfrm>
        </p:spPr>
        <p:txBody>
          <a:bodyPr/>
          <a:lstStyle/>
          <a:p>
            <a:pPr lvl="0"/>
            <a:r>
              <a:rPr lang="en-US" dirty="0"/>
              <a:t>Extended security updates for</a:t>
            </a:r>
            <a:br>
              <a:rPr lang="en-US" dirty="0"/>
            </a:br>
            <a:r>
              <a:rPr lang="en-US" dirty="0"/>
              <a:t>2008 and 2008 R2—free in Azure</a:t>
            </a:r>
          </a:p>
        </p:txBody>
      </p:sp>
      <p:cxnSp>
        <p:nvCxnSpPr>
          <p:cNvPr id="50" name="Straight Connector 49">
            <a:extLst>
              <a:ext uri="{FF2B5EF4-FFF2-40B4-BE49-F238E27FC236}">
                <a16:creationId xmlns:a16="http://schemas.microsoft.com/office/drawing/2014/main" id="{EDC40B97-DD1D-4F10-B2F9-D942BBC76E9B}"/>
              </a:ext>
            </a:extLst>
          </p:cNvPr>
          <p:cNvCxnSpPr>
            <a:cxnSpLocks/>
          </p:cNvCxnSpPr>
          <p:nvPr/>
        </p:nvCxnSpPr>
        <p:spPr bwMode="auto">
          <a:xfrm>
            <a:off x="4291591" y="2746812"/>
            <a:ext cx="0" cy="2324719"/>
          </a:xfrm>
          <a:prstGeom prst="line">
            <a:avLst/>
          </a:prstGeom>
          <a:ln w="19050" cmpd="sng">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703243-7D49-4401-AC88-4DD98F5F7AA7}"/>
              </a:ext>
            </a:extLst>
          </p:cNvPr>
          <p:cNvCxnSpPr>
            <a:cxnSpLocks/>
          </p:cNvCxnSpPr>
          <p:nvPr/>
        </p:nvCxnSpPr>
        <p:spPr bwMode="auto">
          <a:xfrm>
            <a:off x="5487579" y="2783614"/>
            <a:ext cx="0" cy="2287917"/>
          </a:xfrm>
          <a:prstGeom prst="line">
            <a:avLst/>
          </a:prstGeom>
          <a:ln w="19050" cmpd="sng">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DFAB7C-5231-490B-AE0E-A0DECF84256A}"/>
              </a:ext>
            </a:extLst>
          </p:cNvPr>
          <p:cNvCxnSpPr>
            <a:cxnSpLocks/>
          </p:cNvCxnSpPr>
          <p:nvPr/>
        </p:nvCxnSpPr>
        <p:spPr bwMode="auto">
          <a:xfrm>
            <a:off x="3115765" y="2761533"/>
            <a:ext cx="0" cy="2309998"/>
          </a:xfrm>
          <a:prstGeom prst="line">
            <a:avLst/>
          </a:prstGeom>
          <a:ln w="19050" cmpd="sng">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8EA4F54-30D0-4CBF-B1A1-C4C08C9BDEBD}"/>
              </a:ext>
            </a:extLst>
          </p:cNvPr>
          <p:cNvSpPr/>
          <p:nvPr/>
        </p:nvSpPr>
        <p:spPr bwMode="auto">
          <a:xfrm>
            <a:off x="2393005" y="4009800"/>
            <a:ext cx="3200680" cy="629386"/>
          </a:xfrm>
          <a:prstGeom prst="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itchFamily="34" charset="0"/>
              </a:rPr>
              <a:t>Extended support</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itchFamily="34" charset="0"/>
              </a:rPr>
              <a:t>ends January 14, 2020</a:t>
            </a:r>
          </a:p>
        </p:txBody>
      </p:sp>
      <p:sp>
        <p:nvSpPr>
          <p:cNvPr id="58" name="Rectangle 57">
            <a:extLst>
              <a:ext uri="{FF2B5EF4-FFF2-40B4-BE49-F238E27FC236}">
                <a16:creationId xmlns:a16="http://schemas.microsoft.com/office/drawing/2014/main" id="{CA75E108-E7B5-4BFA-900A-84D096F5EEBA}"/>
              </a:ext>
            </a:extLst>
          </p:cNvPr>
          <p:cNvSpPr/>
          <p:nvPr/>
        </p:nvSpPr>
        <p:spPr>
          <a:xfrm>
            <a:off x="552750" y="4093661"/>
            <a:ext cx="1795695" cy="461665"/>
          </a:xfrm>
          <a:prstGeom prst="rect">
            <a:avLst/>
          </a:prstGeom>
        </p:spPr>
        <p:txBody>
          <a:bodyPr wrap="square">
            <a:sp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Windows Server</a:t>
            </a:r>
            <a:b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br>
            <a: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2008 and 2008 R2</a:t>
            </a:r>
          </a:p>
        </p:txBody>
      </p:sp>
      <p:sp>
        <p:nvSpPr>
          <p:cNvPr id="59" name="Rectangle 58">
            <a:extLst>
              <a:ext uri="{FF2B5EF4-FFF2-40B4-BE49-F238E27FC236}">
                <a16:creationId xmlns:a16="http://schemas.microsoft.com/office/drawing/2014/main" id="{E0C4AAA9-9CC8-4259-8979-7F2AF55B8B4C}"/>
              </a:ext>
            </a:extLst>
          </p:cNvPr>
          <p:cNvSpPr/>
          <p:nvPr/>
        </p:nvSpPr>
        <p:spPr>
          <a:xfrm>
            <a:off x="553432" y="3064700"/>
            <a:ext cx="1791621" cy="461665"/>
          </a:xfrm>
          <a:prstGeom prst="rect">
            <a:avLst/>
          </a:prstGeom>
        </p:spPr>
        <p:txBody>
          <a:bodyPr wrap="square">
            <a:sp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SQL Server </a:t>
            </a:r>
            <a:b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br>
            <a:r>
              <a:rPr kumimoji="0" lang="en-IN"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2008 and 2008 R2</a:t>
            </a:r>
          </a:p>
        </p:txBody>
      </p:sp>
      <p:sp>
        <p:nvSpPr>
          <p:cNvPr id="60" name="Rectangle 59">
            <a:extLst>
              <a:ext uri="{FF2B5EF4-FFF2-40B4-BE49-F238E27FC236}">
                <a16:creationId xmlns:a16="http://schemas.microsoft.com/office/drawing/2014/main" id="{4BFA5C7F-0C9E-4B54-BBA9-4740A309FFA2}"/>
              </a:ext>
            </a:extLst>
          </p:cNvPr>
          <p:cNvSpPr/>
          <p:nvPr/>
        </p:nvSpPr>
        <p:spPr bwMode="auto">
          <a:xfrm>
            <a:off x="2389611" y="2980839"/>
            <a:ext cx="2591115" cy="629386"/>
          </a:xfrm>
          <a:prstGeom prst="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itchFamily="34" charset="0"/>
              </a:rPr>
              <a:t>Extended support</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Semibold"/>
                <a:ea typeface="+mn-ea"/>
                <a:cs typeface="Segoe UI" pitchFamily="34" charset="0"/>
              </a:rPr>
              <a:t>ends July 9, 2019</a:t>
            </a:r>
          </a:p>
        </p:txBody>
      </p:sp>
      <p:sp>
        <p:nvSpPr>
          <p:cNvPr id="61" name="Rectangle 60">
            <a:extLst>
              <a:ext uri="{FF2B5EF4-FFF2-40B4-BE49-F238E27FC236}">
                <a16:creationId xmlns:a16="http://schemas.microsoft.com/office/drawing/2014/main" id="{5377150A-30FE-49A0-920E-37A2811EE352}"/>
              </a:ext>
            </a:extLst>
          </p:cNvPr>
          <p:cNvSpPr/>
          <p:nvPr/>
        </p:nvSpPr>
        <p:spPr>
          <a:xfrm>
            <a:off x="2792601" y="5073441"/>
            <a:ext cx="646331" cy="348878"/>
          </a:xfrm>
          <a:prstGeom prst="rect">
            <a:avLst/>
          </a:prstGeom>
        </p:spPr>
        <p:txBody>
          <a:bodyPr wrap="none">
            <a:spAutoFit/>
          </a:bodyPr>
          <a:lstStyle/>
          <a:p>
            <a:pPr marL="0" marR="0" lvl="0" indent="0" algn="ctr"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2018</a:t>
            </a:r>
          </a:p>
        </p:txBody>
      </p:sp>
      <p:sp>
        <p:nvSpPr>
          <p:cNvPr id="62" name="Rectangle 61">
            <a:extLst>
              <a:ext uri="{FF2B5EF4-FFF2-40B4-BE49-F238E27FC236}">
                <a16:creationId xmlns:a16="http://schemas.microsoft.com/office/drawing/2014/main" id="{9FFF1CD1-64EC-45D4-B091-0704A69B6B5A}"/>
              </a:ext>
            </a:extLst>
          </p:cNvPr>
          <p:cNvSpPr/>
          <p:nvPr/>
        </p:nvSpPr>
        <p:spPr>
          <a:xfrm>
            <a:off x="3970078" y="5073441"/>
            <a:ext cx="646331" cy="348878"/>
          </a:xfrm>
          <a:prstGeom prst="rect">
            <a:avLst/>
          </a:prstGeom>
        </p:spPr>
        <p:txBody>
          <a:bodyPr wrap="none">
            <a:spAutoFit/>
          </a:bodyPr>
          <a:lstStyle/>
          <a:p>
            <a:pPr marL="0" marR="0" lvl="0" indent="0" algn="ctr"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2019</a:t>
            </a:r>
          </a:p>
        </p:txBody>
      </p:sp>
      <p:sp>
        <p:nvSpPr>
          <p:cNvPr id="63" name="Rectangle 62">
            <a:extLst>
              <a:ext uri="{FF2B5EF4-FFF2-40B4-BE49-F238E27FC236}">
                <a16:creationId xmlns:a16="http://schemas.microsoft.com/office/drawing/2014/main" id="{BF75721E-0778-4974-8893-3F3E934218B3}"/>
              </a:ext>
            </a:extLst>
          </p:cNvPr>
          <p:cNvSpPr/>
          <p:nvPr/>
        </p:nvSpPr>
        <p:spPr>
          <a:xfrm>
            <a:off x="5173463" y="5073441"/>
            <a:ext cx="646331" cy="348878"/>
          </a:xfrm>
          <a:prstGeom prst="rect">
            <a:avLst/>
          </a:prstGeom>
        </p:spPr>
        <p:txBody>
          <a:bodyPr wrap="none">
            <a:spAutoFit/>
          </a:bodyPr>
          <a:lstStyle/>
          <a:p>
            <a:pPr marL="0" marR="0" lvl="0" indent="0" algn="ctr" defTabSz="896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panose="020B0502040204020203" pitchFamily="34" charset="0"/>
                <a:ea typeface="MS PGothic" panose="020B0600070205080204" pitchFamily="34" charset="-128"/>
                <a:cs typeface="+mn-cs"/>
              </a:rPr>
              <a:t>2020</a:t>
            </a:r>
          </a:p>
        </p:txBody>
      </p:sp>
      <p:sp>
        <p:nvSpPr>
          <p:cNvPr id="64" name="Rectangle 63">
            <a:extLst>
              <a:ext uri="{FF2B5EF4-FFF2-40B4-BE49-F238E27FC236}">
                <a16:creationId xmlns:a16="http://schemas.microsoft.com/office/drawing/2014/main" id="{6E44D814-C86B-4011-8590-D63D9753C563}"/>
              </a:ext>
            </a:extLst>
          </p:cNvPr>
          <p:cNvSpPr/>
          <p:nvPr/>
        </p:nvSpPr>
        <p:spPr bwMode="auto">
          <a:xfrm>
            <a:off x="589422" y="2581212"/>
            <a:ext cx="5220600" cy="289162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endParaRPr>
          </a:p>
        </p:txBody>
      </p:sp>
      <p:sp>
        <p:nvSpPr>
          <p:cNvPr id="2" name="Rectangle 1">
            <a:extLst>
              <a:ext uri="{FF2B5EF4-FFF2-40B4-BE49-F238E27FC236}">
                <a16:creationId xmlns:a16="http://schemas.microsoft.com/office/drawing/2014/main" id="{35611C67-5379-4807-9DE3-08CE16BFBF72}"/>
              </a:ext>
            </a:extLst>
          </p:cNvPr>
          <p:cNvSpPr/>
          <p:nvPr/>
        </p:nvSpPr>
        <p:spPr bwMode="auto">
          <a:xfrm>
            <a:off x="8329520" y="1666107"/>
            <a:ext cx="3279868" cy="230676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gradFill>
                  <a:gsLst>
                    <a:gs pos="1250">
                      <a:srgbClr val="0078D4"/>
                    </a:gs>
                    <a:gs pos="100000">
                      <a:srgbClr val="0078D4"/>
                    </a:gs>
                  </a:gsLst>
                  <a:lin ang="5400000" scaled="0"/>
                </a:gradFill>
                <a:effectLst/>
                <a:uLnTx/>
                <a:uFillTx/>
                <a:latin typeface="Segoe UI"/>
                <a:ea typeface="Segoe UI" pitchFamily="34" charset="0"/>
                <a:cs typeface="Segoe UI" pitchFamily="34" charset="0"/>
              </a:rPr>
              <a:t>IaaS:</a:t>
            </a: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 Move to Azure VMs, get 3 more years of extended security updates at no additional charge</a:t>
            </a:r>
          </a:p>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endParaRPr>
          </a:p>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gradFill>
                  <a:gsLst>
                    <a:gs pos="1250">
                      <a:srgbClr val="0078D4"/>
                    </a:gs>
                    <a:gs pos="100000">
                      <a:srgbClr val="0078D4"/>
                    </a:gs>
                  </a:gsLst>
                  <a:lin ang="5400000" scaled="0"/>
                </a:gradFill>
                <a:effectLst/>
                <a:uLnTx/>
                <a:uFillTx/>
                <a:latin typeface="Segoe UI"/>
                <a:ea typeface="Segoe UI" pitchFamily="34" charset="0"/>
                <a:cs typeface="Segoe UI" pitchFamily="34" charset="0"/>
              </a:rPr>
              <a:t>PaaS:</a:t>
            </a: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 Move SQL Server to Azure SQL Database Managed Instance (version free, fully managed, no patching needed)</a:t>
            </a:r>
          </a:p>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endParaRPr>
          </a:p>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Use Azure Hybrid Benefit to maximize on-premises investments</a:t>
            </a:r>
          </a:p>
        </p:txBody>
      </p:sp>
      <p:sp>
        <p:nvSpPr>
          <p:cNvPr id="20" name="Rectangle 19">
            <a:extLst>
              <a:ext uri="{FF2B5EF4-FFF2-40B4-BE49-F238E27FC236}">
                <a16:creationId xmlns:a16="http://schemas.microsoft.com/office/drawing/2014/main" id="{5F4F4B7A-15DB-4DCF-9B49-CD1476A3F6DD}"/>
              </a:ext>
            </a:extLst>
          </p:cNvPr>
          <p:cNvSpPr/>
          <p:nvPr/>
        </p:nvSpPr>
        <p:spPr bwMode="auto">
          <a:xfrm>
            <a:off x="8329520" y="4153425"/>
            <a:ext cx="3279868" cy="2115613"/>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Upgrade to current Windows Server/ SQL Server versions </a:t>
            </a:r>
          </a:p>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endParaRPr>
          </a:p>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OR </a:t>
            </a:r>
          </a:p>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endParaRPr>
          </a:p>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Buy 3 more years of extended security updates on 2008/2008 R2</a:t>
            </a:r>
          </a:p>
        </p:txBody>
      </p:sp>
      <p:sp>
        <p:nvSpPr>
          <p:cNvPr id="14" name="TextBox 13">
            <a:extLst>
              <a:ext uri="{FF2B5EF4-FFF2-40B4-BE49-F238E27FC236}">
                <a16:creationId xmlns:a16="http://schemas.microsoft.com/office/drawing/2014/main" id="{E5E59BE9-928E-4B97-B1F7-321F8AFA338E}"/>
              </a:ext>
            </a:extLst>
          </p:cNvPr>
          <p:cNvSpPr txBox="1"/>
          <p:nvPr/>
        </p:nvSpPr>
        <p:spPr>
          <a:xfrm>
            <a:off x="6244624" y="2392061"/>
            <a:ext cx="1977944" cy="517065"/>
          </a:xfrm>
          <a:prstGeom prst="rect">
            <a:avLst/>
          </a:prstGeom>
          <a:noFill/>
        </p:spPr>
        <p:txBody>
          <a:bodyPr wrap="square" lIns="182880" tIns="146304" rIns="182880" bIns="146304" rtlCol="0">
            <a:sp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3AC900"/>
                </a:solidFill>
                <a:effectLst/>
                <a:uLnTx/>
                <a:uFillTx/>
                <a:latin typeface="Segoe UI Semibold"/>
                <a:ea typeface="MS PGothic" panose="020B0600070205080204" pitchFamily="34" charset="-128"/>
                <a:cs typeface="+mn-cs"/>
              </a:rPr>
              <a:t>Migrate to Azure </a:t>
            </a:r>
          </a:p>
        </p:txBody>
      </p:sp>
      <p:sp>
        <p:nvSpPr>
          <p:cNvPr id="33" name="TextBox 32">
            <a:extLst>
              <a:ext uri="{FF2B5EF4-FFF2-40B4-BE49-F238E27FC236}">
                <a16:creationId xmlns:a16="http://schemas.microsoft.com/office/drawing/2014/main" id="{876D16DE-0219-496C-8557-3D4982869786}"/>
              </a:ext>
            </a:extLst>
          </p:cNvPr>
          <p:cNvSpPr txBox="1"/>
          <p:nvPr/>
        </p:nvSpPr>
        <p:spPr>
          <a:xfrm>
            <a:off x="6244624" y="5200340"/>
            <a:ext cx="1977944" cy="517065"/>
          </a:xfrm>
          <a:prstGeom prst="rect">
            <a:avLst/>
          </a:prstGeom>
          <a:noFill/>
        </p:spPr>
        <p:txBody>
          <a:bodyPr wrap="square" lIns="182880" tIns="146304" rIns="182880" bIns="146304" rtlCol="0">
            <a:sp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3AC900"/>
                </a:solidFill>
                <a:effectLst/>
                <a:uLnTx/>
                <a:uFillTx/>
                <a:latin typeface="Segoe UI Semibold"/>
                <a:ea typeface="MS PGothic" panose="020B0600070205080204" pitchFamily="34" charset="-128"/>
                <a:cs typeface="+mn-cs"/>
              </a:rPr>
              <a:t>Stay on-premises</a:t>
            </a:r>
          </a:p>
        </p:txBody>
      </p:sp>
      <p:grpSp>
        <p:nvGrpSpPr>
          <p:cNvPr id="11" name="Group 10">
            <a:extLst>
              <a:ext uri="{FF2B5EF4-FFF2-40B4-BE49-F238E27FC236}">
                <a16:creationId xmlns:a16="http://schemas.microsoft.com/office/drawing/2014/main" id="{21DCEC28-A39B-0E49-A6B9-91BFF8CCF136}"/>
              </a:ext>
            </a:extLst>
          </p:cNvPr>
          <p:cNvGrpSpPr/>
          <p:nvPr/>
        </p:nvGrpSpPr>
        <p:grpSpPr>
          <a:xfrm>
            <a:off x="6018211" y="2882984"/>
            <a:ext cx="2103120" cy="2288084"/>
            <a:chOff x="5858557" y="2929746"/>
            <a:chExt cx="2103120" cy="2288084"/>
          </a:xfrm>
        </p:grpSpPr>
        <p:cxnSp>
          <p:nvCxnSpPr>
            <p:cNvPr id="24" name="Connector: Elbow 23">
              <a:extLst>
                <a:ext uri="{FF2B5EF4-FFF2-40B4-BE49-F238E27FC236}">
                  <a16:creationId xmlns:a16="http://schemas.microsoft.com/office/drawing/2014/main" id="{B614A7BA-0932-406E-BA93-7FD1E0A70D47}"/>
                </a:ext>
              </a:extLst>
            </p:cNvPr>
            <p:cNvCxnSpPr>
              <a:cxnSpLocks/>
            </p:cNvCxnSpPr>
            <p:nvPr/>
          </p:nvCxnSpPr>
          <p:spPr>
            <a:xfrm>
              <a:off x="5858557" y="4120550"/>
              <a:ext cx="2103120" cy="1097280"/>
            </a:xfrm>
            <a:prstGeom prst="bentConnector3">
              <a:avLst>
                <a:gd name="adj1" fmla="val 22299"/>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Connector: Elbow 23">
              <a:extLst>
                <a:ext uri="{FF2B5EF4-FFF2-40B4-BE49-F238E27FC236}">
                  <a16:creationId xmlns:a16="http://schemas.microsoft.com/office/drawing/2014/main" id="{289BAAD1-BAB0-924F-8CF1-3534AD78CAAF}"/>
                </a:ext>
              </a:extLst>
            </p:cNvPr>
            <p:cNvCxnSpPr>
              <a:cxnSpLocks/>
            </p:cNvCxnSpPr>
            <p:nvPr/>
          </p:nvCxnSpPr>
          <p:spPr>
            <a:xfrm flipV="1">
              <a:off x="5858557" y="2929746"/>
              <a:ext cx="2103120" cy="1097280"/>
            </a:xfrm>
            <a:prstGeom prst="bentConnector3">
              <a:avLst>
                <a:gd name="adj1" fmla="val 22299"/>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7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flipH="1">
            <a:off x="8014967" y="0"/>
            <a:ext cx="4177031"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0" fontAlgn="base" latinLnBrk="0" hangingPunct="0">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8" name="building_7">
            <a:extLst>
              <a:ext uri="{FF2B5EF4-FFF2-40B4-BE49-F238E27FC236}">
                <a16:creationId xmlns:a16="http://schemas.microsoft.com/office/drawing/2014/main" id="{BC737945-3074-4EA0-ADA0-C862F29D0841}"/>
              </a:ext>
            </a:extLst>
          </p:cNvPr>
          <p:cNvSpPr>
            <a:spLocks noChangeAspect="1" noEditPoints="1"/>
          </p:cNvSpPr>
          <p:nvPr/>
        </p:nvSpPr>
        <p:spPr bwMode="auto">
          <a:xfrm>
            <a:off x="9634060" y="1865821"/>
            <a:ext cx="836612" cy="873125"/>
          </a:xfrm>
          <a:custGeom>
            <a:avLst/>
            <a:gdLst>
              <a:gd name="T0" fmla="*/ 231 w 231"/>
              <a:gd name="T1" fmla="*/ 241 h 241"/>
              <a:gd name="T2" fmla="*/ 0 w 231"/>
              <a:gd name="T3" fmla="*/ 241 h 241"/>
              <a:gd name="T4" fmla="*/ 135 w 231"/>
              <a:gd name="T5" fmla="*/ 241 h 241"/>
              <a:gd name="T6" fmla="*/ 135 w 231"/>
              <a:gd name="T7" fmla="*/ 111 h 241"/>
              <a:gd name="T8" fmla="*/ 14 w 231"/>
              <a:gd name="T9" fmla="*/ 111 h 241"/>
              <a:gd name="T10" fmla="*/ 14 w 231"/>
              <a:gd name="T11" fmla="*/ 241 h 241"/>
              <a:gd name="T12" fmla="*/ 217 w 231"/>
              <a:gd name="T13" fmla="*/ 241 h 241"/>
              <a:gd name="T14" fmla="*/ 217 w 231"/>
              <a:gd name="T15" fmla="*/ 58 h 241"/>
              <a:gd name="T16" fmla="*/ 101 w 231"/>
              <a:gd name="T17" fmla="*/ 58 h 241"/>
              <a:gd name="T18" fmla="*/ 101 w 231"/>
              <a:gd name="T19" fmla="*/ 97 h 241"/>
              <a:gd name="T20" fmla="*/ 140 w 231"/>
              <a:gd name="T21" fmla="*/ 44 h 241"/>
              <a:gd name="T22" fmla="*/ 140 w 231"/>
              <a:gd name="T23" fmla="*/ 0 h 241"/>
              <a:gd name="T24" fmla="*/ 82 w 231"/>
              <a:gd name="T25" fmla="*/ 44 h 241"/>
              <a:gd name="T26" fmla="*/ 82 w 231"/>
              <a:gd name="T27" fmla="*/ 92 h 241"/>
              <a:gd name="T28" fmla="*/ 178 w 231"/>
              <a:gd name="T29" fmla="*/ 241 h 241"/>
              <a:gd name="T30" fmla="*/ 178 w 231"/>
              <a:gd name="T31" fmla="*/ 198 h 241"/>
              <a:gd name="T32" fmla="*/ 150 w 231"/>
              <a:gd name="T33" fmla="*/ 198 h 241"/>
              <a:gd name="T34" fmla="*/ 97 w 231"/>
              <a:gd name="T35" fmla="*/ 241 h 241"/>
              <a:gd name="T36" fmla="*/ 97 w 231"/>
              <a:gd name="T37" fmla="*/ 198 h 241"/>
              <a:gd name="T38" fmla="*/ 58 w 231"/>
              <a:gd name="T39" fmla="*/ 198 h 241"/>
              <a:gd name="T40" fmla="*/ 58 w 231"/>
              <a:gd name="T41" fmla="*/ 239 h 241"/>
              <a:gd name="T42" fmla="*/ 97 w 231"/>
              <a:gd name="T43" fmla="*/ 241 h 241"/>
              <a:gd name="T44" fmla="*/ 97 w 231"/>
              <a:gd name="T45" fmla="*/ 198 h 241"/>
              <a:gd name="T46" fmla="*/ 58 w 231"/>
              <a:gd name="T47" fmla="*/ 198 h 241"/>
              <a:gd name="T48" fmla="*/ 58 w 231"/>
              <a:gd name="T49" fmla="*/ 239 h 241"/>
              <a:gd name="T50" fmla="*/ 227 w 231"/>
              <a:gd name="T51" fmla="*/ 164 h 241"/>
              <a:gd name="T52" fmla="*/ 227 w 231"/>
              <a:gd name="T53" fmla="*/ 16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41">
                <a:moveTo>
                  <a:pt x="231" y="241"/>
                </a:moveTo>
                <a:lnTo>
                  <a:pt x="0" y="241"/>
                </a:lnTo>
                <a:moveTo>
                  <a:pt x="135" y="241"/>
                </a:moveTo>
                <a:lnTo>
                  <a:pt x="135" y="111"/>
                </a:lnTo>
                <a:lnTo>
                  <a:pt x="14" y="111"/>
                </a:lnTo>
                <a:lnTo>
                  <a:pt x="14" y="241"/>
                </a:lnTo>
                <a:moveTo>
                  <a:pt x="217" y="241"/>
                </a:moveTo>
                <a:lnTo>
                  <a:pt x="217" y="58"/>
                </a:lnTo>
                <a:lnTo>
                  <a:pt x="101" y="58"/>
                </a:lnTo>
                <a:lnTo>
                  <a:pt x="101" y="97"/>
                </a:lnTo>
                <a:moveTo>
                  <a:pt x="140" y="44"/>
                </a:moveTo>
                <a:lnTo>
                  <a:pt x="140" y="0"/>
                </a:lnTo>
                <a:lnTo>
                  <a:pt x="82" y="44"/>
                </a:lnTo>
                <a:lnTo>
                  <a:pt x="82" y="92"/>
                </a:lnTo>
                <a:moveTo>
                  <a:pt x="178" y="241"/>
                </a:moveTo>
                <a:lnTo>
                  <a:pt x="178" y="198"/>
                </a:lnTo>
                <a:lnTo>
                  <a:pt x="150" y="198"/>
                </a:lnTo>
                <a:moveTo>
                  <a:pt x="97" y="241"/>
                </a:moveTo>
                <a:lnTo>
                  <a:pt x="97" y="198"/>
                </a:lnTo>
                <a:lnTo>
                  <a:pt x="58" y="198"/>
                </a:lnTo>
                <a:lnTo>
                  <a:pt x="58" y="239"/>
                </a:lnTo>
                <a:moveTo>
                  <a:pt x="97" y="241"/>
                </a:moveTo>
                <a:lnTo>
                  <a:pt x="97" y="198"/>
                </a:lnTo>
                <a:lnTo>
                  <a:pt x="58" y="198"/>
                </a:lnTo>
                <a:lnTo>
                  <a:pt x="58" y="239"/>
                </a:lnTo>
                <a:moveTo>
                  <a:pt x="227" y="164"/>
                </a:moveTo>
                <a:lnTo>
                  <a:pt x="227" y="164"/>
                </a:lnTo>
              </a:path>
            </a:pathLst>
          </a:custGeom>
          <a:noFill/>
          <a:ln w="19050" cap="flat" cmpd="sng">
            <a:solidFill>
              <a:srgbClr val="505050"/>
            </a:solidFill>
            <a:prstDash val="solid"/>
            <a:miter lim="800000"/>
            <a:headEnd/>
            <a:tailEnd/>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gradFill>
                <a:gsLst>
                  <a:gs pos="0">
                    <a:srgbClr val="505050"/>
                  </a:gs>
                  <a:gs pos="100000">
                    <a:srgbClr val="505050"/>
                  </a:gs>
                </a:gsLst>
              </a:gradFill>
              <a:effectLst/>
              <a:uLnTx/>
              <a:uFillTx/>
              <a:latin typeface="Segoe UI"/>
              <a:ea typeface="MS PGothic" panose="020B0600070205080204" pitchFamily="34" charset="-128"/>
              <a:cs typeface="+mn-cs"/>
            </a:endParaRPr>
          </a:p>
        </p:txBody>
      </p:sp>
      <p:sp>
        <p:nvSpPr>
          <p:cNvPr id="58" name="TextBox 24">
            <a:extLst>
              <a:ext uri="{FF2B5EF4-FFF2-40B4-BE49-F238E27FC236}">
                <a16:creationId xmlns:a16="http://schemas.microsoft.com/office/drawing/2014/main" id="{A8580CFA-674A-4219-A164-0DCF72B72452}"/>
              </a:ext>
            </a:extLst>
          </p:cNvPr>
          <p:cNvSpPr txBox="1">
            <a:spLocks noChangeArrowheads="1"/>
          </p:cNvSpPr>
          <p:nvPr/>
        </p:nvSpPr>
        <p:spPr bwMode="auto">
          <a:xfrm>
            <a:off x="399834" y="2914828"/>
            <a:ext cx="7255813"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bIns="0">
            <a:spAutoFit/>
          </a:bodyPr>
          <a:lstStyle>
            <a:lvl1pPr defTabSz="912813">
              <a:defRPr sz="1700">
                <a:solidFill>
                  <a:schemeClr val="tx1"/>
                </a:solidFill>
                <a:latin typeface="Segoe UI" panose="020B0502040204020203" pitchFamily="34" charset="0"/>
                <a:ea typeface="MS PGothic" panose="020B0600070205080204" pitchFamily="34" charset="-128"/>
              </a:defRPr>
            </a:lvl1pPr>
            <a:lvl2pPr marL="742950" indent="-285750" defTabSz="912813">
              <a:defRPr sz="1700">
                <a:solidFill>
                  <a:schemeClr val="tx1"/>
                </a:solidFill>
                <a:latin typeface="Segoe UI" panose="020B0502040204020203" pitchFamily="34" charset="0"/>
                <a:ea typeface="MS PGothic" panose="020B0600070205080204" pitchFamily="34" charset="-128"/>
              </a:defRPr>
            </a:lvl2pPr>
            <a:lvl3pPr marL="1143000" indent="-228600" defTabSz="912813">
              <a:defRPr sz="1700">
                <a:solidFill>
                  <a:schemeClr val="tx1"/>
                </a:solidFill>
                <a:latin typeface="Segoe UI" panose="020B0502040204020203" pitchFamily="34" charset="0"/>
                <a:ea typeface="MS PGothic" panose="020B0600070205080204" pitchFamily="34" charset="-128"/>
              </a:defRPr>
            </a:lvl3pPr>
            <a:lvl4pPr marL="1600200" indent="-228600" defTabSz="912813">
              <a:defRPr sz="1700">
                <a:solidFill>
                  <a:schemeClr val="tx1"/>
                </a:solidFill>
                <a:latin typeface="Segoe UI" panose="020B0502040204020203" pitchFamily="34" charset="0"/>
                <a:ea typeface="MS PGothic" panose="020B0600070205080204" pitchFamily="34" charset="-128"/>
              </a:defRPr>
            </a:lvl4pPr>
            <a:lvl5pPr marL="2057400" indent="-228600" defTabSz="912813">
              <a:defRPr sz="1700">
                <a:solidFill>
                  <a:schemeClr val="tx1"/>
                </a:solidFill>
                <a:latin typeface="Segoe UI" panose="020B0502040204020203" pitchFamily="34" charset="0"/>
                <a:ea typeface="MS PGothic" panose="020B0600070205080204" pitchFamily="34" charset="-128"/>
              </a:defRPr>
            </a:lvl5pPr>
            <a:lvl6pPr marL="25146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altLang="en-US" sz="2400" b="1"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Migrate to Azure</a:t>
            </a:r>
          </a:p>
        </p:txBody>
      </p:sp>
      <p:sp>
        <p:nvSpPr>
          <p:cNvPr id="27" name="Freeform: Shape 27">
            <a:extLst>
              <a:ext uri="{FF2B5EF4-FFF2-40B4-BE49-F238E27FC236}">
                <a16:creationId xmlns:a16="http://schemas.microsoft.com/office/drawing/2014/main" id="{719C16DB-7E66-4476-86C2-56701213B45B}"/>
              </a:ext>
            </a:extLst>
          </p:cNvPr>
          <p:cNvSpPr/>
          <p:nvPr/>
        </p:nvSpPr>
        <p:spPr bwMode="auto">
          <a:xfrm flipV="1">
            <a:off x="3354640" y="1997583"/>
            <a:ext cx="1346200" cy="74136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noFill/>
          <a:ln w="19050" cap="flat" cmpd="sng">
            <a:solidFill>
              <a:srgbClr val="505050"/>
            </a:solidFill>
            <a:prstDash val="solid"/>
            <a:miter lim="800000"/>
            <a:headEnd/>
            <a:tailEnd/>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05050"/>
              </a:solidFill>
              <a:effectLst/>
              <a:uLnTx/>
              <a:uFillTx/>
              <a:latin typeface="Segoe UI"/>
              <a:ea typeface="MS PGothic" panose="020B0600070205080204" pitchFamily="34" charset="-128"/>
              <a:cs typeface="+mn-cs"/>
            </a:endParaRPr>
          </a:p>
        </p:txBody>
      </p:sp>
      <p:sp>
        <p:nvSpPr>
          <p:cNvPr id="68" name="TextBox 67">
            <a:extLst>
              <a:ext uri="{FF2B5EF4-FFF2-40B4-BE49-F238E27FC236}">
                <a16:creationId xmlns:a16="http://schemas.microsoft.com/office/drawing/2014/main" id="{C68E82AF-1CFF-4F18-B9F5-149E7BB76D05}"/>
              </a:ext>
            </a:extLst>
          </p:cNvPr>
          <p:cNvSpPr txBox="1"/>
          <p:nvPr/>
        </p:nvSpPr>
        <p:spPr>
          <a:xfrm>
            <a:off x="8403467" y="3671496"/>
            <a:ext cx="3386460" cy="797141"/>
          </a:xfrm>
          <a:prstGeom prst="rect">
            <a:avLst/>
          </a:prstGeom>
          <a:noFill/>
        </p:spPr>
        <p:txBody>
          <a:bodyPr wrap="square" lIns="0" tIns="0" rIns="0" bIns="0">
            <a:spAutoFit/>
          </a:bodyPr>
          <a:lstStyle/>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alt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Upgrade</a:t>
            </a:r>
            <a:endParaRPr kumimoji="0" 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endParaRPr>
          </a:p>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Upgrade to Windows Server 2016 and get cloud and DevOps ready</a:t>
            </a:r>
          </a:p>
        </p:txBody>
      </p:sp>
      <p:sp>
        <p:nvSpPr>
          <p:cNvPr id="30" name="Right Bracket 29"/>
          <p:cNvSpPr/>
          <p:nvPr/>
        </p:nvSpPr>
        <p:spPr>
          <a:xfrm rot="16200000">
            <a:off x="3980539" y="-163750"/>
            <a:ext cx="101726" cy="7258658"/>
          </a:xfrm>
          <a:prstGeom prst="rightBracket">
            <a:avLst/>
          </a:prstGeom>
          <a:ln w="127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32" name="TextBox 24">
            <a:extLst>
              <a:ext uri="{FF2B5EF4-FFF2-40B4-BE49-F238E27FC236}">
                <a16:creationId xmlns:a16="http://schemas.microsoft.com/office/drawing/2014/main" id="{A8580CFA-674A-4219-A164-0DCF72B72452}"/>
              </a:ext>
            </a:extLst>
          </p:cNvPr>
          <p:cNvSpPr txBox="1">
            <a:spLocks noChangeArrowheads="1"/>
          </p:cNvSpPr>
          <p:nvPr/>
        </p:nvSpPr>
        <p:spPr bwMode="auto">
          <a:xfrm>
            <a:off x="7990546" y="2914828"/>
            <a:ext cx="4154637"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bIns="0">
            <a:spAutoFit/>
          </a:bodyPr>
          <a:lstStyle>
            <a:lvl1pPr defTabSz="912813">
              <a:defRPr sz="1700">
                <a:solidFill>
                  <a:schemeClr val="tx1"/>
                </a:solidFill>
                <a:latin typeface="Segoe UI" panose="020B0502040204020203" pitchFamily="34" charset="0"/>
                <a:ea typeface="MS PGothic" panose="020B0600070205080204" pitchFamily="34" charset="-128"/>
              </a:defRPr>
            </a:lvl1pPr>
            <a:lvl2pPr marL="742950" indent="-285750" defTabSz="912813">
              <a:defRPr sz="1700">
                <a:solidFill>
                  <a:schemeClr val="tx1"/>
                </a:solidFill>
                <a:latin typeface="Segoe UI" panose="020B0502040204020203" pitchFamily="34" charset="0"/>
                <a:ea typeface="MS PGothic" panose="020B0600070205080204" pitchFamily="34" charset="-128"/>
              </a:defRPr>
            </a:lvl2pPr>
            <a:lvl3pPr marL="1143000" indent="-228600" defTabSz="912813">
              <a:defRPr sz="1700">
                <a:solidFill>
                  <a:schemeClr val="tx1"/>
                </a:solidFill>
                <a:latin typeface="Segoe UI" panose="020B0502040204020203" pitchFamily="34" charset="0"/>
                <a:ea typeface="MS PGothic" panose="020B0600070205080204" pitchFamily="34" charset="-128"/>
              </a:defRPr>
            </a:lvl3pPr>
            <a:lvl4pPr marL="1600200" indent="-228600" defTabSz="912813">
              <a:defRPr sz="1700">
                <a:solidFill>
                  <a:schemeClr val="tx1"/>
                </a:solidFill>
                <a:latin typeface="Segoe UI" panose="020B0502040204020203" pitchFamily="34" charset="0"/>
                <a:ea typeface="MS PGothic" panose="020B0600070205080204" pitchFamily="34" charset="-128"/>
              </a:defRPr>
            </a:lvl4pPr>
            <a:lvl5pPr marL="2057400" indent="-228600" defTabSz="912813">
              <a:defRPr sz="1700">
                <a:solidFill>
                  <a:schemeClr val="tx1"/>
                </a:solidFill>
                <a:latin typeface="Segoe UI" panose="020B0502040204020203" pitchFamily="34" charset="0"/>
                <a:ea typeface="MS PGothic" panose="020B0600070205080204" pitchFamily="34" charset="-128"/>
              </a:defRPr>
            </a:lvl5pPr>
            <a:lvl6pPr marL="25146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6pPr>
            <a:lvl7pPr marL="29718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7pPr>
            <a:lvl8pPr marL="34290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8pPr>
            <a:lvl9pPr marL="3886200" indent="-228600" defTabSz="912813" eaLnBrk="0" fontAlgn="base" hangingPunct="0">
              <a:spcBef>
                <a:spcPct val="0"/>
              </a:spcBef>
              <a:spcAft>
                <a:spcPct val="0"/>
              </a:spcAft>
              <a:defRPr sz="1700">
                <a:solidFill>
                  <a:schemeClr val="tx1"/>
                </a:solidFill>
                <a:latin typeface="Segoe UI" panose="020B0502040204020203" pitchFamily="34" charset="0"/>
                <a:ea typeface="MS PGothic" panose="020B0600070205080204" pitchFamily="34" charset="-128"/>
              </a:defRPr>
            </a:lvl9pPr>
          </a:lstStyle>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altLang="en-US" sz="2400" b="1"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Upgrade on-premises</a:t>
            </a:r>
          </a:p>
        </p:txBody>
      </p:sp>
      <p:sp>
        <p:nvSpPr>
          <p:cNvPr id="33" name="Right Bracket 32"/>
          <p:cNvSpPr/>
          <p:nvPr/>
        </p:nvSpPr>
        <p:spPr>
          <a:xfrm rot="16200000">
            <a:off x="10046144" y="1771518"/>
            <a:ext cx="100584" cy="3386981"/>
          </a:xfrm>
          <a:prstGeom prst="rightBracket">
            <a:avLst/>
          </a:prstGeom>
          <a:ln w="127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05050"/>
              </a:solidFill>
              <a:effectLst/>
              <a:uLnTx/>
              <a:uFillTx/>
              <a:latin typeface="Segoe UI"/>
              <a:ea typeface="+mn-ea"/>
              <a:cs typeface="+mn-cs"/>
            </a:endParaRPr>
          </a:p>
        </p:txBody>
      </p:sp>
      <p:grpSp>
        <p:nvGrpSpPr>
          <p:cNvPr id="4" name="Group 3"/>
          <p:cNvGrpSpPr/>
          <p:nvPr/>
        </p:nvGrpSpPr>
        <p:grpSpPr>
          <a:xfrm>
            <a:off x="455103" y="3671496"/>
            <a:ext cx="7165265" cy="1784333"/>
            <a:chOff x="419823" y="3671496"/>
            <a:chExt cx="7507762" cy="1784333"/>
          </a:xfrm>
        </p:grpSpPr>
        <p:sp>
          <p:nvSpPr>
            <p:cNvPr id="60" name="TextBox 59">
              <a:extLst>
                <a:ext uri="{FF2B5EF4-FFF2-40B4-BE49-F238E27FC236}">
                  <a16:creationId xmlns:a16="http://schemas.microsoft.com/office/drawing/2014/main" id="{C68E82AF-1CFF-4F18-B9F5-149E7BB76D05}"/>
                </a:ext>
              </a:extLst>
            </p:cNvPr>
            <p:cNvSpPr txBox="1"/>
            <p:nvPr/>
          </p:nvSpPr>
          <p:spPr>
            <a:xfrm>
              <a:off x="419823" y="3671496"/>
              <a:ext cx="3620997" cy="1018740"/>
            </a:xfrm>
            <a:prstGeom prst="rect">
              <a:avLst/>
            </a:prstGeom>
            <a:noFill/>
          </p:spPr>
          <p:txBody>
            <a:bodyPr wrap="square" lIns="0" tIns="0" rIns="0" bIns="0">
              <a:spAutoFit/>
            </a:bodyPr>
            <a:lstStyle/>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altLang="en-US" sz="2000" b="1" i="0" u="none" strike="noStrike" kern="1200" cap="none" spc="-50" normalizeH="0" baseline="0" noProof="0" dirty="0" err="1">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Rehost</a:t>
              </a:r>
              <a:endParaRPr kumimoji="0" 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endParaRPr>
            </a:p>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Migrate Windows Server 2008</a:t>
              </a:r>
              <a:b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b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and 2008 R2 workloads to</a:t>
              </a:r>
              <a:b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b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Azure VM</a:t>
              </a:r>
            </a:p>
          </p:txBody>
        </p:sp>
        <p:sp>
          <p:nvSpPr>
            <p:cNvPr id="67" name="TextBox 66">
              <a:extLst>
                <a:ext uri="{FF2B5EF4-FFF2-40B4-BE49-F238E27FC236}">
                  <a16:creationId xmlns:a16="http://schemas.microsoft.com/office/drawing/2014/main" id="{C68E82AF-1CFF-4F18-B9F5-149E7BB76D05}"/>
                </a:ext>
              </a:extLst>
            </p:cNvPr>
            <p:cNvSpPr txBox="1"/>
            <p:nvPr/>
          </p:nvSpPr>
          <p:spPr>
            <a:xfrm>
              <a:off x="4296093" y="3671496"/>
              <a:ext cx="3631492" cy="1074140"/>
            </a:xfrm>
            <a:prstGeom prst="rect">
              <a:avLst/>
            </a:prstGeom>
            <a:noFill/>
          </p:spPr>
          <p:txBody>
            <a:bodyPr wrap="square" lIns="0" tIns="0" rIns="0" bIns="0">
              <a:spAutoFit/>
            </a:bodyPr>
            <a:lstStyle/>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alt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Refactor, </a:t>
              </a:r>
              <a:r>
                <a:rPr kumimoji="0" lang="en-US" altLang="en-US" sz="2000" b="1" i="0" u="none" strike="noStrike" kern="1200" cap="none" spc="-50" normalizeH="0" baseline="0" noProof="0" dirty="0" err="1">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Rearchitect</a:t>
              </a:r>
              <a:r>
                <a:rPr kumimoji="0" lang="en-US" alt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a:t>
              </a:r>
              <a:br>
                <a:rPr kumimoji="0" lang="en-US" alt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br>
              <a:r>
                <a:rPr kumimoji="0" lang="en-US" altLang="en-US" sz="20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S PGothic" panose="020B0600070205080204" pitchFamily="34" charset="-128"/>
                  <a:cs typeface="Segoe UI" pitchFamily="34" charset="0"/>
                </a:rPr>
                <a:t>or Rebuild</a:t>
              </a:r>
            </a:p>
            <a:p>
              <a:pPr marL="0" marR="0" lvl="0" indent="0" algn="ctr" defTabSz="912813" rtl="0" eaLnBrk="1" fontAlgn="base" latinLnBrk="0" hangingPunct="1">
                <a:lnSpc>
                  <a:spcPct val="90000"/>
                </a:lnSpc>
                <a:spcBef>
                  <a:spcPct val="0"/>
                </a:spcBef>
                <a:spcAft>
                  <a:spcPts val="588"/>
                </a:spcAft>
                <a:buClrTx/>
                <a:buSzTx/>
                <a:buFontTx/>
                <a:buNone/>
                <a:tabLst/>
                <a:defRPr/>
              </a:pP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Innovate with Windows</a:t>
              </a:r>
              <a:b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br>
              <a:r>
                <a:rPr kumimoji="0" lang="en-US" sz="1600" b="0"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pitchFamily="34" charset="0"/>
                </a:rPr>
                <a:t>Server containers and Azure services</a:t>
              </a:r>
            </a:p>
          </p:txBody>
        </p:sp>
        <p:cxnSp>
          <p:nvCxnSpPr>
            <p:cNvPr id="16" name="Straight Connector 15"/>
            <p:cNvCxnSpPr/>
            <p:nvPr/>
          </p:nvCxnSpPr>
          <p:spPr>
            <a:xfrm>
              <a:off x="4128280" y="3693795"/>
              <a:ext cx="0" cy="1762034"/>
            </a:xfrm>
            <a:prstGeom prst="line">
              <a:avLst/>
            </a:prstGeom>
            <a:ln>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29CC259-CE3C-4AE7-9C20-B90C866A3BFE}"/>
              </a:ext>
            </a:extLst>
          </p:cNvPr>
          <p:cNvSpPr>
            <a:spLocks noGrp="1"/>
          </p:cNvSpPr>
          <p:nvPr>
            <p:ph type="title"/>
          </p:nvPr>
        </p:nvSpPr>
        <p:spPr>
          <a:xfrm>
            <a:off x="588263" y="457200"/>
            <a:ext cx="11018520" cy="923330"/>
          </a:xfrm>
        </p:spPr>
        <p:txBody>
          <a:bodyPr/>
          <a:lstStyle/>
          <a:p>
            <a:r>
              <a:rPr lang="en-US" dirty="0"/>
              <a:t>Weighing your options</a:t>
            </a:r>
            <a:br>
              <a:rPr lang="en-US" dirty="0"/>
            </a:br>
            <a:r>
              <a:rPr lang="en-US" altLang="en-US" sz="2400" dirty="0"/>
              <a:t>Is it time to move to the cloud?</a:t>
            </a:r>
            <a:endParaRPr lang="en-US" sz="2400" dirty="0"/>
          </a:p>
        </p:txBody>
      </p:sp>
    </p:spTree>
    <p:extLst>
      <p:ext uri="{BB962C8B-B14F-4D97-AF65-F5344CB8AC3E}">
        <p14:creationId xmlns:p14="http://schemas.microsoft.com/office/powerpoint/2010/main" val="24452321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ADD5D-A38A-4D58-BE72-9957DA049B91}"/>
              </a:ext>
            </a:extLst>
          </p:cNvPr>
          <p:cNvSpPr>
            <a:spLocks noGrp="1"/>
          </p:cNvSpPr>
          <p:nvPr>
            <p:ph type="title"/>
          </p:nvPr>
        </p:nvSpPr>
        <p:spPr/>
        <p:txBody>
          <a:bodyPr/>
          <a:lstStyle/>
          <a:p>
            <a:r>
              <a:rPr lang="en-US" dirty="0"/>
              <a:t>Paths to upgrade and stay protected</a:t>
            </a:r>
          </a:p>
        </p:txBody>
      </p:sp>
      <p:sp>
        <p:nvSpPr>
          <p:cNvPr id="16" name="Rectangle 15">
            <a:extLst>
              <a:ext uri="{FF2B5EF4-FFF2-40B4-BE49-F238E27FC236}">
                <a16:creationId xmlns:a16="http://schemas.microsoft.com/office/drawing/2014/main" id="{37CDDF41-B89D-4EBF-8023-131A35618D4B}"/>
              </a:ext>
            </a:extLst>
          </p:cNvPr>
          <p:cNvSpPr/>
          <p:nvPr/>
        </p:nvSpPr>
        <p:spPr>
          <a:xfrm>
            <a:off x="6124808" y="3244334"/>
            <a:ext cx="24718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a:ln>
                  <a:noFill/>
                </a:ln>
                <a:solidFill>
                  <a:srgbClr val="1A1A1A"/>
                </a:solidFill>
                <a:effectLst/>
                <a:uLnTx/>
                <a:uFillTx/>
                <a:latin typeface="Segoe UI" panose="020B0502040204020203" pitchFamily="34" charset="0"/>
                <a:ea typeface="MS PGothic" panose="020B0600070205080204" pitchFamily="34" charset="-128"/>
                <a:cs typeface="+mn-cs"/>
              </a:rPr>
              <a:t> </a:t>
            </a:r>
          </a:p>
        </p:txBody>
      </p:sp>
      <p:sp>
        <p:nvSpPr>
          <p:cNvPr id="17" name="Rectangle 16">
            <a:extLst>
              <a:ext uri="{FF2B5EF4-FFF2-40B4-BE49-F238E27FC236}">
                <a16:creationId xmlns:a16="http://schemas.microsoft.com/office/drawing/2014/main" id="{135CD499-1F0C-4D27-B280-E798CFF990BB}"/>
              </a:ext>
            </a:extLst>
          </p:cNvPr>
          <p:cNvSpPr/>
          <p:nvPr/>
        </p:nvSpPr>
        <p:spPr>
          <a:xfrm>
            <a:off x="6124808" y="3244334"/>
            <a:ext cx="24718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a:ln>
                  <a:noFill/>
                </a:ln>
                <a:solidFill>
                  <a:srgbClr val="1A1A1A"/>
                </a:solidFill>
                <a:effectLst/>
                <a:uLnTx/>
                <a:uFillTx/>
                <a:latin typeface="Segoe UI" panose="020B0502040204020203" pitchFamily="34" charset="0"/>
                <a:ea typeface="MS PGothic" panose="020B0600070205080204" pitchFamily="34" charset="-128"/>
                <a:cs typeface="+mn-cs"/>
              </a:rPr>
              <a:t> </a:t>
            </a:r>
          </a:p>
        </p:txBody>
      </p:sp>
      <p:sp>
        <p:nvSpPr>
          <p:cNvPr id="18" name="Rectangle 17">
            <a:extLst>
              <a:ext uri="{FF2B5EF4-FFF2-40B4-BE49-F238E27FC236}">
                <a16:creationId xmlns:a16="http://schemas.microsoft.com/office/drawing/2014/main" id="{1A397314-FD14-4A23-9A13-BF5FCD83EB7F}"/>
              </a:ext>
            </a:extLst>
          </p:cNvPr>
          <p:cNvSpPr/>
          <p:nvPr/>
        </p:nvSpPr>
        <p:spPr>
          <a:xfrm>
            <a:off x="584200" y="1591156"/>
            <a:ext cx="4249500" cy="424732"/>
          </a:xfrm>
          <a:prstGeom prst="rect">
            <a:avLst/>
          </a:prstGeom>
        </p:spPr>
        <p:txBody>
          <a:bodyPr wrap="square" lIns="0" anchor="t">
            <a:spAutoFit/>
          </a:bodyPr>
          <a:lstStyle/>
          <a:p>
            <a:pPr marL="0" marR="0" lvl="1" indent="0" algn="l" defTabSz="912813" rtl="0" eaLnBrk="1" fontAlgn="base" latinLnBrk="0" hangingPunct="1">
              <a:lnSpc>
                <a:spcPct val="90000"/>
              </a:lnSpc>
              <a:spcBef>
                <a:spcPct val="0"/>
              </a:spcBef>
              <a:spcAft>
                <a:spcPts val="588"/>
              </a:spcAft>
              <a:buClrTx/>
              <a:buSzTx/>
              <a:buFontTx/>
              <a:buNone/>
              <a:tabLst/>
              <a:defRPr/>
            </a:pPr>
            <a:r>
              <a:rPr kumimoji="0" lang="en-US" sz="2400" b="1"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Migrate to Azure</a:t>
            </a:r>
          </a:p>
        </p:txBody>
      </p:sp>
      <p:sp>
        <p:nvSpPr>
          <p:cNvPr id="20" name="Rectangle 19">
            <a:extLst>
              <a:ext uri="{FF2B5EF4-FFF2-40B4-BE49-F238E27FC236}">
                <a16:creationId xmlns:a16="http://schemas.microsoft.com/office/drawing/2014/main" id="{05A4FFEB-7F67-4B5F-BCBF-7E3DC3F1D4F6}"/>
              </a:ext>
            </a:extLst>
          </p:cNvPr>
          <p:cNvSpPr/>
          <p:nvPr/>
        </p:nvSpPr>
        <p:spPr>
          <a:xfrm>
            <a:off x="6870706" y="2104653"/>
            <a:ext cx="4736078" cy="2258567"/>
          </a:xfrm>
          <a:prstGeom prst="rect">
            <a:avLst/>
          </a:prstGeom>
        </p:spPr>
        <p:txBody>
          <a:bodyPr wrap="square" lIns="0" anchor="t">
            <a:spAutoFit/>
          </a:bodyPr>
          <a:lstStyle/>
          <a:p>
            <a:pPr marL="0" marR="0" lvl="0" indent="0" algn="l" defTabSz="914400" rtl="0" eaLnBrk="0" fontAlgn="base" latinLnBrk="0" hangingPunct="0">
              <a:lnSpc>
                <a:spcPct val="105000"/>
              </a:lnSpc>
              <a:spcBef>
                <a:spcPts val="600"/>
              </a:spcBef>
              <a:spcAft>
                <a:spcPct val="0"/>
              </a:spcAft>
              <a:buClrTx/>
              <a:buSzTx/>
              <a:buFontTx/>
              <a:buNone/>
              <a:tabLst/>
              <a:defRPr/>
            </a:pPr>
            <a:r>
              <a:rPr kumimoji="0" lang="en-US" sz="16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Upgrade to latest version </a:t>
            </a:r>
          </a:p>
          <a:p>
            <a:pPr marL="228600" marR="0" lvl="0" indent="-228600" algn="l" defTabSz="914400" rtl="0" eaLnBrk="0" fontAlgn="base" latinLnBrk="0" hangingPunct="0">
              <a:lnSpc>
                <a:spcPct val="105000"/>
              </a:lnSpc>
              <a:spcBef>
                <a:spcPts val="300"/>
              </a:spcBef>
              <a:spcAft>
                <a:spcPct val="0"/>
              </a:spcAft>
              <a:buClrTx/>
              <a:buSzTx/>
              <a:buFont typeface="Arial"/>
              <a:buChar char="•"/>
              <a:tabLst/>
              <a:defRPr/>
            </a:pP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Windows Server 2016 or 2019</a:t>
            </a:r>
          </a:p>
          <a:p>
            <a:pPr marL="228600" marR="0" lvl="0" indent="-228600" algn="l" defTabSz="914400" rtl="0" eaLnBrk="0" fontAlgn="base" latinLnBrk="0" hangingPunct="0">
              <a:lnSpc>
                <a:spcPct val="105000"/>
              </a:lnSpc>
              <a:spcBef>
                <a:spcPts val="300"/>
              </a:spcBef>
              <a:spcAft>
                <a:spcPct val="0"/>
              </a:spcAft>
              <a:buClrTx/>
              <a:buSzTx/>
              <a:buFont typeface="Arial"/>
              <a:buChar char="•"/>
              <a:tabLst/>
              <a:defRPr/>
            </a:pP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SQL Server 2017</a:t>
            </a:r>
          </a:p>
          <a:p>
            <a:pPr marL="0" marR="0" lvl="0" indent="0" algn="l" defTabSz="914400" rtl="0" eaLnBrk="0" fontAlgn="base" latinLnBrk="0" hangingPunct="0">
              <a:lnSpc>
                <a:spcPct val="105000"/>
              </a:lnSpc>
              <a:spcBef>
                <a:spcPts val="1200"/>
              </a:spcBef>
              <a:spcAft>
                <a:spcPct val="0"/>
              </a:spcAft>
              <a:buClrTx/>
              <a:buSzTx/>
              <a:buFontTx/>
              <a:buNone/>
              <a:tabLst/>
              <a:defRPr/>
            </a:pPr>
            <a:r>
              <a:rPr kumimoji="0" lang="en-US" sz="1600" b="0" i="0" u="none" strike="noStrike" kern="1200" cap="none" spc="0" normalizeH="0" baseline="0" noProof="0" dirty="0">
                <a:ln>
                  <a:noFill/>
                </a:ln>
                <a:gradFill>
                  <a:gsLst>
                    <a:gs pos="0">
                      <a:srgbClr val="0D0D0D"/>
                    </a:gs>
                    <a:gs pos="100000">
                      <a:srgbClr val="0D0D0D"/>
                    </a:gs>
                  </a:gsLst>
                  <a:lin ang="5400000" scaled="1"/>
                </a:gradFill>
                <a:effectLst/>
                <a:uLnTx/>
                <a:uFillTx/>
                <a:latin typeface="Segoe UI Semibold"/>
                <a:ea typeface="MS PGothic" panose="020B0600070205080204" pitchFamily="34" charset="-128"/>
                <a:cs typeface="Segoe UI" panose="020B0502040204020203" pitchFamily="34" charset="0"/>
              </a:rPr>
              <a:t>Can’t meet the deadline? Protect server workloads</a:t>
            </a:r>
          </a:p>
          <a:p>
            <a:pPr marL="228600" marR="0" lvl="0" indent="-228600" algn="l" defTabSz="914400" rtl="0" eaLnBrk="0" fontAlgn="base" latinLnBrk="0" hangingPunct="0">
              <a:lnSpc>
                <a:spcPct val="105000"/>
              </a:lnSpc>
              <a:spcBef>
                <a:spcPts val="300"/>
              </a:spcBef>
              <a:spcAft>
                <a:spcPct val="0"/>
              </a:spcAft>
              <a:buClrTx/>
              <a:buSzTx/>
              <a:buFont typeface="Arial"/>
              <a:buChar char="•"/>
              <a:tabLst/>
              <a:defRPr/>
            </a:pP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Buy extended security updates to get 3 more years </a:t>
            </a:r>
            <a:b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b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of security updates for Windows Server and </a:t>
            </a:r>
            <a:b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b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SQL Server 2008 or 2008 R2</a:t>
            </a:r>
          </a:p>
          <a:p>
            <a:pPr marL="228600" marR="0" lvl="0" indent="-228600" algn="l" defTabSz="914400" rtl="0" eaLnBrk="0" fontAlgn="base" latinLnBrk="0" hangingPunct="0">
              <a:lnSpc>
                <a:spcPct val="105000"/>
              </a:lnSpc>
              <a:spcBef>
                <a:spcPts val="300"/>
              </a:spcBef>
              <a:spcAft>
                <a:spcPct val="0"/>
              </a:spcAft>
              <a:buClrTx/>
              <a:buSzTx/>
              <a:buFont typeface="Arial"/>
              <a:buChar char="•"/>
              <a:tabLst/>
              <a:defRPr/>
            </a:pPr>
            <a:r>
              <a:rPr kumimoji="0" lang="en-US" sz="1400" b="0" i="0" u="none" strike="noStrike" kern="1200" cap="none" spc="0" normalizeH="0" baseline="0" noProof="0" dirty="0">
                <a:ln>
                  <a:noFill/>
                </a:ln>
                <a:gradFill>
                  <a:gsLst>
                    <a:gs pos="0">
                      <a:srgbClr val="0D0D0D"/>
                    </a:gs>
                    <a:gs pos="100000">
                      <a:srgbClr val="0D0D0D"/>
                    </a:gs>
                  </a:gsLst>
                </a:gradFill>
                <a:effectLst/>
                <a:uLnTx/>
                <a:uFillTx/>
                <a:latin typeface="Segoe UI"/>
                <a:ea typeface="MS PGothic" panose="020B0600070205080204" pitchFamily="34" charset="-128"/>
                <a:cs typeface="Segoe UI Semilight"/>
              </a:rPr>
              <a:t>Upgrade when ready</a:t>
            </a:r>
          </a:p>
        </p:txBody>
      </p:sp>
      <p:sp>
        <p:nvSpPr>
          <p:cNvPr id="24" name="Rectangle 23">
            <a:extLst>
              <a:ext uri="{FF2B5EF4-FFF2-40B4-BE49-F238E27FC236}">
                <a16:creationId xmlns:a16="http://schemas.microsoft.com/office/drawing/2014/main" id="{40C6D614-3C49-407F-88AB-487525EC27D8}"/>
              </a:ext>
            </a:extLst>
          </p:cNvPr>
          <p:cNvSpPr/>
          <p:nvPr/>
        </p:nvSpPr>
        <p:spPr>
          <a:xfrm>
            <a:off x="584201" y="2104653"/>
            <a:ext cx="4912918" cy="3388107"/>
          </a:xfrm>
          <a:prstGeom prst="rect">
            <a:avLst/>
          </a:prstGeom>
        </p:spPr>
        <p:txBody>
          <a:bodyPr wrap="square" lIns="0" anchor="t">
            <a:spAutoFit/>
          </a:bodyPr>
          <a:lstStyle/>
          <a:p>
            <a:pPr marL="0" marR="0" lvl="0" indent="0" algn="l" defTabSz="914400" rtl="0" eaLnBrk="0" fontAlgn="base" latinLnBrk="0" hangingPunct="0">
              <a:lnSpc>
                <a:spcPct val="105000"/>
              </a:lnSpc>
              <a:spcBef>
                <a:spcPts val="600"/>
              </a:spcBef>
              <a:spcAft>
                <a:spcPct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Segoe UI" panose="020B0502040204020203" pitchFamily="34" charset="0"/>
                <a:cs typeface="Segoe UI" panose="020B0502040204020203" pitchFamily="34" charset="0"/>
              </a:rPr>
              <a:t>Migrate applications to Azure VMs</a:t>
            </a:r>
          </a:p>
          <a:p>
            <a:pPr marL="228600" marR="0" lvl="0" indent="-228600" algn="l" defTabSz="914400" rtl="0" eaLnBrk="0" fontAlgn="base" latinLnBrk="0" hangingPunct="0">
              <a:lnSpc>
                <a:spcPct val="105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Semilight"/>
              </a:rPr>
              <a:t>Get </a:t>
            </a:r>
            <a:r>
              <a:rPr kumimoji="0" lang="en-US" sz="1400" b="1"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Semilight"/>
              </a:rPr>
              <a:t>free extended security updates </a:t>
            </a: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Semilight"/>
              </a:rPr>
              <a:t>for Windows Server 2008 and 2008 R2 VM’s for three years after deadline</a:t>
            </a:r>
          </a:p>
          <a:p>
            <a:pPr marL="0" marR="0" lvl="0" indent="0" algn="l" defTabSz="914400" rtl="0" eaLnBrk="0" fontAlgn="base" latinLnBrk="0" hangingPunct="0">
              <a:lnSpc>
                <a:spcPct val="105000"/>
              </a:lnSpc>
              <a:spcBef>
                <a:spcPts val="1200"/>
              </a:spcBef>
              <a:spcAft>
                <a:spcPct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Segoe UI" panose="020B0502040204020203" pitchFamily="34" charset="0"/>
                <a:cs typeface="Segoe UI" panose="020B0502040204020203" pitchFamily="34" charset="0"/>
              </a:rPr>
              <a:t>Migrate data to Azure Managed Instances or VMs</a:t>
            </a:r>
          </a:p>
          <a:p>
            <a:pPr marL="228600" marR="0" lvl="0" indent="-228600" algn="l" defTabSz="914400" rtl="0" eaLnBrk="0" fontAlgn="base" latinLnBrk="0" hangingPunct="0">
              <a:lnSpc>
                <a:spcPct val="105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Azure SQL Database Managed Instance offers</a:t>
            </a:r>
            <a:b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b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a version-free option</a:t>
            </a:r>
          </a:p>
          <a:p>
            <a:pPr marL="228600" marR="0" lvl="0" indent="-228600" algn="l" defTabSz="914400" rtl="0" eaLnBrk="0" fontAlgn="base" latinLnBrk="0" hangingPunct="0">
              <a:lnSpc>
                <a:spcPct val="105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Get </a:t>
            </a:r>
            <a:r>
              <a:rPr kumimoji="0" lang="en-US" sz="1400" b="1"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S PGothic" panose="020B0600070205080204" pitchFamily="34" charset="-128"/>
                <a:cs typeface="Segoe UI Semilight"/>
              </a:rPr>
              <a:t>free extended security updates </a:t>
            </a: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for</a:t>
            </a:r>
            <a:b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b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SQL Server 2008 and 2008 R2 in Azure VM’s</a:t>
            </a:r>
            <a:b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b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for three years after the deadline</a:t>
            </a:r>
          </a:p>
          <a:p>
            <a:pPr marL="0" marR="0" lvl="0" indent="0" algn="l" defTabSz="914400" rtl="0" eaLnBrk="0" fontAlgn="base" latinLnBrk="0" hangingPunct="0">
              <a:lnSpc>
                <a:spcPct val="105000"/>
              </a:lnSpc>
              <a:spcBef>
                <a:spcPts val="1200"/>
              </a:spcBef>
              <a:spcAft>
                <a:spcPct val="0"/>
              </a:spcAft>
              <a:buClrTx/>
              <a:buSzTx/>
              <a:buFontTx/>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bold"/>
                <a:ea typeface="Segoe UI" panose="020B0502040204020203" pitchFamily="34" charset="0"/>
                <a:cs typeface="Segoe UI" panose="020B0502040204020203" pitchFamily="34" charset="0"/>
              </a:rPr>
              <a:t>Modernize when ready</a:t>
            </a:r>
          </a:p>
          <a:p>
            <a:pPr marL="228600" marR="0" lvl="0" indent="-228600" algn="l" defTabSz="914400" rtl="0" eaLnBrk="0" fontAlgn="base" latinLnBrk="0" hangingPunct="0">
              <a:lnSpc>
                <a:spcPct val="105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Upgrade in Azure when ready</a:t>
            </a:r>
          </a:p>
          <a:p>
            <a:pPr marL="228600" marR="0" lvl="0" indent="-228600" algn="l" defTabSz="914400" rtl="0" eaLnBrk="0" fontAlgn="base" latinLnBrk="0" hangingPunct="0">
              <a:lnSpc>
                <a:spcPct val="105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Segoe UI" panose="020B0502040204020203" pitchFamily="34" charset="0"/>
                <a:cs typeface="Segoe UI Semilight"/>
              </a:rPr>
              <a:t>Transform apps and data with Azure services</a:t>
            </a:r>
          </a:p>
        </p:txBody>
      </p:sp>
      <p:sp>
        <p:nvSpPr>
          <p:cNvPr id="26" name="Rectangle 25">
            <a:extLst>
              <a:ext uri="{FF2B5EF4-FFF2-40B4-BE49-F238E27FC236}">
                <a16:creationId xmlns:a16="http://schemas.microsoft.com/office/drawing/2014/main" id="{4E05711E-41B3-4564-9B5D-21A710762AD2}"/>
              </a:ext>
            </a:extLst>
          </p:cNvPr>
          <p:cNvSpPr/>
          <p:nvPr/>
        </p:nvSpPr>
        <p:spPr>
          <a:xfrm>
            <a:off x="6870706" y="1591156"/>
            <a:ext cx="4249500" cy="424732"/>
          </a:xfrm>
          <a:prstGeom prst="rect">
            <a:avLst/>
          </a:prstGeom>
        </p:spPr>
        <p:txBody>
          <a:bodyPr wrap="square" lIns="0" anchor="t">
            <a:spAutoFit/>
          </a:bodyPr>
          <a:lstStyle/>
          <a:p>
            <a:pPr marL="0" marR="0" lvl="1" indent="0" algn="l" defTabSz="912813" rtl="0" eaLnBrk="1" fontAlgn="base" latinLnBrk="0" hangingPunct="1">
              <a:lnSpc>
                <a:spcPct val="90000"/>
              </a:lnSpc>
              <a:spcBef>
                <a:spcPct val="0"/>
              </a:spcBef>
              <a:spcAft>
                <a:spcPts val="588"/>
              </a:spcAft>
              <a:buClrTx/>
              <a:buSzTx/>
              <a:buFontTx/>
              <a:buNone/>
              <a:tabLst/>
              <a:defRPr/>
            </a:pPr>
            <a:r>
              <a:rPr kumimoji="0" lang="en-US" sz="2400" b="1" i="0" u="none" strike="noStrike" kern="1200" cap="none" spc="-50" normalizeH="0" baseline="0" noProof="0" dirty="0">
                <a:ln w="3175">
                  <a:noFill/>
                </a:ln>
                <a:solidFill>
                  <a:srgbClr val="3AC900"/>
                </a:solidFill>
                <a:effectLst/>
                <a:uLnTx/>
                <a:uFillTx/>
                <a:latin typeface="Segoe UI Semibold"/>
                <a:ea typeface="MS PGothic" panose="020B0600070205080204" pitchFamily="34" charset="-128"/>
                <a:cs typeface="Segoe UI" pitchFamily="34" charset="0"/>
              </a:rPr>
              <a:t>Upgrade on-premises</a:t>
            </a:r>
          </a:p>
        </p:txBody>
      </p:sp>
      <p:grpSp>
        <p:nvGrpSpPr>
          <p:cNvPr id="8" name="Group 7">
            <a:extLst>
              <a:ext uri="{FF2B5EF4-FFF2-40B4-BE49-F238E27FC236}">
                <a16:creationId xmlns:a16="http://schemas.microsoft.com/office/drawing/2014/main" id="{0398D72D-E660-4BC6-B3C4-7692382FD307}"/>
              </a:ext>
            </a:extLst>
          </p:cNvPr>
          <p:cNvGrpSpPr/>
          <p:nvPr/>
        </p:nvGrpSpPr>
        <p:grpSpPr>
          <a:xfrm>
            <a:off x="5724808" y="2025650"/>
            <a:ext cx="742384" cy="2949451"/>
            <a:chOff x="5724808" y="1669119"/>
            <a:chExt cx="742384" cy="2949451"/>
          </a:xfrm>
        </p:grpSpPr>
        <p:cxnSp>
          <p:nvCxnSpPr>
            <p:cNvPr id="28" name="Straight Connector 27">
              <a:extLst>
                <a:ext uri="{FF2B5EF4-FFF2-40B4-BE49-F238E27FC236}">
                  <a16:creationId xmlns:a16="http://schemas.microsoft.com/office/drawing/2014/main" id="{E01FCEC4-013B-41B4-90A1-0E6923689290}"/>
                </a:ext>
              </a:extLst>
            </p:cNvPr>
            <p:cNvCxnSpPr>
              <a:cxnSpLocks/>
            </p:cNvCxnSpPr>
            <p:nvPr/>
          </p:nvCxnSpPr>
          <p:spPr>
            <a:xfrm>
              <a:off x="6096000" y="1669119"/>
              <a:ext cx="0" cy="2949451"/>
            </a:xfrm>
            <a:prstGeom prst="line">
              <a:avLst/>
            </a:prstGeom>
            <a:ln w="9525">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0354D7C9-1741-4901-8394-7C65A964245B}"/>
                </a:ext>
              </a:extLst>
            </p:cNvPr>
            <p:cNvGrpSpPr/>
            <p:nvPr/>
          </p:nvGrpSpPr>
          <p:grpSpPr>
            <a:xfrm>
              <a:off x="5724808" y="2772652"/>
              <a:ext cx="742384" cy="742384"/>
              <a:chOff x="5257372" y="7491453"/>
              <a:chExt cx="742384" cy="742384"/>
            </a:xfrm>
          </p:grpSpPr>
          <p:sp>
            <p:nvSpPr>
              <p:cNvPr id="30" name="Oval 29">
                <a:extLst>
                  <a:ext uri="{FF2B5EF4-FFF2-40B4-BE49-F238E27FC236}">
                    <a16:creationId xmlns:a16="http://schemas.microsoft.com/office/drawing/2014/main" id="{D8FA5AB2-7888-4698-9E97-D3C2EAECC6C4}"/>
                  </a:ext>
                </a:extLst>
              </p:cNvPr>
              <p:cNvSpPr/>
              <p:nvPr/>
            </p:nvSpPr>
            <p:spPr bwMode="auto">
              <a:xfrm>
                <a:off x="5257372" y="7491453"/>
                <a:ext cx="742384" cy="742384"/>
              </a:xfrm>
              <a:prstGeom prst="ellipse">
                <a:avLst/>
              </a:prstGeom>
              <a:solidFill>
                <a:srgbClr val="0078D7"/>
              </a:solidFill>
              <a:ln w="57150" cmpd="sng">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Rectangle 30">
                <a:extLst>
                  <a:ext uri="{FF2B5EF4-FFF2-40B4-BE49-F238E27FC236}">
                    <a16:creationId xmlns:a16="http://schemas.microsoft.com/office/drawing/2014/main" id="{EA4CA6A0-D45F-40E8-AAF9-27642D66323F}"/>
                  </a:ext>
                </a:extLst>
              </p:cNvPr>
              <p:cNvSpPr/>
              <p:nvPr/>
            </p:nvSpPr>
            <p:spPr>
              <a:xfrm>
                <a:off x="5346178" y="7677979"/>
                <a:ext cx="51007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gradFill>
                      <a:gsLst>
                        <a:gs pos="0">
                          <a:srgbClr val="FFFFFF"/>
                        </a:gs>
                        <a:gs pos="100000">
                          <a:srgbClr val="FFFFFF"/>
                        </a:gs>
                      </a:gsLst>
                      <a:lin ang="0" scaled="0"/>
                    </a:gradFill>
                    <a:effectLst/>
                    <a:uLnTx/>
                    <a:uFillTx/>
                    <a:latin typeface="Segoe UI" panose="020B0502040204020203" pitchFamily="34" charset="0"/>
                    <a:ea typeface="Segoe UI" panose="020B0502040204020203" pitchFamily="34" charset="0"/>
                    <a:cs typeface="Segoe UI" panose="020B0502040204020203" pitchFamily="34" charset="0"/>
                  </a:rPr>
                  <a:t>OR</a:t>
                </a:r>
                <a:endParaRPr kumimoji="0" lang="en-US" sz="1200" b="1" i="0" u="none" strike="noStrike" kern="1200" cap="none" spc="0" normalizeH="0" baseline="0" noProof="0" dirty="0">
                  <a:ln>
                    <a:noFill/>
                  </a:ln>
                  <a:gradFill>
                    <a:gsLst>
                      <a:gs pos="0">
                        <a:srgbClr val="FFFFFF"/>
                      </a:gs>
                      <a:gs pos="100000">
                        <a:srgbClr val="FFFFFF"/>
                      </a:gs>
                    </a:gsLst>
                    <a:lin ang="0" scaled="0"/>
                  </a:gra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grpSp>
      </p:grpSp>
    </p:spTree>
    <p:extLst>
      <p:ext uri="{BB962C8B-B14F-4D97-AF65-F5344CB8AC3E}">
        <p14:creationId xmlns:p14="http://schemas.microsoft.com/office/powerpoint/2010/main" val="2442497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path" presetSubtype="0" decel="100000" fill="hold" grpId="1" nodeType="withEffect">
                                  <p:stCondLst>
                                    <p:cond delay="0"/>
                                  </p:stCondLst>
                                  <p:childTnLst>
                                    <p:animMotion origin="layout" path="M 1.66667E-6 4.81481E-6 L 1.66667E-6 0.01921 " pathEditMode="relative" rAng="0" ptsTypes="AA">
                                      <p:cBhvr>
                                        <p:cTn id="9" dur="500" spd="-100000" fill="hold"/>
                                        <p:tgtEl>
                                          <p:spTgt spid="18"/>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42" presetClass="path" presetSubtype="0" decel="100000" fill="hold" grpId="1" nodeType="withEffect">
                                  <p:stCondLst>
                                    <p:cond delay="0"/>
                                  </p:stCondLst>
                                  <p:childTnLst>
                                    <p:animMotion origin="layout" path="M 1.66667E-6 4.81481E-6 L 1.66667E-6 0.01921 " pathEditMode="relative" rAng="0" ptsTypes="AA">
                                      <p:cBhvr>
                                        <p:cTn id="14" dur="500" spd="-100000" fill="hold"/>
                                        <p:tgtEl>
                                          <p:spTgt spid="24"/>
                                        </p:tgtEl>
                                        <p:attrNameLst>
                                          <p:attrName>ppt_x</p:attrName>
                                          <p:attrName>ppt_y</p:attrName>
                                        </p:attrNameLst>
                                      </p:cBhvr>
                                      <p:rCtr x="0" y="949"/>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42" presetClass="path" presetSubtype="0" decel="100000" fill="hold" nodeType="withEffect">
                                  <p:stCondLst>
                                    <p:cond delay="0"/>
                                  </p:stCondLst>
                                  <p:childTnLst>
                                    <p:animMotion origin="layout" path="M 1.66667E-6 4.81481E-6 L 1.66667E-6 0.01921 " pathEditMode="relative" rAng="0" ptsTypes="AA">
                                      <p:cBhvr>
                                        <p:cTn id="20" dur="500" spd="-100000" fill="hold"/>
                                        <p:tgtEl>
                                          <p:spTgt spid="8"/>
                                        </p:tgtEl>
                                        <p:attrNameLst>
                                          <p:attrName>ppt_x</p:attrName>
                                          <p:attrName>ppt_y</p:attrName>
                                        </p:attrNameLst>
                                      </p:cBhvr>
                                      <p:rCtr x="0" y="949"/>
                                    </p:animMotion>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42" presetClass="path" presetSubtype="0" decel="100000" fill="hold" grpId="1" nodeType="withEffect">
                                  <p:stCondLst>
                                    <p:cond delay="0"/>
                                  </p:stCondLst>
                                  <p:childTnLst>
                                    <p:animMotion origin="layout" path="M 1.66667E-6 4.81481E-6 L 1.66667E-6 0.01921 " pathEditMode="relative" rAng="0" ptsTypes="AA">
                                      <p:cBhvr>
                                        <p:cTn id="26" dur="500" spd="-100000" fill="hold"/>
                                        <p:tgtEl>
                                          <p:spTgt spid="26"/>
                                        </p:tgtEl>
                                        <p:attrNameLst>
                                          <p:attrName>ppt_x</p:attrName>
                                          <p:attrName>ppt_y</p:attrName>
                                        </p:attrNameLst>
                                      </p:cBhvr>
                                      <p:rCtr x="0" y="949"/>
                                    </p:animMotion>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42" presetClass="path" presetSubtype="0" decel="100000" fill="hold" grpId="1" nodeType="withEffect">
                                  <p:stCondLst>
                                    <p:cond delay="0"/>
                                  </p:stCondLst>
                                  <p:childTnLst>
                                    <p:animMotion origin="layout" path="M 1.66667E-6 4.81481E-6 L 1.66667E-6 0.01921 " pathEditMode="relative" rAng="0" ptsTypes="AA">
                                      <p:cBhvr>
                                        <p:cTn id="31" dur="500" spd="-100000" fill="hold"/>
                                        <p:tgtEl>
                                          <p:spTgt spid="20"/>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p:bldP spid="20" grpId="1"/>
      <p:bldP spid="24" grpId="0"/>
      <p:bldP spid="24" grpId="1"/>
      <p:bldP spid="26" grpId="0"/>
      <p:bldP spid="26" grpId="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MD91EbxIUGzlyYqoIQas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sz="3200" dirty="0" smtClean="0">
            <a:latin typeface="Myriad Pro"/>
          </a:defRPr>
        </a:defPPr>
      </a:lstStyle>
    </a:txDef>
  </a:objectDefaults>
  <a:extraClrSchemeLst/>
  <a:extLst>
    <a:ext uri="{05A4C25C-085E-4340-85A3-A5531E510DB2}">
      <thm15:themeFamily xmlns:thm15="http://schemas.microsoft.com/office/thememl/2012/main" name="Presentation5" id="{32F3EDCA-1860-4E30-B161-7267523C0B0C}" vid="{B59ABE37-3136-4B00-A22D-64C1AF957FBE}"/>
    </a:ext>
  </a:extLst>
</a:theme>
</file>

<file path=ppt/theme/theme2.xml><?xml version="1.0" encoding="utf-8"?>
<a:theme xmlns:a="http://schemas.openxmlformats.org/drawingml/2006/main" name="Microsoft 365 PPT Template - 2018">
  <a:themeElements>
    <a:clrScheme name="Microsoft 365">
      <a:dk1>
        <a:srgbClr val="282828"/>
      </a:dk1>
      <a:lt1>
        <a:srgbClr val="FFFFFF"/>
      </a:lt1>
      <a:dk2>
        <a:srgbClr val="282828"/>
      </a:dk2>
      <a:lt2>
        <a:srgbClr val="FFFFFF"/>
      </a:lt2>
      <a:accent1>
        <a:srgbClr val="0078D7"/>
      </a:accent1>
      <a:accent2>
        <a:srgbClr val="002050"/>
      </a:accent2>
      <a:accent3>
        <a:srgbClr val="939393"/>
      </a:accent3>
      <a:accent4>
        <a:srgbClr val="00BCF2"/>
      </a:accent4>
      <a:accent5>
        <a:srgbClr val="6C6E6C"/>
      </a:accent5>
      <a:accent6>
        <a:srgbClr val="2E2F2E"/>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 + notes" id="{8BCBF2AE-6A67-4697-BA46-E610D9D0A0CD}" vid="{09C9A817-5A08-4999-8254-483A4D0B72DC}"/>
    </a:ext>
  </a:extLst>
</a:theme>
</file>

<file path=ppt/theme/theme3.xml><?xml version="1.0" encoding="utf-8"?>
<a:theme xmlns:a="http://schemas.openxmlformats.org/drawingml/2006/main" name="3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04.potx" id="{3BBA8A72-4DC8-4651-883F-6C4EE354C84D}" vid="{39E8478B-229C-46CA-8C14-0A07A0C2D75C}"/>
    </a:ext>
  </a:extLst>
</a:theme>
</file>

<file path=ppt/theme/theme4.xml><?xml version="1.0" encoding="utf-8"?>
<a:theme xmlns:a="http://schemas.openxmlformats.org/drawingml/2006/main" name="6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Azure">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Oct_2014.potx" id="{C564F283-C16D-4027-A632-54E31EB1987D}" vid="{27B3D32C-9224-41E9-A662-F35EEB154FFA}"/>
    </a:ext>
  </a:extLst>
</a:theme>
</file>

<file path=ppt/theme/theme5.xml><?xml version="1.0" encoding="utf-8"?>
<a:theme xmlns:a="http://schemas.openxmlformats.org/drawingml/2006/main" name="4_WHITE TEMPLATE">
  <a:themeElements>
    <a:clrScheme name="Custom 47">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89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Oct_2014.potx" id="{C564F283-C16D-4027-A632-54E31EB1987D}" vid="{27B3D32C-9224-41E9-A662-F35EEB154FFA}"/>
    </a:ext>
  </a:extLst>
</a:theme>
</file>

<file path=ppt/theme/theme6.xml><?xml version="1.0" encoding="utf-8"?>
<a:theme xmlns:a="http://schemas.openxmlformats.org/drawingml/2006/main" name="2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7.xml><?xml version="1.0" encoding="utf-8"?>
<a:theme xmlns:a="http://schemas.openxmlformats.org/drawingml/2006/main" name="NavisiteMainDeck-2018-16x9-theme">
  <a:themeElements>
    <a:clrScheme name="Spectrum">
      <a:dk1>
        <a:srgbClr val="5A5A5A"/>
      </a:dk1>
      <a:lt1>
        <a:srgbClr val="FFFFFF"/>
      </a:lt1>
      <a:dk2>
        <a:srgbClr val="7E7E7E"/>
      </a:dk2>
      <a:lt2>
        <a:srgbClr val="EBEBEB"/>
      </a:lt2>
      <a:accent1>
        <a:srgbClr val="0082E6"/>
      </a:accent1>
      <a:accent2>
        <a:srgbClr val="172A5A"/>
      </a:accent2>
      <a:accent3>
        <a:srgbClr val="28A5FF"/>
      </a:accent3>
      <a:accent4>
        <a:srgbClr val="0069C3"/>
      </a:accent4>
      <a:accent5>
        <a:srgbClr val="253C70"/>
      </a:accent5>
      <a:accent6>
        <a:srgbClr val="071E44"/>
      </a:accent6>
      <a:hlink>
        <a:srgbClr val="0082E6"/>
      </a:hlink>
      <a:folHlink>
        <a:srgbClr val="00B4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t"/>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defPPr>
      </a:lstStyle>
    </a:txDef>
  </a:objectDefaults>
  <a:extraClrSchemeLst/>
  <a:extLst>
    <a:ext uri="{05A4C25C-085E-4340-85A3-A5531E510DB2}">
      <thm15:themeFamily xmlns:thm15="http://schemas.microsoft.com/office/thememl/2012/main" name="NavisiteMainDeck-2018-16x9-theme" id="{86631261-C48E-497A-9A1C-1B3C77B4CE89}" vid="{D33617DD-7AD3-4284-B302-95E435EA500F}"/>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sz="3200" dirty="0" smtClean="0">
            <a:latin typeface="Myriad Pro"/>
          </a:defRPr>
        </a:defPPr>
      </a:lstStyle>
    </a:txDef>
  </a:objectDefaults>
  <a:extraClrSchemeLst/>
  <a:extLst>
    <a:ext uri="{05A4C25C-085E-4340-85A3-A5531E510DB2}">
      <thm15:themeFamily xmlns:thm15="http://schemas.microsoft.com/office/thememl/2012/main" name="Presentation5" id="{32F3EDCA-1860-4E30-B161-7267523C0B0C}" vid="{B59ABE37-3136-4B00-A22D-64C1AF957FB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668892A758404EBD19CC0C98F478D2" ma:contentTypeVersion="5" ma:contentTypeDescription="Create a new document." ma:contentTypeScope="" ma:versionID="66ab084eb6459b2511177006f1257431">
  <xsd:schema xmlns:xsd="http://www.w3.org/2001/XMLSchema" xmlns:xs="http://www.w3.org/2001/XMLSchema" xmlns:p="http://schemas.microsoft.com/office/2006/metadata/properties" xmlns:ns2="86df6d79-389e-4690-accc-d989c4d3fb51" targetNamespace="http://schemas.microsoft.com/office/2006/metadata/properties" ma:root="true" ma:fieldsID="de7043fb80a2338e9b556157646202ac" ns2:_="">
    <xsd:import namespace="86df6d79-389e-4690-accc-d989c4d3fb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f6d79-389e-4690-accc-d989c4d3fb5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80BEA-A5EC-4FA6-8676-94F6367B9806}">
  <ds:schemaRefs>
    <ds:schemaRef ds:uri="http://purl.org/dc/dcmitype/"/>
    <ds:schemaRef ds:uri="http://schemas.microsoft.com/office/2006/documentManagement/types"/>
    <ds:schemaRef ds:uri="http://purl.org/dc/elements/1.1/"/>
    <ds:schemaRef ds:uri="http://schemas.microsoft.com/office/2006/metadata/properties"/>
    <ds:schemaRef ds:uri="86df6d79-389e-4690-accc-d989c4d3fb5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4F93FFB-48C5-41AD-AD09-18836CD30DA9}">
  <ds:schemaRefs>
    <ds:schemaRef ds:uri="http://schemas.microsoft.com/sharepoint/v3/contenttype/forms"/>
  </ds:schemaRefs>
</ds:datastoreItem>
</file>

<file path=customXml/itemProps3.xml><?xml version="1.0" encoding="utf-8"?>
<ds:datastoreItem xmlns:ds="http://schemas.openxmlformats.org/officeDocument/2006/customXml" ds:itemID="{68F9B06A-4877-41D1-9E63-7665B34B7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f6d79-389e-4690-accc-d989c4d3f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889</TotalTime>
  <Words>5342</Words>
  <Application>Microsoft Office PowerPoint</Application>
  <PresentationFormat>Widescreen</PresentationFormat>
  <Paragraphs>556</Paragraphs>
  <Slides>26</Slides>
  <Notes>20</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26</vt:i4>
      </vt:variant>
    </vt:vector>
  </HeadingPairs>
  <TitlesOfParts>
    <vt:vector size="48" baseType="lpstr">
      <vt:lpstr>Arial</vt:lpstr>
      <vt:lpstr>Calibri</vt:lpstr>
      <vt:lpstr>Calibri Light</vt:lpstr>
      <vt:lpstr>Consolas</vt:lpstr>
      <vt:lpstr>Courier New</vt:lpstr>
      <vt:lpstr>Myriad Pro</vt:lpstr>
      <vt:lpstr>Segoe UI</vt:lpstr>
      <vt:lpstr>Segoe UI </vt:lpstr>
      <vt:lpstr>Segoe UI Black</vt:lpstr>
      <vt:lpstr>Segoe UI Light</vt:lpstr>
      <vt:lpstr>Segoe UI Semibold</vt:lpstr>
      <vt:lpstr>Segoe UI Semibold (Headings)</vt:lpstr>
      <vt:lpstr>Segoe UI Semilight</vt:lpstr>
      <vt:lpstr>Wingdings</vt:lpstr>
      <vt:lpstr>Office Theme</vt:lpstr>
      <vt:lpstr>Microsoft 365 PPT Template - 2018</vt:lpstr>
      <vt:lpstr>3_WHITE TEMPLATE</vt:lpstr>
      <vt:lpstr>6_WHITE TEMPLATE</vt:lpstr>
      <vt:lpstr>4_WHITE TEMPLATE</vt:lpstr>
      <vt:lpstr>2_WHITE TEMPLATE</vt:lpstr>
      <vt:lpstr>NavisiteMainDeck-2018-16x9-theme</vt:lpstr>
      <vt:lpstr>1_Office Theme</vt:lpstr>
      <vt:lpstr>PowerPoint Presentation</vt:lpstr>
      <vt:lpstr>PowerPoint Presentation</vt:lpstr>
      <vt:lpstr>End of support for other products: know your options</vt:lpstr>
      <vt:lpstr>Deadline to act before end of support</vt:lpstr>
      <vt:lpstr>Overview of server product lifecycle End of support means the end of security updates</vt:lpstr>
      <vt:lpstr>Security updates are mission critical in today’s world</vt:lpstr>
      <vt:lpstr>Extended security updates for 2008 and 2008 R2—free in Azure</vt:lpstr>
      <vt:lpstr>Weighing your options Is it time to move to the cloud?</vt:lpstr>
      <vt:lpstr>Paths to upgrade and stay protected</vt:lpstr>
      <vt:lpstr>PowerPoint Presentation</vt:lpstr>
      <vt:lpstr>3 reasons to migrate 2008 server applications to Azure now</vt:lpstr>
      <vt:lpstr>Azure is the most cost-effective cloud for Windows Server</vt:lpstr>
      <vt:lpstr>Azure is the most cost-effective cloud for SQL Server</vt:lpstr>
      <vt:lpstr>Save big on Windows Server workloads in Azure</vt:lpstr>
      <vt:lpstr>Get started</vt:lpstr>
      <vt:lpstr>End of Support – What are the Options?</vt:lpstr>
      <vt:lpstr>SQL Server on Azure Virtual Machines</vt:lpstr>
      <vt:lpstr>SQL server on virtual machines</vt:lpstr>
      <vt:lpstr>Migrate to the cloud with Azure SQL Database </vt:lpstr>
      <vt:lpstr>Azure SQL Database hosting options</vt:lpstr>
      <vt:lpstr>Tools and services for your migration journey</vt:lpstr>
      <vt:lpstr>Database Migration Assistant (DMA)</vt:lpstr>
      <vt:lpstr>Utilize Microsoft migration tools for your on-premises upgrade to SQL Server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Moran</dc:creator>
  <cp:lastModifiedBy>Alan Kinane</cp:lastModifiedBy>
  <cp:revision>5</cp:revision>
  <dcterms:created xsi:type="dcterms:W3CDTF">2019-04-01T15:03:05Z</dcterms:created>
  <dcterms:modified xsi:type="dcterms:W3CDTF">2019-04-04T16:10:26Z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0x010100C8668892A758404EBD19CC0C98F478D2</vt:lpwstr>
  </property>
</Properties>
</file>